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95"/>
  </p:notesMasterIdLst>
  <p:sldIdLst>
    <p:sldId id="257" r:id="rId2"/>
    <p:sldId id="367" r:id="rId3"/>
    <p:sldId id="271" r:id="rId4"/>
    <p:sldId id="342" r:id="rId5"/>
    <p:sldId id="343" r:id="rId6"/>
    <p:sldId id="352" r:id="rId7"/>
    <p:sldId id="345" r:id="rId8"/>
    <p:sldId id="353" r:id="rId9"/>
    <p:sldId id="354" r:id="rId10"/>
    <p:sldId id="355" r:id="rId11"/>
    <p:sldId id="356" r:id="rId12"/>
    <p:sldId id="357" r:id="rId13"/>
    <p:sldId id="358" r:id="rId14"/>
    <p:sldId id="359" r:id="rId15"/>
    <p:sldId id="360" r:id="rId16"/>
    <p:sldId id="361" r:id="rId17"/>
    <p:sldId id="363" r:id="rId18"/>
    <p:sldId id="366" r:id="rId19"/>
    <p:sldId id="262" r:id="rId20"/>
    <p:sldId id="260" r:id="rId21"/>
    <p:sldId id="327" r:id="rId22"/>
    <p:sldId id="328" r:id="rId23"/>
    <p:sldId id="329" r:id="rId24"/>
    <p:sldId id="331" r:id="rId25"/>
    <p:sldId id="332" r:id="rId26"/>
    <p:sldId id="333" r:id="rId27"/>
    <p:sldId id="334" r:id="rId28"/>
    <p:sldId id="335" r:id="rId29"/>
    <p:sldId id="336" r:id="rId30"/>
    <p:sldId id="337" r:id="rId31"/>
    <p:sldId id="338" r:id="rId32"/>
    <p:sldId id="339" r:id="rId33"/>
    <p:sldId id="341" r:id="rId34"/>
    <p:sldId id="365" r:id="rId35"/>
    <p:sldId id="269" r:id="rId36"/>
    <p:sldId id="268" r:id="rId37"/>
    <p:sldId id="299" r:id="rId38"/>
    <p:sldId id="277" r:id="rId39"/>
    <p:sldId id="278" r:id="rId40"/>
    <p:sldId id="279" r:id="rId41"/>
    <p:sldId id="281" r:id="rId42"/>
    <p:sldId id="282" r:id="rId43"/>
    <p:sldId id="283" r:id="rId44"/>
    <p:sldId id="284" r:id="rId45"/>
    <p:sldId id="285" r:id="rId46"/>
    <p:sldId id="286" r:id="rId47"/>
    <p:sldId id="287" r:id="rId48"/>
    <p:sldId id="288" r:id="rId49"/>
    <p:sldId id="289" r:id="rId50"/>
    <p:sldId id="290" r:id="rId51"/>
    <p:sldId id="291" r:id="rId52"/>
    <p:sldId id="292" r:id="rId53"/>
    <p:sldId id="293" r:id="rId54"/>
    <p:sldId id="294" r:id="rId55"/>
    <p:sldId id="295" r:id="rId56"/>
    <p:sldId id="296" r:id="rId57"/>
    <p:sldId id="298" r:id="rId58"/>
    <p:sldId id="400" r:id="rId59"/>
    <p:sldId id="258" r:id="rId60"/>
    <p:sldId id="368" r:id="rId61"/>
    <p:sldId id="369" r:id="rId62"/>
    <p:sldId id="370" r:id="rId63"/>
    <p:sldId id="371" r:id="rId64"/>
    <p:sldId id="372" r:id="rId65"/>
    <p:sldId id="373" r:id="rId66"/>
    <p:sldId id="374" r:id="rId67"/>
    <p:sldId id="375" r:id="rId68"/>
    <p:sldId id="377" r:id="rId69"/>
    <p:sldId id="378" r:id="rId70"/>
    <p:sldId id="379" r:id="rId71"/>
    <p:sldId id="380" r:id="rId72"/>
    <p:sldId id="381" r:id="rId73"/>
    <p:sldId id="401" r:id="rId74"/>
    <p:sldId id="402" r:id="rId75"/>
    <p:sldId id="382" r:id="rId76"/>
    <p:sldId id="383" r:id="rId77"/>
    <p:sldId id="384" r:id="rId78"/>
    <p:sldId id="385" r:id="rId79"/>
    <p:sldId id="386" r:id="rId80"/>
    <p:sldId id="387" r:id="rId81"/>
    <p:sldId id="388" r:id="rId82"/>
    <p:sldId id="389" r:id="rId83"/>
    <p:sldId id="390" r:id="rId84"/>
    <p:sldId id="391" r:id="rId85"/>
    <p:sldId id="392" r:id="rId86"/>
    <p:sldId id="393" r:id="rId87"/>
    <p:sldId id="394" r:id="rId88"/>
    <p:sldId id="395" r:id="rId89"/>
    <p:sldId id="396" r:id="rId90"/>
    <p:sldId id="397" r:id="rId91"/>
    <p:sldId id="398" r:id="rId92"/>
    <p:sldId id="399" r:id="rId93"/>
    <p:sldId id="263" r:id="rId9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AB4C1"/>
    <a:srgbClr val="981F30"/>
    <a:srgbClr val="CC0099"/>
    <a:srgbClr val="007F90"/>
    <a:srgbClr val="FF66CC"/>
    <a:srgbClr val="9999FF"/>
    <a:srgbClr val="7030A0"/>
    <a:srgbClr val="6600FF"/>
    <a:srgbClr val="9933FF"/>
    <a:srgbClr val="00CC9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A1B344-F89E-48AC-B1EA-3715EBFE753D}" v="7" dt="2022-08-01T18:20:42.11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398" autoAdjust="0"/>
    <p:restoredTop sz="94712" autoAdjust="0"/>
  </p:normalViewPr>
  <p:slideViewPr>
    <p:cSldViewPr snapToGrid="0">
      <p:cViewPr varScale="1">
        <p:scale>
          <a:sx n="101" d="100"/>
          <a:sy n="101" d="100"/>
        </p:scale>
        <p:origin x="138" y="258"/>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notesMaster" Target="notesMasters/notesMaster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microsoft.com/office/2015/10/relationships/revisionInfo" Target="revisionInfo.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Column1</c:v>
                </c:pt>
              </c:strCache>
            </c:strRef>
          </c:tx>
          <c:spPr>
            <a:solidFill>
              <a:srgbClr val="7030A0"/>
            </a:solidFill>
          </c:spPr>
          <c:dPt>
            <c:idx val="0"/>
            <c:bubble3D val="0"/>
            <c:spPr>
              <a:solidFill>
                <a:srgbClr val="7030A0"/>
              </a:solidFill>
              <a:ln w="19050">
                <a:solidFill>
                  <a:schemeClr val="lt1"/>
                </a:solidFill>
              </a:ln>
              <a:effectLst/>
            </c:spPr>
            <c:extLst>
              <c:ext xmlns:c16="http://schemas.microsoft.com/office/drawing/2014/chart" uri="{C3380CC4-5D6E-409C-BE32-E72D297353CC}">
                <c16:uniqueId val="{00000001-0686-422A-97CF-C92814A634FF}"/>
              </c:ext>
            </c:extLst>
          </c:dPt>
          <c:dPt>
            <c:idx val="1"/>
            <c:bubble3D val="0"/>
            <c:spPr>
              <a:solidFill>
                <a:srgbClr val="CC0099"/>
              </a:solidFill>
              <a:ln w="19050">
                <a:solidFill>
                  <a:schemeClr val="lt1"/>
                </a:solidFill>
              </a:ln>
              <a:effectLst/>
            </c:spPr>
            <c:extLst>
              <c:ext xmlns:c16="http://schemas.microsoft.com/office/drawing/2014/chart" uri="{C3380CC4-5D6E-409C-BE32-E72D297353CC}">
                <c16:uniqueId val="{00000003-0686-422A-97CF-C92814A634FF}"/>
              </c:ext>
            </c:extLst>
          </c:dPt>
          <c:dPt>
            <c:idx val="2"/>
            <c:bubble3D val="0"/>
            <c:spPr>
              <a:solidFill>
                <a:srgbClr val="007F90"/>
              </a:solidFill>
              <a:ln w="19050">
                <a:solidFill>
                  <a:schemeClr val="lt1"/>
                </a:solidFill>
              </a:ln>
              <a:effectLst/>
            </c:spPr>
            <c:extLst>
              <c:ext xmlns:c16="http://schemas.microsoft.com/office/drawing/2014/chart" uri="{C3380CC4-5D6E-409C-BE32-E72D297353CC}">
                <c16:uniqueId val="{00000005-0686-422A-97CF-C92814A634FF}"/>
              </c:ext>
            </c:extLst>
          </c:dPt>
          <c:dLbls>
            <c:dLbl>
              <c:idx val="0"/>
              <c:layout>
                <c:manualLayout>
                  <c:x val="2.3698447665840852E-2"/>
                  <c:y val="-5.5511151231257827E-17"/>
                </c:manualLayout>
              </c:layout>
              <c:tx>
                <c:rich>
                  <a:bodyPr/>
                  <a:lstStyle/>
                  <a:p>
                    <a:fld id="{ABEA8F6A-2A10-4CA3-9CF0-C24667AC2AA1}" type="CATEGORYNAME">
                      <a:rPr lang="en-US"/>
                      <a:pPr/>
                      <a:t>[CATEGORY NAME]</a:t>
                    </a:fld>
                    <a:endParaRPr lang="en-US"/>
                  </a:p>
                </c:rich>
              </c:tx>
              <c:dLblPos val="bestFit"/>
              <c:showLegendKey val="0"/>
              <c:showVal val="0"/>
              <c:showCatName val="1"/>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1-0686-422A-97CF-C92814A634FF}"/>
                </c:ext>
              </c:extLst>
            </c:dLbl>
            <c:dLbl>
              <c:idx val="1"/>
              <c:layout>
                <c:manualLayout>
                  <c:x val="0.17078189300411509"/>
                  <c:y val="-5.1970553566193737E-3"/>
                </c:manualLayout>
              </c:layout>
              <c:dLblPos val="bestFit"/>
              <c:showLegendKey val="0"/>
              <c:showVal val="0"/>
              <c:showCatName val="1"/>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686-422A-97CF-C92814A634FF}"/>
                </c:ext>
              </c:extLst>
            </c:dLbl>
            <c:spPr>
              <a:noFill/>
              <a:ln>
                <a:noFill/>
              </a:ln>
              <a:effectLst/>
            </c:spPr>
            <c:txPr>
              <a:bodyPr rot="0" spcFirstLastPara="1" vertOverflow="ellipsis" horzOverflow="clip" vert="horz" wrap="square" lIns="38100" tIns="19050" rIns="38100" bIns="19050" anchor="ctr" anchorCtr="1">
                <a:spAutoFit/>
              </a:bodyPr>
              <a:lstStyle/>
              <a:p>
                <a:pPr>
                  <a:defRPr sz="1600" b="0" i="0" u="none" strike="noStrike" kern="1200" baseline="0">
                    <a:solidFill>
                      <a:schemeClr val="bg1"/>
                    </a:solidFill>
                    <a:latin typeface="+mn-lt"/>
                    <a:ea typeface="+mn-ea"/>
                    <a:cs typeface="+mn-cs"/>
                  </a:defRPr>
                </a:pPr>
                <a:endParaRPr lang="en-US"/>
              </a:p>
            </c:txPr>
            <c:dLblPos val="outEnd"/>
            <c:showLegendKey val="0"/>
            <c:showVal val="0"/>
            <c:showCatName val="1"/>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spPr xmlns:c15="http://schemas.microsoft.com/office/drawing/2012/chart">
                  <a:prstGeom prst="rect">
                    <a:avLst/>
                  </a:prstGeom>
                  <a:noFill/>
                  <a:ln>
                    <a:noFill/>
                  </a:ln>
                </c15:spPr>
              </c:ext>
            </c:extLst>
          </c:dLbls>
          <c:cat>
            <c:strRef>
              <c:f>Sheet1!$A$2:$A$4</c:f>
              <c:strCache>
                <c:ptCount val="3"/>
                <c:pt idx="0">
                  <c:v>20-35% "So-so" Do not make full use of their potential, underforming, maintaining, and not a lof value for society</c:v>
                </c:pt>
                <c:pt idx="1">
                  <c:v>20-35% Bad, unemployed, homeless, lonely, addicted, criminal, mentally or physically ill</c:v>
                </c:pt>
                <c:pt idx="2">
                  <c:v>30-50% Good, happy, and successful</c:v>
                </c:pt>
              </c:strCache>
            </c:strRef>
          </c:cat>
          <c:val>
            <c:numRef>
              <c:f>Sheet1!$B$2:$B$4</c:f>
              <c:numCache>
                <c:formatCode>General</c:formatCode>
                <c:ptCount val="3"/>
                <c:pt idx="0">
                  <c:v>30</c:v>
                </c:pt>
                <c:pt idx="1">
                  <c:v>30</c:v>
                </c:pt>
                <c:pt idx="2">
                  <c:v>40</c:v>
                </c:pt>
              </c:numCache>
            </c:numRef>
          </c:val>
          <c:extLst>
            <c:ext xmlns:c16="http://schemas.microsoft.com/office/drawing/2014/chart" uri="{C3380CC4-5D6E-409C-BE32-E72D297353CC}">
              <c16:uniqueId val="{00000006-0686-422A-97CF-C92814A634FF}"/>
            </c:ext>
          </c:extLst>
        </c:ser>
        <c:dLbls>
          <c:dLblPos val="outEnd"/>
          <c:showLegendKey val="0"/>
          <c:showVal val="0"/>
          <c:showCatName val="1"/>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13DD35D-9765-4E5F-95CE-DA45F3637BF5}" type="doc">
      <dgm:prSet loTypeId="urn:microsoft.com/office/officeart/2011/layout/TabList" loCatId="list" qsTypeId="urn:microsoft.com/office/officeart/2005/8/quickstyle/simple1" qsCatId="simple" csTypeId="urn:microsoft.com/office/officeart/2005/8/colors/colorful1" csCatId="colorful" phldr="1"/>
      <dgm:spPr/>
      <dgm:t>
        <a:bodyPr/>
        <a:lstStyle/>
        <a:p>
          <a:endParaRPr lang="en-US"/>
        </a:p>
      </dgm:t>
    </dgm:pt>
    <dgm:pt modelId="{25E771E7-8CF7-4491-9507-55BFE693DC7B}">
      <dgm:prSet phldrT="[Text]" custT="1"/>
      <dgm:spPr>
        <a:solidFill>
          <a:srgbClr val="007F90"/>
        </a:solidFill>
      </dgm:spPr>
      <dgm:t>
        <a:bodyPr/>
        <a:lstStyle/>
        <a:p>
          <a:r>
            <a:rPr lang="en-US" sz="2100" b="0" i="1" dirty="0">
              <a:ln/>
              <a:latin typeface="Univers" panose="020B0503020202020204" pitchFamily="34" charset="0"/>
            </a:rPr>
            <a:t>Underground</a:t>
          </a:r>
        </a:p>
      </dgm:t>
    </dgm:pt>
    <dgm:pt modelId="{D34FC0B2-1D9D-47C1-B680-27EF2E97D428}" type="parTrans" cxnId="{E01FE584-0925-4BC0-9383-A1E85DE458FD}">
      <dgm:prSet/>
      <dgm:spPr/>
      <dgm:t>
        <a:bodyPr/>
        <a:lstStyle/>
        <a:p>
          <a:endParaRPr lang="en-US"/>
        </a:p>
      </dgm:t>
    </dgm:pt>
    <dgm:pt modelId="{B3CFB133-9C4F-4A0A-888D-0CEC78FFDFFC}" type="sibTrans" cxnId="{E01FE584-0925-4BC0-9383-A1E85DE458FD}">
      <dgm:prSet/>
      <dgm:spPr/>
      <dgm:t>
        <a:bodyPr/>
        <a:lstStyle/>
        <a:p>
          <a:endParaRPr lang="en-US"/>
        </a:p>
      </dgm:t>
    </dgm:pt>
    <dgm:pt modelId="{EB81D1D4-3A06-49A6-9CBB-2A11D66B1783}">
      <dgm:prSet phldrT="[Text]" custT="1"/>
      <dgm:spPr/>
      <dgm:t>
        <a:bodyPr anchor="ctr"/>
        <a:lstStyle/>
        <a:p>
          <a:pPr marL="182880">
            <a:lnSpc>
              <a:spcPct val="100000"/>
            </a:lnSpc>
            <a:buFont typeface="Arial" panose="020B0604020202020204" pitchFamily="34" charset="0"/>
            <a:buNone/>
          </a:pPr>
          <a:r>
            <a:rPr lang="en-US" sz="2400" b="0" i="0" dirty="0">
              <a:solidFill>
                <a:schemeClr val="bg1"/>
              </a:solidFill>
            </a:rPr>
            <a:t>What topics and issues have been underground and why?</a:t>
          </a:r>
          <a:endParaRPr lang="en-US" sz="2400" dirty="0">
            <a:solidFill>
              <a:schemeClr val="bg1"/>
            </a:solidFill>
          </a:endParaRPr>
        </a:p>
      </dgm:t>
    </dgm:pt>
    <dgm:pt modelId="{721F31C1-C769-40A8-9C34-A74470BAB532}" type="parTrans" cxnId="{5E008CC8-B8C6-4B46-94B0-C60406121E38}">
      <dgm:prSet/>
      <dgm:spPr/>
      <dgm:t>
        <a:bodyPr/>
        <a:lstStyle/>
        <a:p>
          <a:endParaRPr lang="en-US"/>
        </a:p>
      </dgm:t>
    </dgm:pt>
    <dgm:pt modelId="{0519A5BA-BBEC-4C39-9FFD-05D4C020199E}" type="sibTrans" cxnId="{5E008CC8-B8C6-4B46-94B0-C60406121E38}">
      <dgm:prSet/>
      <dgm:spPr/>
      <dgm:t>
        <a:bodyPr/>
        <a:lstStyle/>
        <a:p>
          <a:endParaRPr lang="en-US"/>
        </a:p>
      </dgm:t>
    </dgm:pt>
    <dgm:pt modelId="{D76BB3CF-DF5A-41FB-B6A4-25743CF1642F}">
      <dgm:prSet phldrT="[Text]" custT="1"/>
      <dgm:spPr>
        <a:solidFill>
          <a:srgbClr val="CC0099"/>
        </a:solidFill>
      </dgm:spPr>
      <dgm:t>
        <a:bodyPr/>
        <a:lstStyle/>
        <a:p>
          <a:r>
            <a:rPr lang="en-US" sz="2400" b="0" i="1" dirty="0">
              <a:latin typeface="Univers" panose="020B0503020202020204" pitchFamily="34" charset="0"/>
            </a:rPr>
            <a:t>Emerging</a:t>
          </a:r>
        </a:p>
      </dgm:t>
    </dgm:pt>
    <dgm:pt modelId="{5DD1E055-F36A-4363-9BA1-453D18F6AA18}" type="parTrans" cxnId="{8422E397-A2A7-4656-BDD0-A5DEE35EA0FC}">
      <dgm:prSet/>
      <dgm:spPr/>
      <dgm:t>
        <a:bodyPr/>
        <a:lstStyle/>
        <a:p>
          <a:endParaRPr lang="en-US"/>
        </a:p>
      </dgm:t>
    </dgm:pt>
    <dgm:pt modelId="{24234FDB-132A-43EF-B90D-1D285BFF51D4}" type="sibTrans" cxnId="{8422E397-A2A7-4656-BDD0-A5DEE35EA0FC}">
      <dgm:prSet/>
      <dgm:spPr/>
      <dgm:t>
        <a:bodyPr/>
        <a:lstStyle/>
        <a:p>
          <a:endParaRPr lang="en-US"/>
        </a:p>
      </dgm:t>
    </dgm:pt>
    <dgm:pt modelId="{8F3B4B19-33F4-47AC-BE4E-B66181ED98B4}">
      <dgm:prSet phldrT="[Text]" custT="1"/>
      <dgm:spPr>
        <a:solidFill>
          <a:srgbClr val="7030A0"/>
        </a:solidFill>
        <a:ln>
          <a:solidFill>
            <a:srgbClr val="7030A0"/>
          </a:solidFill>
        </a:ln>
      </dgm:spPr>
      <dgm:t>
        <a:bodyPr/>
        <a:lstStyle/>
        <a:p>
          <a:r>
            <a:rPr lang="en-US" sz="2400" b="0" i="1" dirty="0">
              <a:latin typeface="Univers" panose="020B0503020202020204" pitchFamily="34" charset="0"/>
            </a:rPr>
            <a:t>Questions</a:t>
          </a:r>
        </a:p>
      </dgm:t>
    </dgm:pt>
    <dgm:pt modelId="{D56FE0BA-AE10-413D-B7E3-CD20C3731D50}" type="parTrans" cxnId="{E9FED118-8FC1-46A3-BD00-F94098ECD6A4}">
      <dgm:prSet/>
      <dgm:spPr/>
      <dgm:t>
        <a:bodyPr/>
        <a:lstStyle/>
        <a:p>
          <a:endParaRPr lang="en-US"/>
        </a:p>
      </dgm:t>
    </dgm:pt>
    <dgm:pt modelId="{2C34AF2B-9D07-4B75-9E74-1C680AB14CF6}" type="sibTrans" cxnId="{E9FED118-8FC1-46A3-BD00-F94098ECD6A4}">
      <dgm:prSet/>
      <dgm:spPr/>
      <dgm:t>
        <a:bodyPr/>
        <a:lstStyle/>
        <a:p>
          <a:endParaRPr lang="en-US"/>
        </a:p>
      </dgm:t>
    </dgm:pt>
    <dgm:pt modelId="{0AFF4C1B-302C-42EF-B59F-97CDC2799D17}">
      <dgm:prSet phldrT="[Text]" custT="1"/>
      <dgm:spPr/>
      <dgm:t>
        <a:bodyPr anchor="ctr"/>
        <a:lstStyle/>
        <a:p>
          <a:pPr marL="182880">
            <a:lnSpc>
              <a:spcPct val="100000"/>
            </a:lnSpc>
            <a:buFont typeface="Arial" panose="020B0604020202020204" pitchFamily="34" charset="0"/>
            <a:buNone/>
          </a:pPr>
          <a:r>
            <a:rPr lang="en-US" sz="2400" b="0" i="0" dirty="0">
              <a:solidFill>
                <a:schemeClr val="bg1"/>
              </a:solidFill>
            </a:rPr>
            <a:t>What is being asked, uncovered and discovered?</a:t>
          </a:r>
          <a:endParaRPr lang="en-US" sz="2400" dirty="0">
            <a:solidFill>
              <a:schemeClr val="bg1"/>
            </a:solidFill>
          </a:endParaRPr>
        </a:p>
      </dgm:t>
    </dgm:pt>
    <dgm:pt modelId="{0EBE8459-BB53-4FEB-9003-4D3795F4559C}" type="parTrans" cxnId="{C23B5F60-F074-45B8-BB09-18AD4152539D}">
      <dgm:prSet/>
      <dgm:spPr/>
      <dgm:t>
        <a:bodyPr/>
        <a:lstStyle/>
        <a:p>
          <a:endParaRPr lang="en-US"/>
        </a:p>
      </dgm:t>
    </dgm:pt>
    <dgm:pt modelId="{6755B5A7-26F9-4D2F-8EA9-DCC4A05B07D9}" type="sibTrans" cxnId="{C23B5F60-F074-45B8-BB09-18AD4152539D}">
      <dgm:prSet/>
      <dgm:spPr/>
      <dgm:t>
        <a:bodyPr/>
        <a:lstStyle/>
        <a:p>
          <a:endParaRPr lang="en-US"/>
        </a:p>
      </dgm:t>
    </dgm:pt>
    <dgm:pt modelId="{80CB43E4-C30F-4DCA-A3E9-D12FA78CE0FB}">
      <dgm:prSet custT="1"/>
      <dgm:spPr>
        <a:solidFill>
          <a:srgbClr val="9999FF"/>
        </a:solidFill>
      </dgm:spPr>
      <dgm:t>
        <a:bodyPr/>
        <a:lstStyle/>
        <a:p>
          <a:r>
            <a:rPr lang="en-US" sz="2400" b="0" i="1" dirty="0">
              <a:latin typeface="Univers" panose="020B0503020202020204" pitchFamily="34" charset="0"/>
            </a:rPr>
            <a:t>Next</a:t>
          </a:r>
          <a:endParaRPr lang="en-US" sz="2800" b="0" i="1" dirty="0">
            <a:latin typeface="Univers" panose="020B0503020202020204" pitchFamily="34" charset="0"/>
          </a:endParaRPr>
        </a:p>
      </dgm:t>
    </dgm:pt>
    <dgm:pt modelId="{22BA2624-35EA-49E9-BC2A-8019555F56F6}" type="sibTrans" cxnId="{E3C761DA-B59A-4658-B3C8-B73D008958C7}">
      <dgm:prSet/>
      <dgm:spPr/>
      <dgm:t>
        <a:bodyPr/>
        <a:lstStyle/>
        <a:p>
          <a:endParaRPr lang="en-US"/>
        </a:p>
      </dgm:t>
    </dgm:pt>
    <dgm:pt modelId="{662CF9D0-9536-4AC8-90CC-1A9C062F4327}" type="parTrans" cxnId="{E3C761DA-B59A-4658-B3C8-B73D008958C7}">
      <dgm:prSet/>
      <dgm:spPr/>
      <dgm:t>
        <a:bodyPr/>
        <a:lstStyle/>
        <a:p>
          <a:endParaRPr lang="en-US"/>
        </a:p>
      </dgm:t>
    </dgm:pt>
    <dgm:pt modelId="{E7DB8C28-3728-493B-A3D7-1FE9EFE7E4C2}">
      <dgm:prSet custT="1"/>
      <dgm:spPr/>
      <dgm:t>
        <a:bodyPr anchor="ctr"/>
        <a:lstStyle/>
        <a:p>
          <a:pPr marL="182880">
            <a:lnSpc>
              <a:spcPct val="100000"/>
            </a:lnSpc>
            <a:buFont typeface="Arial" panose="020B0604020202020204" pitchFamily="34" charset="0"/>
            <a:buNone/>
          </a:pPr>
          <a:r>
            <a:rPr lang="en-US" sz="2400" b="0" i="0" dirty="0">
              <a:solidFill>
                <a:schemeClr val="bg1"/>
              </a:solidFill>
            </a:rPr>
            <a:t>What needs to be done to build knowledge moving forward?</a:t>
          </a:r>
          <a:endParaRPr lang="en-US" sz="2400" dirty="0">
            <a:solidFill>
              <a:schemeClr val="bg1"/>
            </a:solidFill>
          </a:endParaRPr>
        </a:p>
      </dgm:t>
    </dgm:pt>
    <dgm:pt modelId="{86C82348-62AC-47C0-A4F1-60BF58B70325}" type="parTrans" cxnId="{5D5F46B2-925E-4A4E-A867-A220894EC4FD}">
      <dgm:prSet/>
      <dgm:spPr/>
      <dgm:t>
        <a:bodyPr/>
        <a:lstStyle/>
        <a:p>
          <a:endParaRPr lang="en-US"/>
        </a:p>
      </dgm:t>
    </dgm:pt>
    <dgm:pt modelId="{5399BFCE-FDB4-4666-81C7-DC36EB3DA553}" type="sibTrans" cxnId="{5D5F46B2-925E-4A4E-A867-A220894EC4FD}">
      <dgm:prSet/>
      <dgm:spPr/>
      <dgm:t>
        <a:bodyPr/>
        <a:lstStyle/>
        <a:p>
          <a:endParaRPr lang="en-US"/>
        </a:p>
      </dgm:t>
    </dgm:pt>
    <dgm:pt modelId="{3F378E98-4217-47A9-8134-DE6C3ABFE041}">
      <dgm:prSet phldrT="[Text]" custT="1"/>
      <dgm:spPr/>
      <dgm:t>
        <a:bodyPr anchor="ctr"/>
        <a:lstStyle/>
        <a:p>
          <a:pPr marL="182880">
            <a:lnSpc>
              <a:spcPct val="100000"/>
            </a:lnSpc>
            <a:buFont typeface="Arial" panose="020B0604020202020204" pitchFamily="34" charset="0"/>
            <a:buNone/>
          </a:pPr>
          <a:r>
            <a:rPr lang="en-US" sz="2400" b="0" i="0" dirty="0">
              <a:solidFill>
                <a:schemeClr val="bg1"/>
              </a:solidFill>
            </a:rPr>
            <a:t>What is now being brought to light, and by whom?</a:t>
          </a:r>
          <a:endParaRPr lang="en-US" sz="2400" dirty="0">
            <a:solidFill>
              <a:schemeClr val="bg1"/>
            </a:solidFill>
          </a:endParaRPr>
        </a:p>
      </dgm:t>
    </dgm:pt>
    <dgm:pt modelId="{0638CE31-017E-4421-AF9D-A58647C395DF}" type="sibTrans" cxnId="{E2F6ED9C-E6CA-4E7F-B747-37A284E29D24}">
      <dgm:prSet/>
      <dgm:spPr/>
      <dgm:t>
        <a:bodyPr/>
        <a:lstStyle/>
        <a:p>
          <a:endParaRPr lang="en-US"/>
        </a:p>
      </dgm:t>
    </dgm:pt>
    <dgm:pt modelId="{48653CFB-283F-4824-B87B-943F5C5E7841}" type="parTrans" cxnId="{E2F6ED9C-E6CA-4E7F-B747-37A284E29D24}">
      <dgm:prSet/>
      <dgm:spPr/>
      <dgm:t>
        <a:bodyPr/>
        <a:lstStyle/>
        <a:p>
          <a:endParaRPr lang="en-US"/>
        </a:p>
      </dgm:t>
    </dgm:pt>
    <dgm:pt modelId="{7FD6C66E-837C-435C-B6D4-37504068BEAA}" type="pres">
      <dgm:prSet presAssocID="{013DD35D-9765-4E5F-95CE-DA45F3637BF5}" presName="Name0" presStyleCnt="0">
        <dgm:presLayoutVars>
          <dgm:chMax/>
          <dgm:chPref val="3"/>
          <dgm:dir/>
          <dgm:animOne val="branch"/>
          <dgm:animLvl val="lvl"/>
        </dgm:presLayoutVars>
      </dgm:prSet>
      <dgm:spPr/>
    </dgm:pt>
    <dgm:pt modelId="{C90DD3DC-0C7B-4758-AC56-A80EB29C7920}" type="pres">
      <dgm:prSet presAssocID="{25E771E7-8CF7-4491-9507-55BFE693DC7B}" presName="composite" presStyleCnt="0"/>
      <dgm:spPr/>
    </dgm:pt>
    <dgm:pt modelId="{F9788EF8-9FF9-4063-A216-91CC418DFFEB}" type="pres">
      <dgm:prSet presAssocID="{25E771E7-8CF7-4491-9507-55BFE693DC7B}" presName="FirstChild" presStyleLbl="revTx" presStyleIdx="0" presStyleCnt="4">
        <dgm:presLayoutVars>
          <dgm:chMax val="0"/>
          <dgm:chPref val="0"/>
          <dgm:bulletEnabled val="1"/>
        </dgm:presLayoutVars>
      </dgm:prSet>
      <dgm:spPr/>
    </dgm:pt>
    <dgm:pt modelId="{813F8835-8733-49EA-ABF9-130D9DE06ABC}" type="pres">
      <dgm:prSet presAssocID="{25E771E7-8CF7-4491-9507-55BFE693DC7B}" presName="Parent" presStyleLbl="alignNode1" presStyleIdx="0" presStyleCnt="4" custLinFactNeighborY="650">
        <dgm:presLayoutVars>
          <dgm:chMax val="3"/>
          <dgm:chPref val="3"/>
          <dgm:bulletEnabled val="1"/>
        </dgm:presLayoutVars>
      </dgm:prSet>
      <dgm:spPr>
        <a:prstGeom prst="rect">
          <a:avLst/>
        </a:prstGeom>
      </dgm:spPr>
    </dgm:pt>
    <dgm:pt modelId="{64522FFE-7657-49F1-9BA9-08D7A66C79CF}" type="pres">
      <dgm:prSet presAssocID="{25E771E7-8CF7-4491-9507-55BFE693DC7B}" presName="Accent" presStyleLbl="parChTrans1D1" presStyleIdx="0" presStyleCnt="4"/>
      <dgm:spPr>
        <a:ln>
          <a:solidFill>
            <a:schemeClr val="accent2"/>
          </a:solidFill>
        </a:ln>
      </dgm:spPr>
    </dgm:pt>
    <dgm:pt modelId="{2A029037-C50A-4B45-BB36-E1BE30446996}" type="pres">
      <dgm:prSet presAssocID="{B3CFB133-9C4F-4A0A-888D-0CEC78FFDFFC}" presName="sibTrans" presStyleCnt="0"/>
      <dgm:spPr/>
    </dgm:pt>
    <dgm:pt modelId="{0EDE5ED8-4ADD-4328-B7F9-5187B30C5471}" type="pres">
      <dgm:prSet presAssocID="{D76BB3CF-DF5A-41FB-B6A4-25743CF1642F}" presName="composite" presStyleCnt="0"/>
      <dgm:spPr/>
    </dgm:pt>
    <dgm:pt modelId="{5AE25B27-D65A-4813-BB70-1A72F647A7CA}" type="pres">
      <dgm:prSet presAssocID="{D76BB3CF-DF5A-41FB-B6A4-25743CF1642F}" presName="FirstChild" presStyleLbl="revTx" presStyleIdx="1" presStyleCnt="4" custLinFactNeighborY="-172">
        <dgm:presLayoutVars>
          <dgm:chMax val="0"/>
          <dgm:chPref val="0"/>
          <dgm:bulletEnabled val="1"/>
        </dgm:presLayoutVars>
      </dgm:prSet>
      <dgm:spPr/>
    </dgm:pt>
    <dgm:pt modelId="{C827B8D4-B3EB-4376-82D2-3EDD6B026152}" type="pres">
      <dgm:prSet presAssocID="{D76BB3CF-DF5A-41FB-B6A4-25743CF1642F}" presName="Parent" presStyleLbl="alignNode1" presStyleIdx="1" presStyleCnt="4" custScaleY="105481" custLinFactNeighborX="1037" custLinFactNeighborY="410">
        <dgm:presLayoutVars>
          <dgm:chMax val="3"/>
          <dgm:chPref val="3"/>
          <dgm:bulletEnabled val="1"/>
        </dgm:presLayoutVars>
      </dgm:prSet>
      <dgm:spPr>
        <a:prstGeom prst="rect">
          <a:avLst/>
        </a:prstGeom>
      </dgm:spPr>
    </dgm:pt>
    <dgm:pt modelId="{085DDA9B-68B6-4B53-9FA0-F1FB6D76DF19}" type="pres">
      <dgm:prSet presAssocID="{D76BB3CF-DF5A-41FB-B6A4-25743CF1642F}" presName="Accent" presStyleLbl="parChTrans1D1" presStyleIdx="1" presStyleCnt="4"/>
      <dgm:spPr>
        <a:ln>
          <a:solidFill>
            <a:schemeClr val="accent3"/>
          </a:solidFill>
        </a:ln>
      </dgm:spPr>
    </dgm:pt>
    <dgm:pt modelId="{F1D98925-2EEB-4136-BF6D-3913D906678F}" type="pres">
      <dgm:prSet presAssocID="{24234FDB-132A-43EF-B90D-1D285BFF51D4}" presName="sibTrans" presStyleCnt="0"/>
      <dgm:spPr/>
    </dgm:pt>
    <dgm:pt modelId="{A7138292-B6E8-42C6-8B53-8577E97FE646}" type="pres">
      <dgm:prSet presAssocID="{8F3B4B19-33F4-47AC-BE4E-B66181ED98B4}" presName="composite" presStyleCnt="0"/>
      <dgm:spPr/>
    </dgm:pt>
    <dgm:pt modelId="{FF09EC4E-43C6-4BED-819C-C053556E2842}" type="pres">
      <dgm:prSet presAssocID="{8F3B4B19-33F4-47AC-BE4E-B66181ED98B4}" presName="FirstChild" presStyleLbl="revTx" presStyleIdx="2" presStyleCnt="4" custLinFactNeighborX="112" custLinFactNeighborY="0">
        <dgm:presLayoutVars>
          <dgm:chMax val="0"/>
          <dgm:chPref val="0"/>
          <dgm:bulletEnabled val="1"/>
        </dgm:presLayoutVars>
      </dgm:prSet>
      <dgm:spPr/>
    </dgm:pt>
    <dgm:pt modelId="{39C63E38-93D6-47AA-B839-749112289C7A}" type="pres">
      <dgm:prSet presAssocID="{8F3B4B19-33F4-47AC-BE4E-B66181ED98B4}" presName="Parent" presStyleLbl="alignNode1" presStyleIdx="2" presStyleCnt="4" custLinFactNeighborY="650">
        <dgm:presLayoutVars>
          <dgm:chMax val="3"/>
          <dgm:chPref val="3"/>
          <dgm:bulletEnabled val="1"/>
        </dgm:presLayoutVars>
      </dgm:prSet>
      <dgm:spPr>
        <a:prstGeom prst="rect">
          <a:avLst/>
        </a:prstGeom>
      </dgm:spPr>
    </dgm:pt>
    <dgm:pt modelId="{E7F7CEC7-54BA-4B64-8F6A-7BC56930C88E}" type="pres">
      <dgm:prSet presAssocID="{8F3B4B19-33F4-47AC-BE4E-B66181ED98B4}" presName="Accent" presStyleLbl="parChTrans1D1" presStyleIdx="2" presStyleCnt="4"/>
      <dgm:spPr>
        <a:ln>
          <a:solidFill>
            <a:schemeClr val="accent2"/>
          </a:solidFill>
        </a:ln>
      </dgm:spPr>
    </dgm:pt>
    <dgm:pt modelId="{F944AC14-BC21-4B41-9428-E4B4333CDA1C}" type="pres">
      <dgm:prSet presAssocID="{2C34AF2B-9D07-4B75-9E74-1C680AB14CF6}" presName="sibTrans" presStyleCnt="0"/>
      <dgm:spPr/>
    </dgm:pt>
    <dgm:pt modelId="{4902BC72-8751-49AB-A1D0-A31E57277528}" type="pres">
      <dgm:prSet presAssocID="{80CB43E4-C30F-4DCA-A3E9-D12FA78CE0FB}" presName="composite" presStyleCnt="0"/>
      <dgm:spPr/>
    </dgm:pt>
    <dgm:pt modelId="{C3537DE6-DC0A-449D-B05C-05BB54311E74}" type="pres">
      <dgm:prSet presAssocID="{80CB43E4-C30F-4DCA-A3E9-D12FA78CE0FB}" presName="FirstChild" presStyleLbl="revTx" presStyleIdx="3" presStyleCnt="4" custLinFactNeighborY="-345">
        <dgm:presLayoutVars>
          <dgm:chMax val="0"/>
          <dgm:chPref val="0"/>
          <dgm:bulletEnabled val="1"/>
        </dgm:presLayoutVars>
      </dgm:prSet>
      <dgm:spPr/>
    </dgm:pt>
    <dgm:pt modelId="{21ACC0AB-BB54-4CBF-A9F7-BBFDD790E641}" type="pres">
      <dgm:prSet presAssocID="{80CB43E4-C30F-4DCA-A3E9-D12FA78CE0FB}" presName="Parent" presStyleLbl="alignNode1" presStyleIdx="3" presStyleCnt="4" custLinFactNeighborX="-37550" custLinFactNeighborY="7735">
        <dgm:presLayoutVars>
          <dgm:chMax val="3"/>
          <dgm:chPref val="3"/>
          <dgm:bulletEnabled val="1"/>
        </dgm:presLayoutVars>
      </dgm:prSet>
      <dgm:spPr>
        <a:prstGeom prst="rect">
          <a:avLst/>
        </a:prstGeom>
      </dgm:spPr>
    </dgm:pt>
    <dgm:pt modelId="{C46F6550-8EB9-4E3A-9A74-3A86FA6CF590}" type="pres">
      <dgm:prSet presAssocID="{80CB43E4-C30F-4DCA-A3E9-D12FA78CE0FB}" presName="Accent" presStyleLbl="parChTrans1D1" presStyleIdx="3" presStyleCnt="4"/>
      <dgm:spPr>
        <a:ln>
          <a:solidFill>
            <a:schemeClr val="accent5"/>
          </a:solidFill>
        </a:ln>
      </dgm:spPr>
    </dgm:pt>
  </dgm:ptLst>
  <dgm:cxnLst>
    <dgm:cxn modelId="{E9FED118-8FC1-46A3-BD00-F94098ECD6A4}" srcId="{013DD35D-9765-4E5F-95CE-DA45F3637BF5}" destId="{8F3B4B19-33F4-47AC-BE4E-B66181ED98B4}" srcOrd="2" destOrd="0" parTransId="{D56FE0BA-AE10-413D-B7E3-CD20C3731D50}" sibTransId="{2C34AF2B-9D07-4B75-9E74-1C680AB14CF6}"/>
    <dgm:cxn modelId="{F5A8A127-CE28-43D7-A4CB-EE3366AB0354}" type="presOf" srcId="{E7DB8C28-3728-493B-A3D7-1FE9EFE7E4C2}" destId="{C3537DE6-DC0A-449D-B05C-05BB54311E74}" srcOrd="0" destOrd="0" presId="urn:microsoft.com/office/officeart/2011/layout/TabList"/>
    <dgm:cxn modelId="{C23B5F60-F074-45B8-BB09-18AD4152539D}" srcId="{8F3B4B19-33F4-47AC-BE4E-B66181ED98B4}" destId="{0AFF4C1B-302C-42EF-B59F-97CDC2799D17}" srcOrd="0" destOrd="0" parTransId="{0EBE8459-BB53-4FEB-9003-4D3795F4559C}" sibTransId="{6755B5A7-26F9-4D2F-8EA9-DCC4A05B07D9}"/>
    <dgm:cxn modelId="{B8291064-D1ED-4267-BB0C-BBCDB7C8B77B}" type="presOf" srcId="{EB81D1D4-3A06-49A6-9CBB-2A11D66B1783}" destId="{F9788EF8-9FF9-4063-A216-91CC418DFFEB}" srcOrd="0" destOrd="0" presId="urn:microsoft.com/office/officeart/2011/layout/TabList"/>
    <dgm:cxn modelId="{D1C42545-F00D-4839-9503-AE1A47D86468}" type="presOf" srcId="{013DD35D-9765-4E5F-95CE-DA45F3637BF5}" destId="{7FD6C66E-837C-435C-B6D4-37504068BEAA}" srcOrd="0" destOrd="0" presId="urn:microsoft.com/office/officeart/2011/layout/TabList"/>
    <dgm:cxn modelId="{7F72934A-D995-410A-8562-8A95C87B50A9}" type="presOf" srcId="{25E771E7-8CF7-4491-9507-55BFE693DC7B}" destId="{813F8835-8733-49EA-ABF9-130D9DE06ABC}" srcOrd="0" destOrd="0" presId="urn:microsoft.com/office/officeart/2011/layout/TabList"/>
    <dgm:cxn modelId="{AE18C881-F5E8-4706-BB10-2ECDA9C41DF4}" type="presOf" srcId="{3F378E98-4217-47A9-8134-DE6C3ABFE041}" destId="{5AE25B27-D65A-4813-BB70-1A72F647A7CA}" srcOrd="0" destOrd="0" presId="urn:microsoft.com/office/officeart/2011/layout/TabList"/>
    <dgm:cxn modelId="{2BF07684-B057-4291-8E05-1B89EA3ED824}" type="presOf" srcId="{8F3B4B19-33F4-47AC-BE4E-B66181ED98B4}" destId="{39C63E38-93D6-47AA-B839-749112289C7A}" srcOrd="0" destOrd="0" presId="urn:microsoft.com/office/officeart/2011/layout/TabList"/>
    <dgm:cxn modelId="{E01FE584-0925-4BC0-9383-A1E85DE458FD}" srcId="{013DD35D-9765-4E5F-95CE-DA45F3637BF5}" destId="{25E771E7-8CF7-4491-9507-55BFE693DC7B}" srcOrd="0" destOrd="0" parTransId="{D34FC0B2-1D9D-47C1-B680-27EF2E97D428}" sibTransId="{B3CFB133-9C4F-4A0A-888D-0CEC78FFDFFC}"/>
    <dgm:cxn modelId="{5F530B85-D149-4F74-BDBF-9012B13AAF94}" type="presOf" srcId="{80CB43E4-C30F-4DCA-A3E9-D12FA78CE0FB}" destId="{21ACC0AB-BB54-4CBF-A9F7-BBFDD790E641}" srcOrd="0" destOrd="0" presId="urn:microsoft.com/office/officeart/2011/layout/TabList"/>
    <dgm:cxn modelId="{8422E397-A2A7-4656-BDD0-A5DEE35EA0FC}" srcId="{013DD35D-9765-4E5F-95CE-DA45F3637BF5}" destId="{D76BB3CF-DF5A-41FB-B6A4-25743CF1642F}" srcOrd="1" destOrd="0" parTransId="{5DD1E055-F36A-4363-9BA1-453D18F6AA18}" sibTransId="{24234FDB-132A-43EF-B90D-1D285BFF51D4}"/>
    <dgm:cxn modelId="{AEC43F99-D885-45B2-9487-5D2351AE81DD}" type="presOf" srcId="{D76BB3CF-DF5A-41FB-B6A4-25743CF1642F}" destId="{C827B8D4-B3EB-4376-82D2-3EDD6B026152}" srcOrd="0" destOrd="0" presId="urn:microsoft.com/office/officeart/2011/layout/TabList"/>
    <dgm:cxn modelId="{C3B0589C-4D4C-4D3B-B54B-622E2DAEB2F5}" type="presOf" srcId="{0AFF4C1B-302C-42EF-B59F-97CDC2799D17}" destId="{FF09EC4E-43C6-4BED-819C-C053556E2842}" srcOrd="0" destOrd="0" presId="urn:microsoft.com/office/officeart/2011/layout/TabList"/>
    <dgm:cxn modelId="{E2F6ED9C-E6CA-4E7F-B747-37A284E29D24}" srcId="{D76BB3CF-DF5A-41FB-B6A4-25743CF1642F}" destId="{3F378E98-4217-47A9-8134-DE6C3ABFE041}" srcOrd="0" destOrd="0" parTransId="{48653CFB-283F-4824-B87B-943F5C5E7841}" sibTransId="{0638CE31-017E-4421-AF9D-A58647C395DF}"/>
    <dgm:cxn modelId="{5D5F46B2-925E-4A4E-A867-A220894EC4FD}" srcId="{80CB43E4-C30F-4DCA-A3E9-D12FA78CE0FB}" destId="{E7DB8C28-3728-493B-A3D7-1FE9EFE7E4C2}" srcOrd="0" destOrd="0" parTransId="{86C82348-62AC-47C0-A4F1-60BF58B70325}" sibTransId="{5399BFCE-FDB4-4666-81C7-DC36EB3DA553}"/>
    <dgm:cxn modelId="{5E008CC8-B8C6-4B46-94B0-C60406121E38}" srcId="{25E771E7-8CF7-4491-9507-55BFE693DC7B}" destId="{EB81D1D4-3A06-49A6-9CBB-2A11D66B1783}" srcOrd="0" destOrd="0" parTransId="{721F31C1-C769-40A8-9C34-A74470BAB532}" sibTransId="{0519A5BA-BBEC-4C39-9FFD-05D4C020199E}"/>
    <dgm:cxn modelId="{E3C761DA-B59A-4658-B3C8-B73D008958C7}" srcId="{013DD35D-9765-4E5F-95CE-DA45F3637BF5}" destId="{80CB43E4-C30F-4DCA-A3E9-D12FA78CE0FB}" srcOrd="3" destOrd="0" parTransId="{662CF9D0-9536-4AC8-90CC-1A9C062F4327}" sibTransId="{22BA2624-35EA-49E9-BC2A-8019555F56F6}"/>
    <dgm:cxn modelId="{634DBAC2-923B-4AB3-AA63-EA82E19A39C5}" type="presParOf" srcId="{7FD6C66E-837C-435C-B6D4-37504068BEAA}" destId="{C90DD3DC-0C7B-4758-AC56-A80EB29C7920}" srcOrd="0" destOrd="0" presId="urn:microsoft.com/office/officeart/2011/layout/TabList"/>
    <dgm:cxn modelId="{7DEDEB48-5CBF-4772-B3AE-F624130C5AC1}" type="presParOf" srcId="{C90DD3DC-0C7B-4758-AC56-A80EB29C7920}" destId="{F9788EF8-9FF9-4063-A216-91CC418DFFEB}" srcOrd="0" destOrd="0" presId="urn:microsoft.com/office/officeart/2011/layout/TabList"/>
    <dgm:cxn modelId="{3886FFBA-A221-4E2A-BBEB-3C549B2B5537}" type="presParOf" srcId="{C90DD3DC-0C7B-4758-AC56-A80EB29C7920}" destId="{813F8835-8733-49EA-ABF9-130D9DE06ABC}" srcOrd="1" destOrd="0" presId="urn:microsoft.com/office/officeart/2011/layout/TabList"/>
    <dgm:cxn modelId="{CDFF20BF-F735-4525-B5E5-EA9F25208787}" type="presParOf" srcId="{C90DD3DC-0C7B-4758-AC56-A80EB29C7920}" destId="{64522FFE-7657-49F1-9BA9-08D7A66C79CF}" srcOrd="2" destOrd="0" presId="urn:microsoft.com/office/officeart/2011/layout/TabList"/>
    <dgm:cxn modelId="{F5DB5A71-D85B-44E8-9E9C-F61078917AB4}" type="presParOf" srcId="{7FD6C66E-837C-435C-B6D4-37504068BEAA}" destId="{2A029037-C50A-4B45-BB36-E1BE30446996}" srcOrd="1" destOrd="0" presId="urn:microsoft.com/office/officeart/2011/layout/TabList"/>
    <dgm:cxn modelId="{253C5AAB-1FB2-42E4-80D7-D24CB6C43894}" type="presParOf" srcId="{7FD6C66E-837C-435C-B6D4-37504068BEAA}" destId="{0EDE5ED8-4ADD-4328-B7F9-5187B30C5471}" srcOrd="2" destOrd="0" presId="urn:microsoft.com/office/officeart/2011/layout/TabList"/>
    <dgm:cxn modelId="{70F7A00D-B828-4FED-B49B-9534732CCCA9}" type="presParOf" srcId="{0EDE5ED8-4ADD-4328-B7F9-5187B30C5471}" destId="{5AE25B27-D65A-4813-BB70-1A72F647A7CA}" srcOrd="0" destOrd="0" presId="urn:microsoft.com/office/officeart/2011/layout/TabList"/>
    <dgm:cxn modelId="{438AEEB9-0B19-474E-9EE3-46CD968C1766}" type="presParOf" srcId="{0EDE5ED8-4ADD-4328-B7F9-5187B30C5471}" destId="{C827B8D4-B3EB-4376-82D2-3EDD6B026152}" srcOrd="1" destOrd="0" presId="urn:microsoft.com/office/officeart/2011/layout/TabList"/>
    <dgm:cxn modelId="{61B73EC6-2A33-4817-B86B-46D724E26DF9}" type="presParOf" srcId="{0EDE5ED8-4ADD-4328-B7F9-5187B30C5471}" destId="{085DDA9B-68B6-4B53-9FA0-F1FB6D76DF19}" srcOrd="2" destOrd="0" presId="urn:microsoft.com/office/officeart/2011/layout/TabList"/>
    <dgm:cxn modelId="{756388C8-1E56-41F0-866B-E5990C3F0A26}" type="presParOf" srcId="{7FD6C66E-837C-435C-B6D4-37504068BEAA}" destId="{F1D98925-2EEB-4136-BF6D-3913D906678F}" srcOrd="3" destOrd="0" presId="urn:microsoft.com/office/officeart/2011/layout/TabList"/>
    <dgm:cxn modelId="{86D78377-F5A2-4C88-8E67-7FE799C36C6D}" type="presParOf" srcId="{7FD6C66E-837C-435C-B6D4-37504068BEAA}" destId="{A7138292-B6E8-42C6-8B53-8577E97FE646}" srcOrd="4" destOrd="0" presId="urn:microsoft.com/office/officeart/2011/layout/TabList"/>
    <dgm:cxn modelId="{DAF016C5-F661-4A47-8D46-BF8CBD86A6FB}" type="presParOf" srcId="{A7138292-B6E8-42C6-8B53-8577E97FE646}" destId="{FF09EC4E-43C6-4BED-819C-C053556E2842}" srcOrd="0" destOrd="0" presId="urn:microsoft.com/office/officeart/2011/layout/TabList"/>
    <dgm:cxn modelId="{D1784F19-8C3D-42DC-8539-2BE616529608}" type="presParOf" srcId="{A7138292-B6E8-42C6-8B53-8577E97FE646}" destId="{39C63E38-93D6-47AA-B839-749112289C7A}" srcOrd="1" destOrd="0" presId="urn:microsoft.com/office/officeart/2011/layout/TabList"/>
    <dgm:cxn modelId="{48E0F047-5CBD-4775-916C-4C8014B2FC97}" type="presParOf" srcId="{A7138292-B6E8-42C6-8B53-8577E97FE646}" destId="{E7F7CEC7-54BA-4B64-8F6A-7BC56930C88E}" srcOrd="2" destOrd="0" presId="urn:microsoft.com/office/officeart/2011/layout/TabList"/>
    <dgm:cxn modelId="{61E4E1D0-18D2-426F-8E65-E8FDEC0A8651}" type="presParOf" srcId="{7FD6C66E-837C-435C-B6D4-37504068BEAA}" destId="{F944AC14-BC21-4B41-9428-E4B4333CDA1C}" srcOrd="5" destOrd="0" presId="urn:microsoft.com/office/officeart/2011/layout/TabList"/>
    <dgm:cxn modelId="{FF494A57-5848-49C4-9CA2-AFC810E3C1CB}" type="presParOf" srcId="{7FD6C66E-837C-435C-B6D4-37504068BEAA}" destId="{4902BC72-8751-49AB-A1D0-A31E57277528}" srcOrd="6" destOrd="0" presId="urn:microsoft.com/office/officeart/2011/layout/TabList"/>
    <dgm:cxn modelId="{58A87562-483F-4C7F-9F1E-673D20E2A532}" type="presParOf" srcId="{4902BC72-8751-49AB-A1D0-A31E57277528}" destId="{C3537DE6-DC0A-449D-B05C-05BB54311E74}" srcOrd="0" destOrd="0" presId="urn:microsoft.com/office/officeart/2011/layout/TabList"/>
    <dgm:cxn modelId="{CBF07C25-E1E8-4BD4-B675-92040B676CB9}" type="presParOf" srcId="{4902BC72-8751-49AB-A1D0-A31E57277528}" destId="{21ACC0AB-BB54-4CBF-A9F7-BBFDD790E641}" srcOrd="1" destOrd="0" presId="urn:microsoft.com/office/officeart/2011/layout/TabList"/>
    <dgm:cxn modelId="{A3862A32-6D75-42D8-978E-3D66D8321EFD}" type="presParOf" srcId="{4902BC72-8751-49AB-A1D0-A31E57277528}" destId="{C46F6550-8EB9-4E3A-9A74-3A86FA6CF590}" srcOrd="2" destOrd="0" presId="urn:microsoft.com/office/officeart/2011/layout/TabList"/>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13DD35D-9765-4E5F-95CE-DA45F3637BF5}" type="doc">
      <dgm:prSet loTypeId="urn:microsoft.com/office/officeart/2011/layout/TabList" loCatId="list" qsTypeId="urn:microsoft.com/office/officeart/2005/8/quickstyle/simple1" qsCatId="simple" csTypeId="urn:microsoft.com/office/officeart/2005/8/colors/colorful1" csCatId="colorful" phldr="1"/>
      <dgm:spPr/>
      <dgm:t>
        <a:bodyPr/>
        <a:lstStyle/>
        <a:p>
          <a:endParaRPr lang="en-US"/>
        </a:p>
      </dgm:t>
    </dgm:pt>
    <dgm:pt modelId="{25E771E7-8CF7-4491-9507-55BFE693DC7B}">
      <dgm:prSet phldrT="[Text]" custT="1"/>
      <dgm:spPr>
        <a:solidFill>
          <a:srgbClr val="007F90"/>
        </a:solidFill>
        <a:ln>
          <a:solidFill>
            <a:schemeClr val="accent1">
              <a:lumMod val="75000"/>
            </a:schemeClr>
          </a:solidFill>
        </a:ln>
      </dgm:spPr>
      <dgm:t>
        <a:bodyPr/>
        <a:lstStyle/>
        <a:p>
          <a:r>
            <a:rPr lang="en-US" sz="2100" b="0" i="1" dirty="0">
              <a:ln/>
              <a:latin typeface="Univers" panose="020B0503020202020204" pitchFamily="34" charset="0"/>
            </a:rPr>
            <a:t>Underground</a:t>
          </a:r>
        </a:p>
      </dgm:t>
    </dgm:pt>
    <dgm:pt modelId="{D34FC0B2-1D9D-47C1-B680-27EF2E97D428}" type="parTrans" cxnId="{E01FE584-0925-4BC0-9383-A1E85DE458FD}">
      <dgm:prSet/>
      <dgm:spPr/>
      <dgm:t>
        <a:bodyPr/>
        <a:lstStyle/>
        <a:p>
          <a:endParaRPr lang="en-US"/>
        </a:p>
      </dgm:t>
    </dgm:pt>
    <dgm:pt modelId="{B3CFB133-9C4F-4A0A-888D-0CEC78FFDFFC}" type="sibTrans" cxnId="{E01FE584-0925-4BC0-9383-A1E85DE458FD}">
      <dgm:prSet/>
      <dgm:spPr/>
      <dgm:t>
        <a:bodyPr/>
        <a:lstStyle/>
        <a:p>
          <a:endParaRPr lang="en-US"/>
        </a:p>
      </dgm:t>
    </dgm:pt>
    <dgm:pt modelId="{EB81D1D4-3A06-49A6-9CBB-2A11D66B1783}">
      <dgm:prSet phldrT="[Text]" custT="1"/>
      <dgm:spPr/>
      <dgm:t>
        <a:bodyPr anchor="ctr"/>
        <a:lstStyle/>
        <a:p>
          <a:pPr marL="182880">
            <a:lnSpc>
              <a:spcPct val="100000"/>
            </a:lnSpc>
            <a:buFont typeface="Arial" panose="020B0604020202020204" pitchFamily="34" charset="0"/>
            <a:buNone/>
          </a:pPr>
          <a:r>
            <a:rPr lang="en-US" sz="3600" b="0" i="0" dirty="0">
              <a:solidFill>
                <a:schemeClr val="bg1"/>
              </a:solidFill>
            </a:rPr>
            <a:t>What topics and issues have been underground and why?</a:t>
          </a:r>
          <a:endParaRPr lang="en-US" sz="3600" dirty="0">
            <a:solidFill>
              <a:schemeClr val="bg1"/>
            </a:solidFill>
          </a:endParaRPr>
        </a:p>
      </dgm:t>
    </dgm:pt>
    <dgm:pt modelId="{721F31C1-C769-40A8-9C34-A74470BAB532}" type="parTrans" cxnId="{5E008CC8-B8C6-4B46-94B0-C60406121E38}">
      <dgm:prSet/>
      <dgm:spPr/>
      <dgm:t>
        <a:bodyPr/>
        <a:lstStyle/>
        <a:p>
          <a:endParaRPr lang="en-US"/>
        </a:p>
      </dgm:t>
    </dgm:pt>
    <dgm:pt modelId="{0519A5BA-BBEC-4C39-9FFD-05D4C020199E}" type="sibTrans" cxnId="{5E008CC8-B8C6-4B46-94B0-C60406121E38}">
      <dgm:prSet/>
      <dgm:spPr/>
      <dgm:t>
        <a:bodyPr/>
        <a:lstStyle/>
        <a:p>
          <a:endParaRPr lang="en-US"/>
        </a:p>
      </dgm:t>
    </dgm:pt>
    <dgm:pt modelId="{7FD6C66E-837C-435C-B6D4-37504068BEAA}" type="pres">
      <dgm:prSet presAssocID="{013DD35D-9765-4E5F-95CE-DA45F3637BF5}" presName="Name0" presStyleCnt="0">
        <dgm:presLayoutVars>
          <dgm:chMax/>
          <dgm:chPref val="3"/>
          <dgm:dir/>
          <dgm:animOne val="branch"/>
          <dgm:animLvl val="lvl"/>
        </dgm:presLayoutVars>
      </dgm:prSet>
      <dgm:spPr/>
    </dgm:pt>
    <dgm:pt modelId="{C90DD3DC-0C7B-4758-AC56-A80EB29C7920}" type="pres">
      <dgm:prSet presAssocID="{25E771E7-8CF7-4491-9507-55BFE693DC7B}" presName="composite" presStyleCnt="0"/>
      <dgm:spPr/>
    </dgm:pt>
    <dgm:pt modelId="{F9788EF8-9FF9-4063-A216-91CC418DFFEB}" type="pres">
      <dgm:prSet presAssocID="{25E771E7-8CF7-4491-9507-55BFE693DC7B}" presName="FirstChild" presStyleLbl="revTx" presStyleIdx="0" presStyleCnt="1" custLinFactNeighborX="550" custLinFactNeighborY="-27735">
        <dgm:presLayoutVars>
          <dgm:chMax val="0"/>
          <dgm:chPref val="0"/>
          <dgm:bulletEnabled val="1"/>
        </dgm:presLayoutVars>
      </dgm:prSet>
      <dgm:spPr/>
    </dgm:pt>
    <dgm:pt modelId="{813F8835-8733-49EA-ABF9-130D9DE06ABC}" type="pres">
      <dgm:prSet presAssocID="{25E771E7-8CF7-4491-9507-55BFE693DC7B}" presName="Parent" presStyleLbl="alignNode1" presStyleIdx="0" presStyleCnt="1" custLinFactNeighborX="6827" custLinFactNeighborY="-29691">
        <dgm:presLayoutVars>
          <dgm:chMax val="3"/>
          <dgm:chPref val="3"/>
          <dgm:bulletEnabled val="1"/>
        </dgm:presLayoutVars>
      </dgm:prSet>
      <dgm:spPr>
        <a:prstGeom prst="rect">
          <a:avLst/>
        </a:prstGeom>
      </dgm:spPr>
    </dgm:pt>
    <dgm:pt modelId="{64522FFE-7657-49F1-9BA9-08D7A66C79CF}" type="pres">
      <dgm:prSet presAssocID="{25E771E7-8CF7-4491-9507-55BFE693DC7B}" presName="Accent" presStyleLbl="parChTrans1D1" presStyleIdx="0" presStyleCnt="1" custLinFactY="-539744" custLinFactNeighborY="-600000"/>
      <dgm:spPr>
        <a:ln>
          <a:solidFill>
            <a:schemeClr val="accent2"/>
          </a:solidFill>
        </a:ln>
      </dgm:spPr>
    </dgm:pt>
  </dgm:ptLst>
  <dgm:cxnLst>
    <dgm:cxn modelId="{B8291064-D1ED-4267-BB0C-BBCDB7C8B77B}" type="presOf" srcId="{EB81D1D4-3A06-49A6-9CBB-2A11D66B1783}" destId="{F9788EF8-9FF9-4063-A216-91CC418DFFEB}" srcOrd="0" destOrd="0" presId="urn:microsoft.com/office/officeart/2011/layout/TabList"/>
    <dgm:cxn modelId="{D1C42545-F00D-4839-9503-AE1A47D86468}" type="presOf" srcId="{013DD35D-9765-4E5F-95CE-DA45F3637BF5}" destId="{7FD6C66E-837C-435C-B6D4-37504068BEAA}" srcOrd="0" destOrd="0" presId="urn:microsoft.com/office/officeart/2011/layout/TabList"/>
    <dgm:cxn modelId="{7F72934A-D995-410A-8562-8A95C87B50A9}" type="presOf" srcId="{25E771E7-8CF7-4491-9507-55BFE693DC7B}" destId="{813F8835-8733-49EA-ABF9-130D9DE06ABC}" srcOrd="0" destOrd="0" presId="urn:microsoft.com/office/officeart/2011/layout/TabList"/>
    <dgm:cxn modelId="{E01FE584-0925-4BC0-9383-A1E85DE458FD}" srcId="{013DD35D-9765-4E5F-95CE-DA45F3637BF5}" destId="{25E771E7-8CF7-4491-9507-55BFE693DC7B}" srcOrd="0" destOrd="0" parTransId="{D34FC0B2-1D9D-47C1-B680-27EF2E97D428}" sibTransId="{B3CFB133-9C4F-4A0A-888D-0CEC78FFDFFC}"/>
    <dgm:cxn modelId="{5E008CC8-B8C6-4B46-94B0-C60406121E38}" srcId="{25E771E7-8CF7-4491-9507-55BFE693DC7B}" destId="{EB81D1D4-3A06-49A6-9CBB-2A11D66B1783}" srcOrd="0" destOrd="0" parTransId="{721F31C1-C769-40A8-9C34-A74470BAB532}" sibTransId="{0519A5BA-BBEC-4C39-9FFD-05D4C020199E}"/>
    <dgm:cxn modelId="{634DBAC2-923B-4AB3-AA63-EA82E19A39C5}" type="presParOf" srcId="{7FD6C66E-837C-435C-B6D4-37504068BEAA}" destId="{C90DD3DC-0C7B-4758-AC56-A80EB29C7920}" srcOrd="0" destOrd="0" presId="urn:microsoft.com/office/officeart/2011/layout/TabList"/>
    <dgm:cxn modelId="{7DEDEB48-5CBF-4772-B3AE-F624130C5AC1}" type="presParOf" srcId="{C90DD3DC-0C7B-4758-AC56-A80EB29C7920}" destId="{F9788EF8-9FF9-4063-A216-91CC418DFFEB}" srcOrd="0" destOrd="0" presId="urn:microsoft.com/office/officeart/2011/layout/TabList"/>
    <dgm:cxn modelId="{3886FFBA-A221-4E2A-BBEB-3C549B2B5537}" type="presParOf" srcId="{C90DD3DC-0C7B-4758-AC56-A80EB29C7920}" destId="{813F8835-8733-49EA-ABF9-130D9DE06ABC}" srcOrd="1" destOrd="0" presId="urn:microsoft.com/office/officeart/2011/layout/TabList"/>
    <dgm:cxn modelId="{CDFF20BF-F735-4525-B5E5-EA9F25208787}" type="presParOf" srcId="{C90DD3DC-0C7B-4758-AC56-A80EB29C7920}" destId="{64522FFE-7657-49F1-9BA9-08D7A66C79CF}" srcOrd="2" destOrd="0" presId="urn:microsoft.com/office/officeart/2011/layout/TabList"/>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013DD35D-9765-4E5F-95CE-DA45F3637BF5}" type="doc">
      <dgm:prSet loTypeId="urn:microsoft.com/office/officeart/2011/layout/TabList" loCatId="list" qsTypeId="urn:microsoft.com/office/officeart/2005/8/quickstyle/simple1" qsCatId="simple" csTypeId="urn:microsoft.com/office/officeart/2005/8/colors/colorful1" csCatId="colorful" phldr="1"/>
      <dgm:spPr/>
      <dgm:t>
        <a:bodyPr/>
        <a:lstStyle/>
        <a:p>
          <a:endParaRPr lang="en-US"/>
        </a:p>
      </dgm:t>
    </dgm:pt>
    <dgm:pt modelId="{25E771E7-8CF7-4491-9507-55BFE693DC7B}">
      <dgm:prSet phldrT="[Text]" custT="1"/>
      <dgm:spPr>
        <a:solidFill>
          <a:srgbClr val="007F90"/>
        </a:solidFill>
      </dgm:spPr>
      <dgm:t>
        <a:bodyPr/>
        <a:lstStyle/>
        <a:p>
          <a:r>
            <a:rPr lang="en-US" sz="2100" b="0" i="1" dirty="0">
              <a:ln/>
              <a:latin typeface="Univers" panose="020B0503020202020204" pitchFamily="34" charset="0"/>
            </a:rPr>
            <a:t>Underground</a:t>
          </a:r>
        </a:p>
      </dgm:t>
    </dgm:pt>
    <dgm:pt modelId="{D34FC0B2-1D9D-47C1-B680-27EF2E97D428}" type="parTrans" cxnId="{E01FE584-0925-4BC0-9383-A1E85DE458FD}">
      <dgm:prSet/>
      <dgm:spPr/>
      <dgm:t>
        <a:bodyPr/>
        <a:lstStyle/>
        <a:p>
          <a:endParaRPr lang="en-US"/>
        </a:p>
      </dgm:t>
    </dgm:pt>
    <dgm:pt modelId="{B3CFB133-9C4F-4A0A-888D-0CEC78FFDFFC}" type="sibTrans" cxnId="{E01FE584-0925-4BC0-9383-A1E85DE458FD}">
      <dgm:prSet/>
      <dgm:spPr/>
      <dgm:t>
        <a:bodyPr/>
        <a:lstStyle/>
        <a:p>
          <a:endParaRPr lang="en-US"/>
        </a:p>
      </dgm:t>
    </dgm:pt>
    <dgm:pt modelId="{EB81D1D4-3A06-49A6-9CBB-2A11D66B1783}">
      <dgm:prSet phldrT="[Text]" custT="1"/>
      <dgm:spPr/>
      <dgm:t>
        <a:bodyPr anchor="ctr"/>
        <a:lstStyle/>
        <a:p>
          <a:pPr marL="182880">
            <a:lnSpc>
              <a:spcPct val="100000"/>
            </a:lnSpc>
            <a:buFont typeface="Arial" panose="020B0604020202020204" pitchFamily="34" charset="0"/>
            <a:buNone/>
          </a:pPr>
          <a:r>
            <a:rPr lang="en-US" sz="3600" b="0" i="0" dirty="0">
              <a:solidFill>
                <a:schemeClr val="bg1"/>
              </a:solidFill>
            </a:rPr>
            <a:t>What topics and issues have been underground and </a:t>
          </a:r>
          <a:r>
            <a:rPr lang="en-US" sz="3600" b="0" i="0" dirty="0">
              <a:solidFill>
                <a:srgbClr val="007F90"/>
              </a:solidFill>
            </a:rPr>
            <a:t>why</a:t>
          </a:r>
          <a:r>
            <a:rPr lang="en-US" sz="3600" b="0" i="0" dirty="0">
              <a:solidFill>
                <a:schemeClr val="bg1"/>
              </a:solidFill>
            </a:rPr>
            <a:t>?</a:t>
          </a:r>
          <a:endParaRPr lang="en-US" sz="3600" dirty="0">
            <a:solidFill>
              <a:schemeClr val="bg1"/>
            </a:solidFill>
          </a:endParaRPr>
        </a:p>
      </dgm:t>
    </dgm:pt>
    <dgm:pt modelId="{721F31C1-C769-40A8-9C34-A74470BAB532}" type="parTrans" cxnId="{5E008CC8-B8C6-4B46-94B0-C60406121E38}">
      <dgm:prSet/>
      <dgm:spPr/>
      <dgm:t>
        <a:bodyPr/>
        <a:lstStyle/>
        <a:p>
          <a:endParaRPr lang="en-US"/>
        </a:p>
      </dgm:t>
    </dgm:pt>
    <dgm:pt modelId="{0519A5BA-BBEC-4C39-9FFD-05D4C020199E}" type="sibTrans" cxnId="{5E008CC8-B8C6-4B46-94B0-C60406121E38}">
      <dgm:prSet/>
      <dgm:spPr/>
      <dgm:t>
        <a:bodyPr/>
        <a:lstStyle/>
        <a:p>
          <a:endParaRPr lang="en-US"/>
        </a:p>
      </dgm:t>
    </dgm:pt>
    <dgm:pt modelId="{7FD6C66E-837C-435C-B6D4-37504068BEAA}" type="pres">
      <dgm:prSet presAssocID="{013DD35D-9765-4E5F-95CE-DA45F3637BF5}" presName="Name0" presStyleCnt="0">
        <dgm:presLayoutVars>
          <dgm:chMax/>
          <dgm:chPref val="3"/>
          <dgm:dir/>
          <dgm:animOne val="branch"/>
          <dgm:animLvl val="lvl"/>
        </dgm:presLayoutVars>
      </dgm:prSet>
      <dgm:spPr/>
    </dgm:pt>
    <dgm:pt modelId="{C90DD3DC-0C7B-4758-AC56-A80EB29C7920}" type="pres">
      <dgm:prSet presAssocID="{25E771E7-8CF7-4491-9507-55BFE693DC7B}" presName="composite" presStyleCnt="0"/>
      <dgm:spPr/>
    </dgm:pt>
    <dgm:pt modelId="{F9788EF8-9FF9-4063-A216-91CC418DFFEB}" type="pres">
      <dgm:prSet presAssocID="{25E771E7-8CF7-4491-9507-55BFE693DC7B}" presName="FirstChild" presStyleLbl="revTx" presStyleIdx="0" presStyleCnt="1">
        <dgm:presLayoutVars>
          <dgm:chMax val="0"/>
          <dgm:chPref val="0"/>
          <dgm:bulletEnabled val="1"/>
        </dgm:presLayoutVars>
      </dgm:prSet>
      <dgm:spPr/>
    </dgm:pt>
    <dgm:pt modelId="{813F8835-8733-49EA-ABF9-130D9DE06ABC}" type="pres">
      <dgm:prSet presAssocID="{25E771E7-8CF7-4491-9507-55BFE693DC7B}" presName="Parent" presStyleLbl="alignNode1" presStyleIdx="0" presStyleCnt="1" custLinFactNeighborY="650">
        <dgm:presLayoutVars>
          <dgm:chMax val="3"/>
          <dgm:chPref val="3"/>
          <dgm:bulletEnabled val="1"/>
        </dgm:presLayoutVars>
      </dgm:prSet>
      <dgm:spPr>
        <a:prstGeom prst="rect">
          <a:avLst/>
        </a:prstGeom>
      </dgm:spPr>
    </dgm:pt>
    <dgm:pt modelId="{64522FFE-7657-49F1-9BA9-08D7A66C79CF}" type="pres">
      <dgm:prSet presAssocID="{25E771E7-8CF7-4491-9507-55BFE693DC7B}" presName="Accent" presStyleLbl="parChTrans1D1" presStyleIdx="0" presStyleCnt="1"/>
      <dgm:spPr>
        <a:ln>
          <a:solidFill>
            <a:schemeClr val="accent2"/>
          </a:solidFill>
        </a:ln>
      </dgm:spPr>
    </dgm:pt>
  </dgm:ptLst>
  <dgm:cxnLst>
    <dgm:cxn modelId="{B8291064-D1ED-4267-BB0C-BBCDB7C8B77B}" type="presOf" srcId="{EB81D1D4-3A06-49A6-9CBB-2A11D66B1783}" destId="{F9788EF8-9FF9-4063-A216-91CC418DFFEB}" srcOrd="0" destOrd="0" presId="urn:microsoft.com/office/officeart/2011/layout/TabList"/>
    <dgm:cxn modelId="{D1C42545-F00D-4839-9503-AE1A47D86468}" type="presOf" srcId="{013DD35D-9765-4E5F-95CE-DA45F3637BF5}" destId="{7FD6C66E-837C-435C-B6D4-37504068BEAA}" srcOrd="0" destOrd="0" presId="urn:microsoft.com/office/officeart/2011/layout/TabList"/>
    <dgm:cxn modelId="{7F72934A-D995-410A-8562-8A95C87B50A9}" type="presOf" srcId="{25E771E7-8CF7-4491-9507-55BFE693DC7B}" destId="{813F8835-8733-49EA-ABF9-130D9DE06ABC}" srcOrd="0" destOrd="0" presId="urn:microsoft.com/office/officeart/2011/layout/TabList"/>
    <dgm:cxn modelId="{E01FE584-0925-4BC0-9383-A1E85DE458FD}" srcId="{013DD35D-9765-4E5F-95CE-DA45F3637BF5}" destId="{25E771E7-8CF7-4491-9507-55BFE693DC7B}" srcOrd="0" destOrd="0" parTransId="{D34FC0B2-1D9D-47C1-B680-27EF2E97D428}" sibTransId="{B3CFB133-9C4F-4A0A-888D-0CEC78FFDFFC}"/>
    <dgm:cxn modelId="{5E008CC8-B8C6-4B46-94B0-C60406121E38}" srcId="{25E771E7-8CF7-4491-9507-55BFE693DC7B}" destId="{EB81D1D4-3A06-49A6-9CBB-2A11D66B1783}" srcOrd="0" destOrd="0" parTransId="{721F31C1-C769-40A8-9C34-A74470BAB532}" sibTransId="{0519A5BA-BBEC-4C39-9FFD-05D4C020199E}"/>
    <dgm:cxn modelId="{634DBAC2-923B-4AB3-AA63-EA82E19A39C5}" type="presParOf" srcId="{7FD6C66E-837C-435C-B6D4-37504068BEAA}" destId="{C90DD3DC-0C7B-4758-AC56-A80EB29C7920}" srcOrd="0" destOrd="0" presId="urn:microsoft.com/office/officeart/2011/layout/TabList"/>
    <dgm:cxn modelId="{7DEDEB48-5CBF-4772-B3AE-F624130C5AC1}" type="presParOf" srcId="{C90DD3DC-0C7B-4758-AC56-A80EB29C7920}" destId="{F9788EF8-9FF9-4063-A216-91CC418DFFEB}" srcOrd="0" destOrd="0" presId="urn:microsoft.com/office/officeart/2011/layout/TabList"/>
    <dgm:cxn modelId="{3886FFBA-A221-4E2A-BBEB-3C549B2B5537}" type="presParOf" srcId="{C90DD3DC-0C7B-4758-AC56-A80EB29C7920}" destId="{813F8835-8733-49EA-ABF9-130D9DE06ABC}" srcOrd="1" destOrd="0" presId="urn:microsoft.com/office/officeart/2011/layout/TabList"/>
    <dgm:cxn modelId="{CDFF20BF-F735-4525-B5E5-EA9F25208787}" type="presParOf" srcId="{C90DD3DC-0C7B-4758-AC56-A80EB29C7920}" destId="{64522FFE-7657-49F1-9BA9-08D7A66C79CF}" srcOrd="2" destOrd="0" presId="urn:microsoft.com/office/officeart/2011/layout/TabList"/>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013DD35D-9765-4E5F-95CE-DA45F3637BF5}" type="doc">
      <dgm:prSet loTypeId="urn:microsoft.com/office/officeart/2011/layout/TabList" loCatId="list" qsTypeId="urn:microsoft.com/office/officeart/2005/8/quickstyle/simple1" qsCatId="simple" csTypeId="urn:microsoft.com/office/officeart/2005/8/colors/colorful1" csCatId="colorful" phldr="1"/>
      <dgm:spPr/>
      <dgm:t>
        <a:bodyPr/>
        <a:lstStyle/>
        <a:p>
          <a:endParaRPr lang="en-US"/>
        </a:p>
      </dgm:t>
    </dgm:pt>
    <dgm:pt modelId="{D76BB3CF-DF5A-41FB-B6A4-25743CF1642F}">
      <dgm:prSet phldrT="[Text]" custT="1"/>
      <dgm:spPr>
        <a:solidFill>
          <a:srgbClr val="CC0099"/>
        </a:solidFill>
      </dgm:spPr>
      <dgm:t>
        <a:bodyPr/>
        <a:lstStyle/>
        <a:p>
          <a:r>
            <a:rPr lang="en-US" sz="2400" b="0" i="1" dirty="0">
              <a:latin typeface="Univers" panose="020B0503020202020204" pitchFamily="34" charset="0"/>
            </a:rPr>
            <a:t>Emerging</a:t>
          </a:r>
        </a:p>
      </dgm:t>
    </dgm:pt>
    <dgm:pt modelId="{5DD1E055-F36A-4363-9BA1-453D18F6AA18}" type="parTrans" cxnId="{8422E397-A2A7-4656-BDD0-A5DEE35EA0FC}">
      <dgm:prSet/>
      <dgm:spPr/>
      <dgm:t>
        <a:bodyPr/>
        <a:lstStyle/>
        <a:p>
          <a:endParaRPr lang="en-US"/>
        </a:p>
      </dgm:t>
    </dgm:pt>
    <dgm:pt modelId="{24234FDB-132A-43EF-B90D-1D285BFF51D4}" type="sibTrans" cxnId="{8422E397-A2A7-4656-BDD0-A5DEE35EA0FC}">
      <dgm:prSet/>
      <dgm:spPr/>
      <dgm:t>
        <a:bodyPr/>
        <a:lstStyle/>
        <a:p>
          <a:endParaRPr lang="en-US"/>
        </a:p>
      </dgm:t>
    </dgm:pt>
    <dgm:pt modelId="{3F378E98-4217-47A9-8134-DE6C3ABFE041}">
      <dgm:prSet phldrT="[Text]" custT="1"/>
      <dgm:spPr/>
      <dgm:t>
        <a:bodyPr anchor="ctr"/>
        <a:lstStyle/>
        <a:p>
          <a:pPr marL="182880">
            <a:lnSpc>
              <a:spcPct val="100000"/>
            </a:lnSpc>
            <a:buFont typeface="Arial" panose="020B0604020202020204" pitchFamily="34" charset="0"/>
            <a:buNone/>
          </a:pPr>
          <a:endParaRPr lang="en-US" sz="3600" b="0" i="0" dirty="0"/>
        </a:p>
        <a:p>
          <a:pPr marL="182880">
            <a:lnSpc>
              <a:spcPct val="100000"/>
            </a:lnSpc>
            <a:buFont typeface="Arial" panose="020B0604020202020204" pitchFamily="34" charset="0"/>
            <a:buNone/>
          </a:pPr>
          <a:r>
            <a:rPr lang="en-US" sz="3600" b="0" i="0" dirty="0">
              <a:solidFill>
                <a:srgbClr val="CC0099"/>
              </a:solidFill>
            </a:rPr>
            <a:t>What</a:t>
          </a:r>
          <a:r>
            <a:rPr lang="en-US" sz="3600" b="0" i="0" dirty="0"/>
            <a:t> </a:t>
          </a:r>
          <a:r>
            <a:rPr lang="en-US" sz="3600" b="0" i="0" dirty="0">
              <a:solidFill>
                <a:schemeClr val="bg1"/>
              </a:solidFill>
            </a:rPr>
            <a:t>is now being brought to light??</a:t>
          </a:r>
        </a:p>
        <a:p>
          <a:pPr marL="182880">
            <a:lnSpc>
              <a:spcPct val="100000"/>
            </a:lnSpc>
            <a:buFont typeface="Arial" panose="020B0604020202020204" pitchFamily="34" charset="0"/>
            <a:buNone/>
          </a:pPr>
          <a:endParaRPr lang="en-US" sz="3600" dirty="0"/>
        </a:p>
      </dgm:t>
    </dgm:pt>
    <dgm:pt modelId="{0638CE31-017E-4421-AF9D-A58647C395DF}" type="sibTrans" cxnId="{E2F6ED9C-E6CA-4E7F-B747-37A284E29D24}">
      <dgm:prSet/>
      <dgm:spPr/>
      <dgm:t>
        <a:bodyPr/>
        <a:lstStyle/>
        <a:p>
          <a:endParaRPr lang="en-US"/>
        </a:p>
      </dgm:t>
    </dgm:pt>
    <dgm:pt modelId="{48653CFB-283F-4824-B87B-943F5C5E7841}" type="parTrans" cxnId="{E2F6ED9C-E6CA-4E7F-B747-37A284E29D24}">
      <dgm:prSet/>
      <dgm:spPr/>
      <dgm:t>
        <a:bodyPr/>
        <a:lstStyle/>
        <a:p>
          <a:endParaRPr lang="en-US"/>
        </a:p>
      </dgm:t>
    </dgm:pt>
    <dgm:pt modelId="{EB81D1D4-3A06-49A6-9CBB-2A11D66B1783}">
      <dgm:prSet phldrT="[Text]" custT="1"/>
      <dgm:spPr/>
      <dgm:t>
        <a:bodyPr anchor="ctr"/>
        <a:lstStyle/>
        <a:p>
          <a:pPr marL="182880">
            <a:lnSpc>
              <a:spcPct val="100000"/>
            </a:lnSpc>
            <a:buFont typeface="Arial" panose="020B0604020202020204" pitchFamily="34" charset="0"/>
            <a:buNone/>
          </a:pPr>
          <a:endParaRPr lang="en-US" sz="2000" dirty="0"/>
        </a:p>
      </dgm:t>
    </dgm:pt>
    <dgm:pt modelId="{0519A5BA-BBEC-4C39-9FFD-05D4C020199E}" type="sibTrans" cxnId="{5E008CC8-B8C6-4B46-94B0-C60406121E38}">
      <dgm:prSet/>
      <dgm:spPr/>
      <dgm:t>
        <a:bodyPr/>
        <a:lstStyle/>
        <a:p>
          <a:endParaRPr lang="en-US"/>
        </a:p>
      </dgm:t>
    </dgm:pt>
    <dgm:pt modelId="{721F31C1-C769-40A8-9C34-A74470BAB532}" type="parTrans" cxnId="{5E008CC8-B8C6-4B46-94B0-C60406121E38}">
      <dgm:prSet/>
      <dgm:spPr/>
      <dgm:t>
        <a:bodyPr/>
        <a:lstStyle/>
        <a:p>
          <a:endParaRPr lang="en-US"/>
        </a:p>
      </dgm:t>
    </dgm:pt>
    <dgm:pt modelId="{25E771E7-8CF7-4491-9507-55BFE693DC7B}">
      <dgm:prSet phldrT="[Text]" custT="1"/>
      <dgm:spPr>
        <a:solidFill>
          <a:srgbClr val="007F90"/>
        </a:solidFill>
      </dgm:spPr>
      <dgm:t>
        <a:bodyPr/>
        <a:lstStyle/>
        <a:p>
          <a:r>
            <a:rPr lang="en-US" sz="2100" b="0" i="1" dirty="0">
              <a:ln/>
              <a:latin typeface="Univers" panose="020B0503020202020204" pitchFamily="34" charset="0"/>
            </a:rPr>
            <a:t>Underground</a:t>
          </a:r>
        </a:p>
      </dgm:t>
    </dgm:pt>
    <dgm:pt modelId="{B3CFB133-9C4F-4A0A-888D-0CEC78FFDFFC}" type="sibTrans" cxnId="{E01FE584-0925-4BC0-9383-A1E85DE458FD}">
      <dgm:prSet/>
      <dgm:spPr/>
      <dgm:t>
        <a:bodyPr/>
        <a:lstStyle/>
        <a:p>
          <a:endParaRPr lang="en-US"/>
        </a:p>
      </dgm:t>
    </dgm:pt>
    <dgm:pt modelId="{D34FC0B2-1D9D-47C1-B680-27EF2E97D428}" type="parTrans" cxnId="{E01FE584-0925-4BC0-9383-A1E85DE458FD}">
      <dgm:prSet/>
      <dgm:spPr/>
      <dgm:t>
        <a:bodyPr/>
        <a:lstStyle/>
        <a:p>
          <a:endParaRPr lang="en-US"/>
        </a:p>
      </dgm:t>
    </dgm:pt>
    <dgm:pt modelId="{7FD6C66E-837C-435C-B6D4-37504068BEAA}" type="pres">
      <dgm:prSet presAssocID="{013DD35D-9765-4E5F-95CE-DA45F3637BF5}" presName="Name0" presStyleCnt="0">
        <dgm:presLayoutVars>
          <dgm:chMax/>
          <dgm:chPref val="3"/>
          <dgm:dir/>
          <dgm:animOne val="branch"/>
          <dgm:animLvl val="lvl"/>
        </dgm:presLayoutVars>
      </dgm:prSet>
      <dgm:spPr/>
    </dgm:pt>
    <dgm:pt modelId="{C90DD3DC-0C7B-4758-AC56-A80EB29C7920}" type="pres">
      <dgm:prSet presAssocID="{25E771E7-8CF7-4491-9507-55BFE693DC7B}" presName="composite" presStyleCnt="0"/>
      <dgm:spPr/>
    </dgm:pt>
    <dgm:pt modelId="{F9788EF8-9FF9-4063-A216-91CC418DFFEB}" type="pres">
      <dgm:prSet presAssocID="{25E771E7-8CF7-4491-9507-55BFE693DC7B}" presName="FirstChild" presStyleLbl="revTx" presStyleIdx="0" presStyleCnt="2" custScaleY="23715" custLinFactNeighborX="2887" custLinFactNeighborY="-44645">
        <dgm:presLayoutVars>
          <dgm:chMax val="0"/>
          <dgm:chPref val="0"/>
          <dgm:bulletEnabled val="1"/>
        </dgm:presLayoutVars>
      </dgm:prSet>
      <dgm:spPr/>
    </dgm:pt>
    <dgm:pt modelId="{813F8835-8733-49EA-ABF9-130D9DE06ABC}" type="pres">
      <dgm:prSet presAssocID="{25E771E7-8CF7-4491-9507-55BFE693DC7B}" presName="Parent" presStyleLbl="alignNode1" presStyleIdx="0" presStyleCnt="2" custScaleY="38423" custLinFactNeighborX="8729" custLinFactNeighborY="-72926">
        <dgm:presLayoutVars>
          <dgm:chMax val="3"/>
          <dgm:chPref val="3"/>
          <dgm:bulletEnabled val="1"/>
        </dgm:presLayoutVars>
      </dgm:prSet>
      <dgm:spPr>
        <a:prstGeom prst="rect">
          <a:avLst/>
        </a:prstGeom>
      </dgm:spPr>
    </dgm:pt>
    <dgm:pt modelId="{64522FFE-7657-49F1-9BA9-08D7A66C79CF}" type="pres">
      <dgm:prSet presAssocID="{25E771E7-8CF7-4491-9507-55BFE693DC7B}" presName="Accent" presStyleLbl="parChTrans1D1" presStyleIdx="0" presStyleCnt="2" custLinFactY="-1300000" custLinFactNeighborX="654" custLinFactNeighborY="-1317756"/>
      <dgm:spPr>
        <a:ln>
          <a:solidFill>
            <a:schemeClr val="accent2"/>
          </a:solidFill>
        </a:ln>
      </dgm:spPr>
    </dgm:pt>
    <dgm:pt modelId="{2A029037-C50A-4B45-BB36-E1BE30446996}" type="pres">
      <dgm:prSet presAssocID="{B3CFB133-9C4F-4A0A-888D-0CEC78FFDFFC}" presName="sibTrans" presStyleCnt="0"/>
      <dgm:spPr/>
    </dgm:pt>
    <dgm:pt modelId="{0EDE5ED8-4ADD-4328-B7F9-5187B30C5471}" type="pres">
      <dgm:prSet presAssocID="{D76BB3CF-DF5A-41FB-B6A4-25743CF1642F}" presName="composite" presStyleCnt="0"/>
      <dgm:spPr/>
    </dgm:pt>
    <dgm:pt modelId="{5AE25B27-D65A-4813-BB70-1A72F647A7CA}" type="pres">
      <dgm:prSet presAssocID="{D76BB3CF-DF5A-41FB-B6A4-25743CF1642F}" presName="FirstChild" presStyleLbl="revTx" presStyleIdx="1" presStyleCnt="2" custLinFactNeighborX="-54" custLinFactNeighborY="-63538">
        <dgm:presLayoutVars>
          <dgm:chMax val="0"/>
          <dgm:chPref val="0"/>
          <dgm:bulletEnabled val="1"/>
        </dgm:presLayoutVars>
      </dgm:prSet>
      <dgm:spPr/>
    </dgm:pt>
    <dgm:pt modelId="{C827B8D4-B3EB-4376-82D2-3EDD6B026152}" type="pres">
      <dgm:prSet presAssocID="{D76BB3CF-DF5A-41FB-B6A4-25743CF1642F}" presName="Parent" presStyleLbl="alignNode1" presStyleIdx="1" presStyleCnt="2" custScaleX="97617" custScaleY="146044" custLinFactNeighborX="9659" custLinFactNeighborY="-65148">
        <dgm:presLayoutVars>
          <dgm:chMax val="3"/>
          <dgm:chPref val="3"/>
          <dgm:bulletEnabled val="1"/>
        </dgm:presLayoutVars>
      </dgm:prSet>
      <dgm:spPr>
        <a:prstGeom prst="rect">
          <a:avLst/>
        </a:prstGeom>
      </dgm:spPr>
    </dgm:pt>
    <dgm:pt modelId="{085DDA9B-68B6-4B53-9FA0-F1FB6D76DF19}" type="pres">
      <dgm:prSet presAssocID="{D76BB3CF-DF5A-41FB-B6A4-25743CF1642F}" presName="Accent" presStyleLbl="parChTrans1D1" presStyleIdx="1" presStyleCnt="2"/>
      <dgm:spPr>
        <a:ln>
          <a:solidFill>
            <a:schemeClr val="accent3"/>
          </a:solidFill>
        </a:ln>
      </dgm:spPr>
    </dgm:pt>
  </dgm:ptLst>
  <dgm:cxnLst>
    <dgm:cxn modelId="{B8291064-D1ED-4267-BB0C-BBCDB7C8B77B}" type="presOf" srcId="{EB81D1D4-3A06-49A6-9CBB-2A11D66B1783}" destId="{F9788EF8-9FF9-4063-A216-91CC418DFFEB}" srcOrd="0" destOrd="0" presId="urn:microsoft.com/office/officeart/2011/layout/TabList"/>
    <dgm:cxn modelId="{D1C42545-F00D-4839-9503-AE1A47D86468}" type="presOf" srcId="{013DD35D-9765-4E5F-95CE-DA45F3637BF5}" destId="{7FD6C66E-837C-435C-B6D4-37504068BEAA}" srcOrd="0" destOrd="0" presId="urn:microsoft.com/office/officeart/2011/layout/TabList"/>
    <dgm:cxn modelId="{7F72934A-D995-410A-8562-8A95C87B50A9}" type="presOf" srcId="{25E771E7-8CF7-4491-9507-55BFE693DC7B}" destId="{813F8835-8733-49EA-ABF9-130D9DE06ABC}" srcOrd="0" destOrd="0" presId="urn:microsoft.com/office/officeart/2011/layout/TabList"/>
    <dgm:cxn modelId="{AE18C881-F5E8-4706-BB10-2ECDA9C41DF4}" type="presOf" srcId="{3F378E98-4217-47A9-8134-DE6C3ABFE041}" destId="{5AE25B27-D65A-4813-BB70-1A72F647A7CA}" srcOrd="0" destOrd="0" presId="urn:microsoft.com/office/officeart/2011/layout/TabList"/>
    <dgm:cxn modelId="{E01FE584-0925-4BC0-9383-A1E85DE458FD}" srcId="{013DD35D-9765-4E5F-95CE-DA45F3637BF5}" destId="{25E771E7-8CF7-4491-9507-55BFE693DC7B}" srcOrd="0" destOrd="0" parTransId="{D34FC0B2-1D9D-47C1-B680-27EF2E97D428}" sibTransId="{B3CFB133-9C4F-4A0A-888D-0CEC78FFDFFC}"/>
    <dgm:cxn modelId="{8422E397-A2A7-4656-BDD0-A5DEE35EA0FC}" srcId="{013DD35D-9765-4E5F-95CE-DA45F3637BF5}" destId="{D76BB3CF-DF5A-41FB-B6A4-25743CF1642F}" srcOrd="1" destOrd="0" parTransId="{5DD1E055-F36A-4363-9BA1-453D18F6AA18}" sibTransId="{24234FDB-132A-43EF-B90D-1D285BFF51D4}"/>
    <dgm:cxn modelId="{AEC43F99-D885-45B2-9487-5D2351AE81DD}" type="presOf" srcId="{D76BB3CF-DF5A-41FB-B6A4-25743CF1642F}" destId="{C827B8D4-B3EB-4376-82D2-3EDD6B026152}" srcOrd="0" destOrd="0" presId="urn:microsoft.com/office/officeart/2011/layout/TabList"/>
    <dgm:cxn modelId="{E2F6ED9C-E6CA-4E7F-B747-37A284E29D24}" srcId="{D76BB3CF-DF5A-41FB-B6A4-25743CF1642F}" destId="{3F378E98-4217-47A9-8134-DE6C3ABFE041}" srcOrd="0" destOrd="0" parTransId="{48653CFB-283F-4824-B87B-943F5C5E7841}" sibTransId="{0638CE31-017E-4421-AF9D-A58647C395DF}"/>
    <dgm:cxn modelId="{5E008CC8-B8C6-4B46-94B0-C60406121E38}" srcId="{25E771E7-8CF7-4491-9507-55BFE693DC7B}" destId="{EB81D1D4-3A06-49A6-9CBB-2A11D66B1783}" srcOrd="0" destOrd="0" parTransId="{721F31C1-C769-40A8-9C34-A74470BAB532}" sibTransId="{0519A5BA-BBEC-4C39-9FFD-05D4C020199E}"/>
    <dgm:cxn modelId="{634DBAC2-923B-4AB3-AA63-EA82E19A39C5}" type="presParOf" srcId="{7FD6C66E-837C-435C-B6D4-37504068BEAA}" destId="{C90DD3DC-0C7B-4758-AC56-A80EB29C7920}" srcOrd="0" destOrd="0" presId="urn:microsoft.com/office/officeart/2011/layout/TabList"/>
    <dgm:cxn modelId="{7DEDEB48-5CBF-4772-B3AE-F624130C5AC1}" type="presParOf" srcId="{C90DD3DC-0C7B-4758-AC56-A80EB29C7920}" destId="{F9788EF8-9FF9-4063-A216-91CC418DFFEB}" srcOrd="0" destOrd="0" presId="urn:microsoft.com/office/officeart/2011/layout/TabList"/>
    <dgm:cxn modelId="{3886FFBA-A221-4E2A-BBEB-3C549B2B5537}" type="presParOf" srcId="{C90DD3DC-0C7B-4758-AC56-A80EB29C7920}" destId="{813F8835-8733-49EA-ABF9-130D9DE06ABC}" srcOrd="1" destOrd="0" presId="urn:microsoft.com/office/officeart/2011/layout/TabList"/>
    <dgm:cxn modelId="{CDFF20BF-F735-4525-B5E5-EA9F25208787}" type="presParOf" srcId="{C90DD3DC-0C7B-4758-AC56-A80EB29C7920}" destId="{64522FFE-7657-49F1-9BA9-08D7A66C79CF}" srcOrd="2" destOrd="0" presId="urn:microsoft.com/office/officeart/2011/layout/TabList"/>
    <dgm:cxn modelId="{F5DB5A71-D85B-44E8-9E9C-F61078917AB4}" type="presParOf" srcId="{7FD6C66E-837C-435C-B6D4-37504068BEAA}" destId="{2A029037-C50A-4B45-BB36-E1BE30446996}" srcOrd="1" destOrd="0" presId="urn:microsoft.com/office/officeart/2011/layout/TabList"/>
    <dgm:cxn modelId="{253C5AAB-1FB2-42E4-80D7-D24CB6C43894}" type="presParOf" srcId="{7FD6C66E-837C-435C-B6D4-37504068BEAA}" destId="{0EDE5ED8-4ADD-4328-B7F9-5187B30C5471}" srcOrd="2" destOrd="0" presId="urn:microsoft.com/office/officeart/2011/layout/TabList"/>
    <dgm:cxn modelId="{70F7A00D-B828-4FED-B49B-9534732CCCA9}" type="presParOf" srcId="{0EDE5ED8-4ADD-4328-B7F9-5187B30C5471}" destId="{5AE25B27-D65A-4813-BB70-1A72F647A7CA}" srcOrd="0" destOrd="0" presId="urn:microsoft.com/office/officeart/2011/layout/TabList"/>
    <dgm:cxn modelId="{438AEEB9-0B19-474E-9EE3-46CD968C1766}" type="presParOf" srcId="{0EDE5ED8-4ADD-4328-B7F9-5187B30C5471}" destId="{C827B8D4-B3EB-4376-82D2-3EDD6B026152}" srcOrd="1" destOrd="0" presId="urn:microsoft.com/office/officeart/2011/layout/TabList"/>
    <dgm:cxn modelId="{61B73EC6-2A33-4817-B86B-46D724E26DF9}" type="presParOf" srcId="{0EDE5ED8-4ADD-4328-B7F9-5187B30C5471}" destId="{085DDA9B-68B6-4B53-9FA0-F1FB6D76DF19}" srcOrd="2" destOrd="0" presId="urn:microsoft.com/office/officeart/2011/layout/TabList"/>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13DD35D-9765-4E5F-95CE-DA45F3637BF5}" type="doc">
      <dgm:prSet loTypeId="urn:microsoft.com/office/officeart/2011/layout/TabList" loCatId="list" qsTypeId="urn:microsoft.com/office/officeart/2005/8/quickstyle/simple1" qsCatId="simple" csTypeId="urn:microsoft.com/office/officeart/2005/8/colors/colorful1" csCatId="colorful" phldr="1"/>
      <dgm:spPr/>
      <dgm:t>
        <a:bodyPr/>
        <a:lstStyle/>
        <a:p>
          <a:endParaRPr lang="en-US"/>
        </a:p>
      </dgm:t>
    </dgm:pt>
    <dgm:pt modelId="{D76BB3CF-DF5A-41FB-B6A4-25743CF1642F}">
      <dgm:prSet phldrT="[Text]" custT="1"/>
      <dgm:spPr>
        <a:solidFill>
          <a:srgbClr val="CC0099"/>
        </a:solidFill>
      </dgm:spPr>
      <dgm:t>
        <a:bodyPr/>
        <a:lstStyle/>
        <a:p>
          <a:r>
            <a:rPr lang="en-US" sz="2400" b="0" i="1" dirty="0">
              <a:latin typeface="Univers" panose="020B0503020202020204" pitchFamily="34" charset="0"/>
            </a:rPr>
            <a:t>Emerging</a:t>
          </a:r>
        </a:p>
      </dgm:t>
    </dgm:pt>
    <dgm:pt modelId="{5DD1E055-F36A-4363-9BA1-453D18F6AA18}" type="parTrans" cxnId="{8422E397-A2A7-4656-BDD0-A5DEE35EA0FC}">
      <dgm:prSet/>
      <dgm:spPr/>
      <dgm:t>
        <a:bodyPr/>
        <a:lstStyle/>
        <a:p>
          <a:endParaRPr lang="en-US"/>
        </a:p>
      </dgm:t>
    </dgm:pt>
    <dgm:pt modelId="{24234FDB-132A-43EF-B90D-1D285BFF51D4}" type="sibTrans" cxnId="{8422E397-A2A7-4656-BDD0-A5DEE35EA0FC}">
      <dgm:prSet/>
      <dgm:spPr/>
      <dgm:t>
        <a:bodyPr/>
        <a:lstStyle/>
        <a:p>
          <a:endParaRPr lang="en-US"/>
        </a:p>
      </dgm:t>
    </dgm:pt>
    <dgm:pt modelId="{3F378E98-4217-47A9-8134-DE6C3ABFE041}">
      <dgm:prSet phldrT="[Text]" custT="1"/>
      <dgm:spPr/>
      <dgm:t>
        <a:bodyPr anchor="ctr"/>
        <a:lstStyle/>
        <a:p>
          <a:pPr marL="182880">
            <a:lnSpc>
              <a:spcPct val="100000"/>
            </a:lnSpc>
            <a:buFont typeface="Arial" panose="020B0604020202020204" pitchFamily="34" charset="0"/>
            <a:buNone/>
          </a:pPr>
          <a:endParaRPr lang="en-US" sz="3600" b="0" i="0" dirty="0">
            <a:solidFill>
              <a:schemeClr val="bg1"/>
            </a:solidFill>
          </a:endParaRPr>
        </a:p>
        <a:p>
          <a:pPr marL="182880">
            <a:lnSpc>
              <a:spcPct val="100000"/>
            </a:lnSpc>
            <a:buFont typeface="Arial" panose="020B0604020202020204" pitchFamily="34" charset="0"/>
            <a:buNone/>
          </a:pPr>
          <a:r>
            <a:rPr lang="en-US" sz="3600" b="0" i="0" dirty="0">
              <a:solidFill>
                <a:schemeClr val="bg1"/>
              </a:solidFill>
            </a:rPr>
            <a:t>What is now being brought to light, and </a:t>
          </a:r>
          <a:r>
            <a:rPr lang="en-US" sz="3600" b="0" i="0" dirty="0">
              <a:solidFill>
                <a:srgbClr val="CC0099"/>
              </a:solidFill>
            </a:rPr>
            <a:t>by whom</a:t>
          </a:r>
          <a:r>
            <a:rPr lang="en-US" sz="3600" b="0" i="0" dirty="0">
              <a:solidFill>
                <a:schemeClr val="bg1"/>
              </a:solidFill>
            </a:rPr>
            <a:t>?</a:t>
          </a:r>
        </a:p>
        <a:p>
          <a:pPr marL="182880">
            <a:lnSpc>
              <a:spcPct val="100000"/>
            </a:lnSpc>
            <a:buFont typeface="Arial" panose="020B0604020202020204" pitchFamily="34" charset="0"/>
            <a:buNone/>
          </a:pPr>
          <a:endParaRPr lang="en-US" sz="3600" dirty="0">
            <a:solidFill>
              <a:schemeClr val="bg1"/>
            </a:solidFill>
          </a:endParaRPr>
        </a:p>
      </dgm:t>
    </dgm:pt>
    <dgm:pt modelId="{0638CE31-017E-4421-AF9D-A58647C395DF}" type="sibTrans" cxnId="{E2F6ED9C-E6CA-4E7F-B747-37A284E29D24}">
      <dgm:prSet/>
      <dgm:spPr/>
      <dgm:t>
        <a:bodyPr/>
        <a:lstStyle/>
        <a:p>
          <a:endParaRPr lang="en-US"/>
        </a:p>
      </dgm:t>
    </dgm:pt>
    <dgm:pt modelId="{48653CFB-283F-4824-B87B-943F5C5E7841}" type="parTrans" cxnId="{E2F6ED9C-E6CA-4E7F-B747-37A284E29D24}">
      <dgm:prSet/>
      <dgm:spPr/>
      <dgm:t>
        <a:bodyPr/>
        <a:lstStyle/>
        <a:p>
          <a:endParaRPr lang="en-US"/>
        </a:p>
      </dgm:t>
    </dgm:pt>
    <dgm:pt modelId="{EB81D1D4-3A06-49A6-9CBB-2A11D66B1783}">
      <dgm:prSet phldrT="[Text]" custT="1"/>
      <dgm:spPr/>
      <dgm:t>
        <a:bodyPr anchor="ctr"/>
        <a:lstStyle/>
        <a:p>
          <a:pPr marL="182880">
            <a:lnSpc>
              <a:spcPct val="100000"/>
            </a:lnSpc>
            <a:buFont typeface="Arial" panose="020B0604020202020204" pitchFamily="34" charset="0"/>
            <a:buNone/>
          </a:pPr>
          <a:endParaRPr lang="en-US" sz="2000" dirty="0"/>
        </a:p>
      </dgm:t>
    </dgm:pt>
    <dgm:pt modelId="{0519A5BA-BBEC-4C39-9FFD-05D4C020199E}" type="sibTrans" cxnId="{5E008CC8-B8C6-4B46-94B0-C60406121E38}">
      <dgm:prSet/>
      <dgm:spPr/>
      <dgm:t>
        <a:bodyPr/>
        <a:lstStyle/>
        <a:p>
          <a:endParaRPr lang="en-US"/>
        </a:p>
      </dgm:t>
    </dgm:pt>
    <dgm:pt modelId="{721F31C1-C769-40A8-9C34-A74470BAB532}" type="parTrans" cxnId="{5E008CC8-B8C6-4B46-94B0-C60406121E38}">
      <dgm:prSet/>
      <dgm:spPr/>
      <dgm:t>
        <a:bodyPr/>
        <a:lstStyle/>
        <a:p>
          <a:endParaRPr lang="en-US"/>
        </a:p>
      </dgm:t>
    </dgm:pt>
    <dgm:pt modelId="{25E771E7-8CF7-4491-9507-55BFE693DC7B}">
      <dgm:prSet phldrT="[Text]" custT="1"/>
      <dgm:spPr>
        <a:solidFill>
          <a:srgbClr val="007F90"/>
        </a:solidFill>
      </dgm:spPr>
      <dgm:t>
        <a:bodyPr/>
        <a:lstStyle/>
        <a:p>
          <a:r>
            <a:rPr lang="en-US" sz="2100" b="0" i="1" dirty="0">
              <a:ln/>
              <a:latin typeface="Univers" panose="020B0503020202020204" pitchFamily="34" charset="0"/>
            </a:rPr>
            <a:t>Underground</a:t>
          </a:r>
        </a:p>
      </dgm:t>
    </dgm:pt>
    <dgm:pt modelId="{B3CFB133-9C4F-4A0A-888D-0CEC78FFDFFC}" type="sibTrans" cxnId="{E01FE584-0925-4BC0-9383-A1E85DE458FD}">
      <dgm:prSet/>
      <dgm:spPr/>
      <dgm:t>
        <a:bodyPr/>
        <a:lstStyle/>
        <a:p>
          <a:endParaRPr lang="en-US"/>
        </a:p>
      </dgm:t>
    </dgm:pt>
    <dgm:pt modelId="{D34FC0B2-1D9D-47C1-B680-27EF2E97D428}" type="parTrans" cxnId="{E01FE584-0925-4BC0-9383-A1E85DE458FD}">
      <dgm:prSet/>
      <dgm:spPr/>
      <dgm:t>
        <a:bodyPr/>
        <a:lstStyle/>
        <a:p>
          <a:endParaRPr lang="en-US"/>
        </a:p>
      </dgm:t>
    </dgm:pt>
    <dgm:pt modelId="{7FD6C66E-837C-435C-B6D4-37504068BEAA}" type="pres">
      <dgm:prSet presAssocID="{013DD35D-9765-4E5F-95CE-DA45F3637BF5}" presName="Name0" presStyleCnt="0">
        <dgm:presLayoutVars>
          <dgm:chMax/>
          <dgm:chPref val="3"/>
          <dgm:dir/>
          <dgm:animOne val="branch"/>
          <dgm:animLvl val="lvl"/>
        </dgm:presLayoutVars>
      </dgm:prSet>
      <dgm:spPr/>
    </dgm:pt>
    <dgm:pt modelId="{C90DD3DC-0C7B-4758-AC56-A80EB29C7920}" type="pres">
      <dgm:prSet presAssocID="{25E771E7-8CF7-4491-9507-55BFE693DC7B}" presName="composite" presStyleCnt="0"/>
      <dgm:spPr/>
    </dgm:pt>
    <dgm:pt modelId="{F9788EF8-9FF9-4063-A216-91CC418DFFEB}" type="pres">
      <dgm:prSet presAssocID="{25E771E7-8CF7-4491-9507-55BFE693DC7B}" presName="FirstChild" presStyleLbl="revTx" presStyleIdx="0" presStyleCnt="2" custScaleY="23715" custLinFactNeighborX="2887" custLinFactNeighborY="-44645">
        <dgm:presLayoutVars>
          <dgm:chMax val="0"/>
          <dgm:chPref val="0"/>
          <dgm:bulletEnabled val="1"/>
        </dgm:presLayoutVars>
      </dgm:prSet>
      <dgm:spPr/>
    </dgm:pt>
    <dgm:pt modelId="{813F8835-8733-49EA-ABF9-130D9DE06ABC}" type="pres">
      <dgm:prSet presAssocID="{25E771E7-8CF7-4491-9507-55BFE693DC7B}" presName="Parent" presStyleLbl="alignNode1" presStyleIdx="0" presStyleCnt="2" custScaleY="38423" custLinFactNeighborX="8729" custLinFactNeighborY="-72926">
        <dgm:presLayoutVars>
          <dgm:chMax val="3"/>
          <dgm:chPref val="3"/>
          <dgm:bulletEnabled val="1"/>
        </dgm:presLayoutVars>
      </dgm:prSet>
      <dgm:spPr>
        <a:prstGeom prst="rect">
          <a:avLst/>
        </a:prstGeom>
      </dgm:spPr>
    </dgm:pt>
    <dgm:pt modelId="{64522FFE-7657-49F1-9BA9-08D7A66C79CF}" type="pres">
      <dgm:prSet presAssocID="{25E771E7-8CF7-4491-9507-55BFE693DC7B}" presName="Accent" presStyleLbl="parChTrans1D1" presStyleIdx="0" presStyleCnt="2" custLinFactY="-1300000" custLinFactNeighborX="654" custLinFactNeighborY="-1317756"/>
      <dgm:spPr>
        <a:ln>
          <a:solidFill>
            <a:schemeClr val="accent2"/>
          </a:solidFill>
        </a:ln>
      </dgm:spPr>
    </dgm:pt>
    <dgm:pt modelId="{2A029037-C50A-4B45-BB36-E1BE30446996}" type="pres">
      <dgm:prSet presAssocID="{B3CFB133-9C4F-4A0A-888D-0CEC78FFDFFC}" presName="sibTrans" presStyleCnt="0"/>
      <dgm:spPr/>
    </dgm:pt>
    <dgm:pt modelId="{0EDE5ED8-4ADD-4328-B7F9-5187B30C5471}" type="pres">
      <dgm:prSet presAssocID="{D76BB3CF-DF5A-41FB-B6A4-25743CF1642F}" presName="composite" presStyleCnt="0"/>
      <dgm:spPr/>
    </dgm:pt>
    <dgm:pt modelId="{5AE25B27-D65A-4813-BB70-1A72F647A7CA}" type="pres">
      <dgm:prSet presAssocID="{D76BB3CF-DF5A-41FB-B6A4-25743CF1642F}" presName="FirstChild" presStyleLbl="revTx" presStyleIdx="1" presStyleCnt="2" custLinFactNeighborX="-54" custLinFactNeighborY="-63538">
        <dgm:presLayoutVars>
          <dgm:chMax val="0"/>
          <dgm:chPref val="0"/>
          <dgm:bulletEnabled val="1"/>
        </dgm:presLayoutVars>
      </dgm:prSet>
      <dgm:spPr/>
    </dgm:pt>
    <dgm:pt modelId="{C827B8D4-B3EB-4376-82D2-3EDD6B026152}" type="pres">
      <dgm:prSet presAssocID="{D76BB3CF-DF5A-41FB-B6A4-25743CF1642F}" presName="Parent" presStyleLbl="alignNode1" presStyleIdx="1" presStyleCnt="2" custScaleX="97617" custScaleY="146044" custLinFactNeighborX="9659" custLinFactNeighborY="-65148">
        <dgm:presLayoutVars>
          <dgm:chMax val="3"/>
          <dgm:chPref val="3"/>
          <dgm:bulletEnabled val="1"/>
        </dgm:presLayoutVars>
      </dgm:prSet>
      <dgm:spPr>
        <a:prstGeom prst="rect">
          <a:avLst/>
        </a:prstGeom>
      </dgm:spPr>
    </dgm:pt>
    <dgm:pt modelId="{085DDA9B-68B6-4B53-9FA0-F1FB6D76DF19}" type="pres">
      <dgm:prSet presAssocID="{D76BB3CF-DF5A-41FB-B6A4-25743CF1642F}" presName="Accent" presStyleLbl="parChTrans1D1" presStyleIdx="1" presStyleCnt="2"/>
      <dgm:spPr>
        <a:ln>
          <a:solidFill>
            <a:schemeClr val="accent3"/>
          </a:solidFill>
        </a:ln>
      </dgm:spPr>
    </dgm:pt>
  </dgm:ptLst>
  <dgm:cxnLst>
    <dgm:cxn modelId="{B8291064-D1ED-4267-BB0C-BBCDB7C8B77B}" type="presOf" srcId="{EB81D1D4-3A06-49A6-9CBB-2A11D66B1783}" destId="{F9788EF8-9FF9-4063-A216-91CC418DFFEB}" srcOrd="0" destOrd="0" presId="urn:microsoft.com/office/officeart/2011/layout/TabList"/>
    <dgm:cxn modelId="{D1C42545-F00D-4839-9503-AE1A47D86468}" type="presOf" srcId="{013DD35D-9765-4E5F-95CE-DA45F3637BF5}" destId="{7FD6C66E-837C-435C-B6D4-37504068BEAA}" srcOrd="0" destOrd="0" presId="urn:microsoft.com/office/officeart/2011/layout/TabList"/>
    <dgm:cxn modelId="{7F72934A-D995-410A-8562-8A95C87B50A9}" type="presOf" srcId="{25E771E7-8CF7-4491-9507-55BFE693DC7B}" destId="{813F8835-8733-49EA-ABF9-130D9DE06ABC}" srcOrd="0" destOrd="0" presId="urn:microsoft.com/office/officeart/2011/layout/TabList"/>
    <dgm:cxn modelId="{AE18C881-F5E8-4706-BB10-2ECDA9C41DF4}" type="presOf" srcId="{3F378E98-4217-47A9-8134-DE6C3ABFE041}" destId="{5AE25B27-D65A-4813-BB70-1A72F647A7CA}" srcOrd="0" destOrd="0" presId="urn:microsoft.com/office/officeart/2011/layout/TabList"/>
    <dgm:cxn modelId="{E01FE584-0925-4BC0-9383-A1E85DE458FD}" srcId="{013DD35D-9765-4E5F-95CE-DA45F3637BF5}" destId="{25E771E7-8CF7-4491-9507-55BFE693DC7B}" srcOrd="0" destOrd="0" parTransId="{D34FC0B2-1D9D-47C1-B680-27EF2E97D428}" sibTransId="{B3CFB133-9C4F-4A0A-888D-0CEC78FFDFFC}"/>
    <dgm:cxn modelId="{8422E397-A2A7-4656-BDD0-A5DEE35EA0FC}" srcId="{013DD35D-9765-4E5F-95CE-DA45F3637BF5}" destId="{D76BB3CF-DF5A-41FB-B6A4-25743CF1642F}" srcOrd="1" destOrd="0" parTransId="{5DD1E055-F36A-4363-9BA1-453D18F6AA18}" sibTransId="{24234FDB-132A-43EF-B90D-1D285BFF51D4}"/>
    <dgm:cxn modelId="{AEC43F99-D885-45B2-9487-5D2351AE81DD}" type="presOf" srcId="{D76BB3CF-DF5A-41FB-B6A4-25743CF1642F}" destId="{C827B8D4-B3EB-4376-82D2-3EDD6B026152}" srcOrd="0" destOrd="0" presId="urn:microsoft.com/office/officeart/2011/layout/TabList"/>
    <dgm:cxn modelId="{E2F6ED9C-E6CA-4E7F-B747-37A284E29D24}" srcId="{D76BB3CF-DF5A-41FB-B6A4-25743CF1642F}" destId="{3F378E98-4217-47A9-8134-DE6C3ABFE041}" srcOrd="0" destOrd="0" parTransId="{48653CFB-283F-4824-B87B-943F5C5E7841}" sibTransId="{0638CE31-017E-4421-AF9D-A58647C395DF}"/>
    <dgm:cxn modelId="{5E008CC8-B8C6-4B46-94B0-C60406121E38}" srcId="{25E771E7-8CF7-4491-9507-55BFE693DC7B}" destId="{EB81D1D4-3A06-49A6-9CBB-2A11D66B1783}" srcOrd="0" destOrd="0" parTransId="{721F31C1-C769-40A8-9C34-A74470BAB532}" sibTransId="{0519A5BA-BBEC-4C39-9FFD-05D4C020199E}"/>
    <dgm:cxn modelId="{634DBAC2-923B-4AB3-AA63-EA82E19A39C5}" type="presParOf" srcId="{7FD6C66E-837C-435C-B6D4-37504068BEAA}" destId="{C90DD3DC-0C7B-4758-AC56-A80EB29C7920}" srcOrd="0" destOrd="0" presId="urn:microsoft.com/office/officeart/2011/layout/TabList"/>
    <dgm:cxn modelId="{7DEDEB48-5CBF-4772-B3AE-F624130C5AC1}" type="presParOf" srcId="{C90DD3DC-0C7B-4758-AC56-A80EB29C7920}" destId="{F9788EF8-9FF9-4063-A216-91CC418DFFEB}" srcOrd="0" destOrd="0" presId="urn:microsoft.com/office/officeart/2011/layout/TabList"/>
    <dgm:cxn modelId="{3886FFBA-A221-4E2A-BBEB-3C549B2B5537}" type="presParOf" srcId="{C90DD3DC-0C7B-4758-AC56-A80EB29C7920}" destId="{813F8835-8733-49EA-ABF9-130D9DE06ABC}" srcOrd="1" destOrd="0" presId="urn:microsoft.com/office/officeart/2011/layout/TabList"/>
    <dgm:cxn modelId="{CDFF20BF-F735-4525-B5E5-EA9F25208787}" type="presParOf" srcId="{C90DD3DC-0C7B-4758-AC56-A80EB29C7920}" destId="{64522FFE-7657-49F1-9BA9-08D7A66C79CF}" srcOrd="2" destOrd="0" presId="urn:microsoft.com/office/officeart/2011/layout/TabList"/>
    <dgm:cxn modelId="{F5DB5A71-D85B-44E8-9E9C-F61078917AB4}" type="presParOf" srcId="{7FD6C66E-837C-435C-B6D4-37504068BEAA}" destId="{2A029037-C50A-4B45-BB36-E1BE30446996}" srcOrd="1" destOrd="0" presId="urn:microsoft.com/office/officeart/2011/layout/TabList"/>
    <dgm:cxn modelId="{253C5AAB-1FB2-42E4-80D7-D24CB6C43894}" type="presParOf" srcId="{7FD6C66E-837C-435C-B6D4-37504068BEAA}" destId="{0EDE5ED8-4ADD-4328-B7F9-5187B30C5471}" srcOrd="2" destOrd="0" presId="urn:microsoft.com/office/officeart/2011/layout/TabList"/>
    <dgm:cxn modelId="{70F7A00D-B828-4FED-B49B-9534732CCCA9}" type="presParOf" srcId="{0EDE5ED8-4ADD-4328-B7F9-5187B30C5471}" destId="{5AE25B27-D65A-4813-BB70-1A72F647A7CA}" srcOrd="0" destOrd="0" presId="urn:microsoft.com/office/officeart/2011/layout/TabList"/>
    <dgm:cxn modelId="{438AEEB9-0B19-474E-9EE3-46CD968C1766}" type="presParOf" srcId="{0EDE5ED8-4ADD-4328-B7F9-5187B30C5471}" destId="{C827B8D4-B3EB-4376-82D2-3EDD6B026152}" srcOrd="1" destOrd="0" presId="urn:microsoft.com/office/officeart/2011/layout/TabList"/>
    <dgm:cxn modelId="{61B73EC6-2A33-4817-B86B-46D724E26DF9}" type="presParOf" srcId="{0EDE5ED8-4ADD-4328-B7F9-5187B30C5471}" destId="{085DDA9B-68B6-4B53-9FA0-F1FB6D76DF19}" srcOrd="2" destOrd="0" presId="urn:microsoft.com/office/officeart/2011/layout/TabList"/>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013DD35D-9765-4E5F-95CE-DA45F3637BF5}" type="doc">
      <dgm:prSet loTypeId="urn:microsoft.com/office/officeart/2011/layout/TabList" loCatId="list" qsTypeId="urn:microsoft.com/office/officeart/2005/8/quickstyle/simple1" qsCatId="simple" csTypeId="urn:microsoft.com/office/officeart/2005/8/colors/colorful1" csCatId="colorful" phldr="1"/>
      <dgm:spPr/>
      <dgm:t>
        <a:bodyPr/>
        <a:lstStyle/>
        <a:p>
          <a:endParaRPr lang="en-US"/>
        </a:p>
      </dgm:t>
    </dgm:pt>
    <dgm:pt modelId="{25E771E7-8CF7-4491-9507-55BFE693DC7B}">
      <dgm:prSet phldrT="[Text]" custT="1"/>
      <dgm:spPr>
        <a:solidFill>
          <a:srgbClr val="007F90"/>
        </a:solidFill>
      </dgm:spPr>
      <dgm:t>
        <a:bodyPr/>
        <a:lstStyle/>
        <a:p>
          <a:r>
            <a:rPr lang="en-US" sz="2100" b="0" i="1" dirty="0">
              <a:ln/>
              <a:latin typeface="Univers" panose="020B0503020202020204" pitchFamily="34" charset="0"/>
            </a:rPr>
            <a:t>Underground</a:t>
          </a:r>
        </a:p>
      </dgm:t>
    </dgm:pt>
    <dgm:pt modelId="{D34FC0B2-1D9D-47C1-B680-27EF2E97D428}" type="parTrans" cxnId="{E01FE584-0925-4BC0-9383-A1E85DE458FD}">
      <dgm:prSet/>
      <dgm:spPr/>
      <dgm:t>
        <a:bodyPr/>
        <a:lstStyle/>
        <a:p>
          <a:endParaRPr lang="en-US"/>
        </a:p>
      </dgm:t>
    </dgm:pt>
    <dgm:pt modelId="{B3CFB133-9C4F-4A0A-888D-0CEC78FFDFFC}" type="sibTrans" cxnId="{E01FE584-0925-4BC0-9383-A1E85DE458FD}">
      <dgm:prSet/>
      <dgm:spPr/>
      <dgm:t>
        <a:bodyPr/>
        <a:lstStyle/>
        <a:p>
          <a:endParaRPr lang="en-US"/>
        </a:p>
      </dgm:t>
    </dgm:pt>
    <dgm:pt modelId="{EB81D1D4-3A06-49A6-9CBB-2A11D66B1783}">
      <dgm:prSet phldrT="[Text]" custT="1"/>
      <dgm:spPr/>
      <dgm:t>
        <a:bodyPr anchor="ctr"/>
        <a:lstStyle/>
        <a:p>
          <a:pPr marL="182880">
            <a:lnSpc>
              <a:spcPct val="100000"/>
            </a:lnSpc>
            <a:buFont typeface="Arial" panose="020B0604020202020204" pitchFamily="34" charset="0"/>
            <a:buNone/>
          </a:pPr>
          <a:endParaRPr lang="en-US" sz="2000" dirty="0"/>
        </a:p>
      </dgm:t>
    </dgm:pt>
    <dgm:pt modelId="{721F31C1-C769-40A8-9C34-A74470BAB532}" type="parTrans" cxnId="{5E008CC8-B8C6-4B46-94B0-C60406121E38}">
      <dgm:prSet/>
      <dgm:spPr/>
      <dgm:t>
        <a:bodyPr/>
        <a:lstStyle/>
        <a:p>
          <a:endParaRPr lang="en-US"/>
        </a:p>
      </dgm:t>
    </dgm:pt>
    <dgm:pt modelId="{0519A5BA-BBEC-4C39-9FFD-05D4C020199E}" type="sibTrans" cxnId="{5E008CC8-B8C6-4B46-94B0-C60406121E38}">
      <dgm:prSet/>
      <dgm:spPr/>
      <dgm:t>
        <a:bodyPr/>
        <a:lstStyle/>
        <a:p>
          <a:endParaRPr lang="en-US"/>
        </a:p>
      </dgm:t>
    </dgm:pt>
    <dgm:pt modelId="{D76BB3CF-DF5A-41FB-B6A4-25743CF1642F}">
      <dgm:prSet phldrT="[Text]" custT="1"/>
      <dgm:spPr>
        <a:solidFill>
          <a:srgbClr val="CC0099"/>
        </a:solidFill>
      </dgm:spPr>
      <dgm:t>
        <a:bodyPr/>
        <a:lstStyle/>
        <a:p>
          <a:r>
            <a:rPr lang="en-US" sz="2400" b="0" i="1" dirty="0">
              <a:latin typeface="Univers" panose="020B0503020202020204" pitchFamily="34" charset="0"/>
            </a:rPr>
            <a:t>Emerging</a:t>
          </a:r>
        </a:p>
      </dgm:t>
    </dgm:pt>
    <dgm:pt modelId="{5DD1E055-F36A-4363-9BA1-453D18F6AA18}" type="parTrans" cxnId="{8422E397-A2A7-4656-BDD0-A5DEE35EA0FC}">
      <dgm:prSet/>
      <dgm:spPr/>
      <dgm:t>
        <a:bodyPr/>
        <a:lstStyle/>
        <a:p>
          <a:endParaRPr lang="en-US"/>
        </a:p>
      </dgm:t>
    </dgm:pt>
    <dgm:pt modelId="{24234FDB-132A-43EF-B90D-1D285BFF51D4}" type="sibTrans" cxnId="{8422E397-A2A7-4656-BDD0-A5DEE35EA0FC}">
      <dgm:prSet/>
      <dgm:spPr/>
      <dgm:t>
        <a:bodyPr/>
        <a:lstStyle/>
        <a:p>
          <a:endParaRPr lang="en-US"/>
        </a:p>
      </dgm:t>
    </dgm:pt>
    <dgm:pt modelId="{8F3B4B19-33F4-47AC-BE4E-B66181ED98B4}">
      <dgm:prSet phldrT="[Text]" custT="1"/>
      <dgm:spPr>
        <a:solidFill>
          <a:srgbClr val="7030A0"/>
        </a:solidFill>
        <a:ln>
          <a:solidFill>
            <a:srgbClr val="7030A0"/>
          </a:solidFill>
        </a:ln>
      </dgm:spPr>
      <dgm:t>
        <a:bodyPr/>
        <a:lstStyle/>
        <a:p>
          <a:r>
            <a:rPr lang="en-US" sz="2400" b="0" i="1" dirty="0">
              <a:latin typeface="Univers" panose="020B0503020202020204" pitchFamily="34" charset="0"/>
            </a:rPr>
            <a:t>Questions</a:t>
          </a:r>
        </a:p>
      </dgm:t>
    </dgm:pt>
    <dgm:pt modelId="{D56FE0BA-AE10-413D-B7E3-CD20C3731D50}" type="parTrans" cxnId="{E9FED118-8FC1-46A3-BD00-F94098ECD6A4}">
      <dgm:prSet/>
      <dgm:spPr/>
      <dgm:t>
        <a:bodyPr/>
        <a:lstStyle/>
        <a:p>
          <a:endParaRPr lang="en-US"/>
        </a:p>
      </dgm:t>
    </dgm:pt>
    <dgm:pt modelId="{2C34AF2B-9D07-4B75-9E74-1C680AB14CF6}" type="sibTrans" cxnId="{E9FED118-8FC1-46A3-BD00-F94098ECD6A4}">
      <dgm:prSet/>
      <dgm:spPr/>
      <dgm:t>
        <a:bodyPr/>
        <a:lstStyle/>
        <a:p>
          <a:endParaRPr lang="en-US"/>
        </a:p>
      </dgm:t>
    </dgm:pt>
    <dgm:pt modelId="{0AFF4C1B-302C-42EF-B59F-97CDC2799D17}">
      <dgm:prSet phldrT="[Text]" custT="1"/>
      <dgm:spPr/>
      <dgm:t>
        <a:bodyPr anchor="ctr"/>
        <a:lstStyle/>
        <a:p>
          <a:pPr marL="182880">
            <a:lnSpc>
              <a:spcPct val="100000"/>
            </a:lnSpc>
            <a:buFont typeface="Arial" panose="020B0604020202020204" pitchFamily="34" charset="0"/>
            <a:buNone/>
          </a:pPr>
          <a:r>
            <a:rPr lang="en-US" sz="3200" b="0" i="0" dirty="0">
              <a:solidFill>
                <a:schemeClr val="bg1"/>
              </a:solidFill>
            </a:rPr>
            <a:t>What is being asked, uncovered &amp; discovered?</a:t>
          </a:r>
          <a:endParaRPr lang="en-US" sz="3200" dirty="0">
            <a:solidFill>
              <a:schemeClr val="bg1"/>
            </a:solidFill>
          </a:endParaRPr>
        </a:p>
      </dgm:t>
    </dgm:pt>
    <dgm:pt modelId="{0EBE8459-BB53-4FEB-9003-4D3795F4559C}" type="parTrans" cxnId="{C23B5F60-F074-45B8-BB09-18AD4152539D}">
      <dgm:prSet/>
      <dgm:spPr/>
      <dgm:t>
        <a:bodyPr/>
        <a:lstStyle/>
        <a:p>
          <a:endParaRPr lang="en-US"/>
        </a:p>
      </dgm:t>
    </dgm:pt>
    <dgm:pt modelId="{6755B5A7-26F9-4D2F-8EA9-DCC4A05B07D9}" type="sibTrans" cxnId="{C23B5F60-F074-45B8-BB09-18AD4152539D}">
      <dgm:prSet/>
      <dgm:spPr/>
      <dgm:t>
        <a:bodyPr/>
        <a:lstStyle/>
        <a:p>
          <a:endParaRPr lang="en-US"/>
        </a:p>
      </dgm:t>
    </dgm:pt>
    <dgm:pt modelId="{3F378E98-4217-47A9-8134-DE6C3ABFE041}">
      <dgm:prSet phldrT="[Text]" custT="1"/>
      <dgm:spPr/>
      <dgm:t>
        <a:bodyPr anchor="ctr"/>
        <a:lstStyle/>
        <a:p>
          <a:pPr marL="182880">
            <a:lnSpc>
              <a:spcPct val="100000"/>
            </a:lnSpc>
            <a:buFont typeface="Arial" panose="020B0604020202020204" pitchFamily="34" charset="0"/>
            <a:buNone/>
          </a:pPr>
          <a:endParaRPr lang="en-US" sz="2000" dirty="0"/>
        </a:p>
      </dgm:t>
    </dgm:pt>
    <dgm:pt modelId="{0638CE31-017E-4421-AF9D-A58647C395DF}" type="sibTrans" cxnId="{E2F6ED9C-E6CA-4E7F-B747-37A284E29D24}">
      <dgm:prSet/>
      <dgm:spPr/>
      <dgm:t>
        <a:bodyPr/>
        <a:lstStyle/>
        <a:p>
          <a:endParaRPr lang="en-US"/>
        </a:p>
      </dgm:t>
    </dgm:pt>
    <dgm:pt modelId="{48653CFB-283F-4824-B87B-943F5C5E7841}" type="parTrans" cxnId="{E2F6ED9C-E6CA-4E7F-B747-37A284E29D24}">
      <dgm:prSet/>
      <dgm:spPr/>
      <dgm:t>
        <a:bodyPr/>
        <a:lstStyle/>
        <a:p>
          <a:endParaRPr lang="en-US"/>
        </a:p>
      </dgm:t>
    </dgm:pt>
    <dgm:pt modelId="{7FD6C66E-837C-435C-B6D4-37504068BEAA}" type="pres">
      <dgm:prSet presAssocID="{013DD35D-9765-4E5F-95CE-DA45F3637BF5}" presName="Name0" presStyleCnt="0">
        <dgm:presLayoutVars>
          <dgm:chMax/>
          <dgm:chPref val="3"/>
          <dgm:dir/>
          <dgm:animOne val="branch"/>
          <dgm:animLvl val="lvl"/>
        </dgm:presLayoutVars>
      </dgm:prSet>
      <dgm:spPr/>
    </dgm:pt>
    <dgm:pt modelId="{C90DD3DC-0C7B-4758-AC56-A80EB29C7920}" type="pres">
      <dgm:prSet presAssocID="{25E771E7-8CF7-4491-9507-55BFE693DC7B}" presName="composite" presStyleCnt="0"/>
      <dgm:spPr/>
    </dgm:pt>
    <dgm:pt modelId="{F9788EF8-9FF9-4063-A216-91CC418DFFEB}" type="pres">
      <dgm:prSet presAssocID="{25E771E7-8CF7-4491-9507-55BFE693DC7B}" presName="FirstChild" presStyleLbl="revTx" presStyleIdx="0" presStyleCnt="3" custLinFactNeighborX="-210" custLinFactNeighborY="-30666">
        <dgm:presLayoutVars>
          <dgm:chMax val="0"/>
          <dgm:chPref val="0"/>
          <dgm:bulletEnabled val="1"/>
        </dgm:presLayoutVars>
      </dgm:prSet>
      <dgm:spPr/>
    </dgm:pt>
    <dgm:pt modelId="{813F8835-8733-49EA-ABF9-130D9DE06ABC}" type="pres">
      <dgm:prSet presAssocID="{25E771E7-8CF7-4491-9507-55BFE693DC7B}" presName="Parent" presStyleLbl="alignNode1" presStyleIdx="0" presStyleCnt="3" custScaleX="100723" custScaleY="36476" custLinFactNeighborX="-586" custLinFactNeighborY="-28636">
        <dgm:presLayoutVars>
          <dgm:chMax val="3"/>
          <dgm:chPref val="3"/>
          <dgm:bulletEnabled val="1"/>
        </dgm:presLayoutVars>
      </dgm:prSet>
      <dgm:spPr>
        <a:prstGeom prst="rect">
          <a:avLst/>
        </a:prstGeom>
      </dgm:spPr>
    </dgm:pt>
    <dgm:pt modelId="{64522FFE-7657-49F1-9BA9-08D7A66C79CF}" type="pres">
      <dgm:prSet presAssocID="{25E771E7-8CF7-4491-9507-55BFE693DC7B}" presName="Accent" presStyleLbl="parChTrans1D1" presStyleIdx="0" presStyleCnt="3" custLinFactY="-1190586" custLinFactNeighborX="-152" custLinFactNeighborY="-1200000"/>
      <dgm:spPr>
        <a:ln>
          <a:solidFill>
            <a:schemeClr val="accent2"/>
          </a:solidFill>
        </a:ln>
      </dgm:spPr>
    </dgm:pt>
    <dgm:pt modelId="{2A029037-C50A-4B45-BB36-E1BE30446996}" type="pres">
      <dgm:prSet presAssocID="{B3CFB133-9C4F-4A0A-888D-0CEC78FFDFFC}" presName="sibTrans" presStyleCnt="0"/>
      <dgm:spPr/>
    </dgm:pt>
    <dgm:pt modelId="{0EDE5ED8-4ADD-4328-B7F9-5187B30C5471}" type="pres">
      <dgm:prSet presAssocID="{D76BB3CF-DF5A-41FB-B6A4-25743CF1642F}" presName="composite" presStyleCnt="0"/>
      <dgm:spPr/>
    </dgm:pt>
    <dgm:pt modelId="{5AE25B27-D65A-4813-BB70-1A72F647A7CA}" type="pres">
      <dgm:prSet presAssocID="{D76BB3CF-DF5A-41FB-B6A4-25743CF1642F}" presName="FirstChild" presStyleLbl="revTx" presStyleIdx="1" presStyleCnt="3" custLinFactNeighborY="-12359">
        <dgm:presLayoutVars>
          <dgm:chMax val="0"/>
          <dgm:chPref val="0"/>
          <dgm:bulletEnabled val="1"/>
        </dgm:presLayoutVars>
      </dgm:prSet>
      <dgm:spPr/>
    </dgm:pt>
    <dgm:pt modelId="{C827B8D4-B3EB-4376-82D2-3EDD6B026152}" type="pres">
      <dgm:prSet presAssocID="{D76BB3CF-DF5A-41FB-B6A4-25743CF1642F}" presName="Parent" presStyleLbl="alignNode1" presStyleIdx="1" presStyleCnt="3" custScaleY="37543" custLinFactNeighborX="4247" custLinFactNeighborY="-99301">
        <dgm:presLayoutVars>
          <dgm:chMax val="3"/>
          <dgm:chPref val="3"/>
          <dgm:bulletEnabled val="1"/>
        </dgm:presLayoutVars>
      </dgm:prSet>
      <dgm:spPr>
        <a:prstGeom prst="rect">
          <a:avLst/>
        </a:prstGeom>
      </dgm:spPr>
    </dgm:pt>
    <dgm:pt modelId="{085DDA9B-68B6-4B53-9FA0-F1FB6D76DF19}" type="pres">
      <dgm:prSet presAssocID="{D76BB3CF-DF5A-41FB-B6A4-25743CF1642F}" presName="Accent" presStyleLbl="parChTrans1D1" presStyleIdx="1" presStyleCnt="3" custLinFactY="-2500000" custLinFactNeighborX="-1398" custLinFactNeighborY="-2520236"/>
      <dgm:spPr>
        <a:ln>
          <a:solidFill>
            <a:schemeClr val="accent3"/>
          </a:solidFill>
        </a:ln>
      </dgm:spPr>
    </dgm:pt>
    <dgm:pt modelId="{F1D98925-2EEB-4136-BF6D-3913D906678F}" type="pres">
      <dgm:prSet presAssocID="{24234FDB-132A-43EF-B90D-1D285BFF51D4}" presName="sibTrans" presStyleCnt="0"/>
      <dgm:spPr/>
    </dgm:pt>
    <dgm:pt modelId="{A7138292-B6E8-42C6-8B53-8577E97FE646}" type="pres">
      <dgm:prSet presAssocID="{8F3B4B19-33F4-47AC-BE4E-B66181ED98B4}" presName="composite" presStyleCnt="0"/>
      <dgm:spPr/>
    </dgm:pt>
    <dgm:pt modelId="{FF09EC4E-43C6-4BED-819C-C053556E2842}" type="pres">
      <dgm:prSet presAssocID="{8F3B4B19-33F4-47AC-BE4E-B66181ED98B4}" presName="FirstChild" presStyleLbl="revTx" presStyleIdx="2" presStyleCnt="3" custLinFactY="-14209" custLinFactNeighborY="-100000">
        <dgm:presLayoutVars>
          <dgm:chMax val="0"/>
          <dgm:chPref val="0"/>
          <dgm:bulletEnabled val="1"/>
        </dgm:presLayoutVars>
      </dgm:prSet>
      <dgm:spPr/>
    </dgm:pt>
    <dgm:pt modelId="{39C63E38-93D6-47AA-B839-749112289C7A}" type="pres">
      <dgm:prSet presAssocID="{8F3B4B19-33F4-47AC-BE4E-B66181ED98B4}" presName="Parent" presStyleLbl="alignNode1" presStyleIdx="2" presStyleCnt="3" custScaleY="132830" custLinFactY="-14211" custLinFactNeighborX="4247" custLinFactNeighborY="-100000">
        <dgm:presLayoutVars>
          <dgm:chMax val="3"/>
          <dgm:chPref val="3"/>
          <dgm:bulletEnabled val="1"/>
        </dgm:presLayoutVars>
      </dgm:prSet>
      <dgm:spPr>
        <a:prstGeom prst="rect">
          <a:avLst/>
        </a:prstGeom>
      </dgm:spPr>
    </dgm:pt>
    <dgm:pt modelId="{E7F7CEC7-54BA-4B64-8F6A-7BC56930C88E}" type="pres">
      <dgm:prSet presAssocID="{8F3B4B19-33F4-47AC-BE4E-B66181ED98B4}" presName="Accent" presStyleLbl="parChTrans1D1" presStyleIdx="2" presStyleCnt="3" custLinFactY="-1428472" custLinFactNeighborX="305" custLinFactNeighborY="-1500000"/>
      <dgm:spPr>
        <a:ln>
          <a:solidFill>
            <a:schemeClr val="accent2"/>
          </a:solidFill>
        </a:ln>
      </dgm:spPr>
    </dgm:pt>
  </dgm:ptLst>
  <dgm:cxnLst>
    <dgm:cxn modelId="{E9FED118-8FC1-46A3-BD00-F94098ECD6A4}" srcId="{013DD35D-9765-4E5F-95CE-DA45F3637BF5}" destId="{8F3B4B19-33F4-47AC-BE4E-B66181ED98B4}" srcOrd="2" destOrd="0" parTransId="{D56FE0BA-AE10-413D-B7E3-CD20C3731D50}" sibTransId="{2C34AF2B-9D07-4B75-9E74-1C680AB14CF6}"/>
    <dgm:cxn modelId="{C23B5F60-F074-45B8-BB09-18AD4152539D}" srcId="{8F3B4B19-33F4-47AC-BE4E-B66181ED98B4}" destId="{0AFF4C1B-302C-42EF-B59F-97CDC2799D17}" srcOrd="0" destOrd="0" parTransId="{0EBE8459-BB53-4FEB-9003-4D3795F4559C}" sibTransId="{6755B5A7-26F9-4D2F-8EA9-DCC4A05B07D9}"/>
    <dgm:cxn modelId="{B8291064-D1ED-4267-BB0C-BBCDB7C8B77B}" type="presOf" srcId="{EB81D1D4-3A06-49A6-9CBB-2A11D66B1783}" destId="{F9788EF8-9FF9-4063-A216-91CC418DFFEB}" srcOrd="0" destOrd="0" presId="urn:microsoft.com/office/officeart/2011/layout/TabList"/>
    <dgm:cxn modelId="{D1C42545-F00D-4839-9503-AE1A47D86468}" type="presOf" srcId="{013DD35D-9765-4E5F-95CE-DA45F3637BF5}" destId="{7FD6C66E-837C-435C-B6D4-37504068BEAA}" srcOrd="0" destOrd="0" presId="urn:microsoft.com/office/officeart/2011/layout/TabList"/>
    <dgm:cxn modelId="{7F72934A-D995-410A-8562-8A95C87B50A9}" type="presOf" srcId="{25E771E7-8CF7-4491-9507-55BFE693DC7B}" destId="{813F8835-8733-49EA-ABF9-130D9DE06ABC}" srcOrd="0" destOrd="0" presId="urn:microsoft.com/office/officeart/2011/layout/TabList"/>
    <dgm:cxn modelId="{AE18C881-F5E8-4706-BB10-2ECDA9C41DF4}" type="presOf" srcId="{3F378E98-4217-47A9-8134-DE6C3ABFE041}" destId="{5AE25B27-D65A-4813-BB70-1A72F647A7CA}" srcOrd="0" destOrd="0" presId="urn:microsoft.com/office/officeart/2011/layout/TabList"/>
    <dgm:cxn modelId="{2BF07684-B057-4291-8E05-1B89EA3ED824}" type="presOf" srcId="{8F3B4B19-33F4-47AC-BE4E-B66181ED98B4}" destId="{39C63E38-93D6-47AA-B839-749112289C7A}" srcOrd="0" destOrd="0" presId="urn:microsoft.com/office/officeart/2011/layout/TabList"/>
    <dgm:cxn modelId="{E01FE584-0925-4BC0-9383-A1E85DE458FD}" srcId="{013DD35D-9765-4E5F-95CE-DA45F3637BF5}" destId="{25E771E7-8CF7-4491-9507-55BFE693DC7B}" srcOrd="0" destOrd="0" parTransId="{D34FC0B2-1D9D-47C1-B680-27EF2E97D428}" sibTransId="{B3CFB133-9C4F-4A0A-888D-0CEC78FFDFFC}"/>
    <dgm:cxn modelId="{8422E397-A2A7-4656-BDD0-A5DEE35EA0FC}" srcId="{013DD35D-9765-4E5F-95CE-DA45F3637BF5}" destId="{D76BB3CF-DF5A-41FB-B6A4-25743CF1642F}" srcOrd="1" destOrd="0" parTransId="{5DD1E055-F36A-4363-9BA1-453D18F6AA18}" sibTransId="{24234FDB-132A-43EF-B90D-1D285BFF51D4}"/>
    <dgm:cxn modelId="{AEC43F99-D885-45B2-9487-5D2351AE81DD}" type="presOf" srcId="{D76BB3CF-DF5A-41FB-B6A4-25743CF1642F}" destId="{C827B8D4-B3EB-4376-82D2-3EDD6B026152}" srcOrd="0" destOrd="0" presId="urn:microsoft.com/office/officeart/2011/layout/TabList"/>
    <dgm:cxn modelId="{C3B0589C-4D4C-4D3B-B54B-622E2DAEB2F5}" type="presOf" srcId="{0AFF4C1B-302C-42EF-B59F-97CDC2799D17}" destId="{FF09EC4E-43C6-4BED-819C-C053556E2842}" srcOrd="0" destOrd="0" presId="urn:microsoft.com/office/officeart/2011/layout/TabList"/>
    <dgm:cxn modelId="{E2F6ED9C-E6CA-4E7F-B747-37A284E29D24}" srcId="{D76BB3CF-DF5A-41FB-B6A4-25743CF1642F}" destId="{3F378E98-4217-47A9-8134-DE6C3ABFE041}" srcOrd="0" destOrd="0" parTransId="{48653CFB-283F-4824-B87B-943F5C5E7841}" sibTransId="{0638CE31-017E-4421-AF9D-A58647C395DF}"/>
    <dgm:cxn modelId="{5E008CC8-B8C6-4B46-94B0-C60406121E38}" srcId="{25E771E7-8CF7-4491-9507-55BFE693DC7B}" destId="{EB81D1D4-3A06-49A6-9CBB-2A11D66B1783}" srcOrd="0" destOrd="0" parTransId="{721F31C1-C769-40A8-9C34-A74470BAB532}" sibTransId="{0519A5BA-BBEC-4C39-9FFD-05D4C020199E}"/>
    <dgm:cxn modelId="{634DBAC2-923B-4AB3-AA63-EA82E19A39C5}" type="presParOf" srcId="{7FD6C66E-837C-435C-B6D4-37504068BEAA}" destId="{C90DD3DC-0C7B-4758-AC56-A80EB29C7920}" srcOrd="0" destOrd="0" presId="urn:microsoft.com/office/officeart/2011/layout/TabList"/>
    <dgm:cxn modelId="{7DEDEB48-5CBF-4772-B3AE-F624130C5AC1}" type="presParOf" srcId="{C90DD3DC-0C7B-4758-AC56-A80EB29C7920}" destId="{F9788EF8-9FF9-4063-A216-91CC418DFFEB}" srcOrd="0" destOrd="0" presId="urn:microsoft.com/office/officeart/2011/layout/TabList"/>
    <dgm:cxn modelId="{3886FFBA-A221-4E2A-BBEB-3C549B2B5537}" type="presParOf" srcId="{C90DD3DC-0C7B-4758-AC56-A80EB29C7920}" destId="{813F8835-8733-49EA-ABF9-130D9DE06ABC}" srcOrd="1" destOrd="0" presId="urn:microsoft.com/office/officeart/2011/layout/TabList"/>
    <dgm:cxn modelId="{CDFF20BF-F735-4525-B5E5-EA9F25208787}" type="presParOf" srcId="{C90DD3DC-0C7B-4758-AC56-A80EB29C7920}" destId="{64522FFE-7657-49F1-9BA9-08D7A66C79CF}" srcOrd="2" destOrd="0" presId="urn:microsoft.com/office/officeart/2011/layout/TabList"/>
    <dgm:cxn modelId="{F5DB5A71-D85B-44E8-9E9C-F61078917AB4}" type="presParOf" srcId="{7FD6C66E-837C-435C-B6D4-37504068BEAA}" destId="{2A029037-C50A-4B45-BB36-E1BE30446996}" srcOrd="1" destOrd="0" presId="urn:microsoft.com/office/officeart/2011/layout/TabList"/>
    <dgm:cxn modelId="{253C5AAB-1FB2-42E4-80D7-D24CB6C43894}" type="presParOf" srcId="{7FD6C66E-837C-435C-B6D4-37504068BEAA}" destId="{0EDE5ED8-4ADD-4328-B7F9-5187B30C5471}" srcOrd="2" destOrd="0" presId="urn:microsoft.com/office/officeart/2011/layout/TabList"/>
    <dgm:cxn modelId="{70F7A00D-B828-4FED-B49B-9534732CCCA9}" type="presParOf" srcId="{0EDE5ED8-4ADD-4328-B7F9-5187B30C5471}" destId="{5AE25B27-D65A-4813-BB70-1A72F647A7CA}" srcOrd="0" destOrd="0" presId="urn:microsoft.com/office/officeart/2011/layout/TabList"/>
    <dgm:cxn modelId="{438AEEB9-0B19-474E-9EE3-46CD968C1766}" type="presParOf" srcId="{0EDE5ED8-4ADD-4328-B7F9-5187B30C5471}" destId="{C827B8D4-B3EB-4376-82D2-3EDD6B026152}" srcOrd="1" destOrd="0" presId="urn:microsoft.com/office/officeart/2011/layout/TabList"/>
    <dgm:cxn modelId="{61B73EC6-2A33-4817-B86B-46D724E26DF9}" type="presParOf" srcId="{0EDE5ED8-4ADD-4328-B7F9-5187B30C5471}" destId="{085DDA9B-68B6-4B53-9FA0-F1FB6D76DF19}" srcOrd="2" destOrd="0" presId="urn:microsoft.com/office/officeart/2011/layout/TabList"/>
    <dgm:cxn modelId="{756388C8-1E56-41F0-866B-E5990C3F0A26}" type="presParOf" srcId="{7FD6C66E-837C-435C-B6D4-37504068BEAA}" destId="{F1D98925-2EEB-4136-BF6D-3913D906678F}" srcOrd="3" destOrd="0" presId="urn:microsoft.com/office/officeart/2011/layout/TabList"/>
    <dgm:cxn modelId="{86D78377-F5A2-4C88-8E67-7FE799C36C6D}" type="presParOf" srcId="{7FD6C66E-837C-435C-B6D4-37504068BEAA}" destId="{A7138292-B6E8-42C6-8B53-8577E97FE646}" srcOrd="4" destOrd="0" presId="urn:microsoft.com/office/officeart/2011/layout/TabList"/>
    <dgm:cxn modelId="{DAF016C5-F661-4A47-8D46-BF8CBD86A6FB}" type="presParOf" srcId="{A7138292-B6E8-42C6-8B53-8577E97FE646}" destId="{FF09EC4E-43C6-4BED-819C-C053556E2842}" srcOrd="0" destOrd="0" presId="urn:microsoft.com/office/officeart/2011/layout/TabList"/>
    <dgm:cxn modelId="{D1784F19-8C3D-42DC-8539-2BE616529608}" type="presParOf" srcId="{A7138292-B6E8-42C6-8B53-8577E97FE646}" destId="{39C63E38-93D6-47AA-B839-749112289C7A}" srcOrd="1" destOrd="0" presId="urn:microsoft.com/office/officeart/2011/layout/TabList"/>
    <dgm:cxn modelId="{48E0F047-5CBD-4775-916C-4C8014B2FC97}" type="presParOf" srcId="{A7138292-B6E8-42C6-8B53-8577E97FE646}" destId="{E7F7CEC7-54BA-4B64-8F6A-7BC56930C88E}" srcOrd="2" destOrd="0" presId="urn:microsoft.com/office/officeart/2011/layout/TabList"/>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013DD35D-9765-4E5F-95CE-DA45F3637BF5}" type="doc">
      <dgm:prSet loTypeId="urn:microsoft.com/office/officeart/2011/layout/TabList" loCatId="list" qsTypeId="urn:microsoft.com/office/officeart/2005/8/quickstyle/simple1" qsCatId="simple" csTypeId="urn:microsoft.com/office/officeart/2005/8/colors/colorful1" csCatId="colorful" phldr="1"/>
      <dgm:spPr/>
      <dgm:t>
        <a:bodyPr/>
        <a:lstStyle/>
        <a:p>
          <a:endParaRPr lang="en-US"/>
        </a:p>
      </dgm:t>
    </dgm:pt>
    <dgm:pt modelId="{25E771E7-8CF7-4491-9507-55BFE693DC7B}">
      <dgm:prSet phldrT="[Text]" custT="1"/>
      <dgm:spPr>
        <a:solidFill>
          <a:srgbClr val="007F90"/>
        </a:solidFill>
      </dgm:spPr>
      <dgm:t>
        <a:bodyPr/>
        <a:lstStyle/>
        <a:p>
          <a:r>
            <a:rPr lang="en-US" sz="2100" b="0" i="1" dirty="0">
              <a:ln/>
              <a:latin typeface="Univers" panose="020B0503020202020204" pitchFamily="34" charset="0"/>
            </a:rPr>
            <a:t>Underground</a:t>
          </a:r>
        </a:p>
      </dgm:t>
    </dgm:pt>
    <dgm:pt modelId="{D34FC0B2-1D9D-47C1-B680-27EF2E97D428}" type="parTrans" cxnId="{E01FE584-0925-4BC0-9383-A1E85DE458FD}">
      <dgm:prSet/>
      <dgm:spPr/>
      <dgm:t>
        <a:bodyPr/>
        <a:lstStyle/>
        <a:p>
          <a:endParaRPr lang="en-US"/>
        </a:p>
      </dgm:t>
    </dgm:pt>
    <dgm:pt modelId="{B3CFB133-9C4F-4A0A-888D-0CEC78FFDFFC}" type="sibTrans" cxnId="{E01FE584-0925-4BC0-9383-A1E85DE458FD}">
      <dgm:prSet/>
      <dgm:spPr/>
      <dgm:t>
        <a:bodyPr/>
        <a:lstStyle/>
        <a:p>
          <a:endParaRPr lang="en-US"/>
        </a:p>
      </dgm:t>
    </dgm:pt>
    <dgm:pt modelId="{EB81D1D4-3A06-49A6-9CBB-2A11D66B1783}">
      <dgm:prSet phldrT="[Text]" custT="1"/>
      <dgm:spPr/>
      <dgm:t>
        <a:bodyPr anchor="ctr"/>
        <a:lstStyle/>
        <a:p>
          <a:pPr marL="182880">
            <a:lnSpc>
              <a:spcPct val="100000"/>
            </a:lnSpc>
            <a:buFont typeface="Arial" panose="020B0604020202020204" pitchFamily="34" charset="0"/>
            <a:buNone/>
          </a:pPr>
          <a:r>
            <a:rPr lang="en-US" sz="2000" b="0" i="0" dirty="0">
              <a:solidFill>
                <a:schemeClr val="bg1"/>
              </a:solidFill>
            </a:rPr>
            <a:t>What topics and issues have been underground and why?</a:t>
          </a:r>
          <a:endParaRPr lang="en-US" sz="2000" dirty="0">
            <a:solidFill>
              <a:schemeClr val="bg1"/>
            </a:solidFill>
          </a:endParaRPr>
        </a:p>
      </dgm:t>
    </dgm:pt>
    <dgm:pt modelId="{721F31C1-C769-40A8-9C34-A74470BAB532}" type="parTrans" cxnId="{5E008CC8-B8C6-4B46-94B0-C60406121E38}">
      <dgm:prSet/>
      <dgm:spPr/>
      <dgm:t>
        <a:bodyPr/>
        <a:lstStyle/>
        <a:p>
          <a:endParaRPr lang="en-US"/>
        </a:p>
      </dgm:t>
    </dgm:pt>
    <dgm:pt modelId="{0519A5BA-BBEC-4C39-9FFD-05D4C020199E}" type="sibTrans" cxnId="{5E008CC8-B8C6-4B46-94B0-C60406121E38}">
      <dgm:prSet/>
      <dgm:spPr/>
      <dgm:t>
        <a:bodyPr/>
        <a:lstStyle/>
        <a:p>
          <a:endParaRPr lang="en-US"/>
        </a:p>
      </dgm:t>
    </dgm:pt>
    <dgm:pt modelId="{D76BB3CF-DF5A-41FB-B6A4-25743CF1642F}">
      <dgm:prSet phldrT="[Text]" custT="1"/>
      <dgm:spPr>
        <a:solidFill>
          <a:srgbClr val="CC0099"/>
        </a:solidFill>
      </dgm:spPr>
      <dgm:t>
        <a:bodyPr/>
        <a:lstStyle/>
        <a:p>
          <a:r>
            <a:rPr lang="en-US" sz="2400" b="0" i="1" dirty="0">
              <a:latin typeface="Univers" panose="020B0503020202020204" pitchFamily="34" charset="0"/>
            </a:rPr>
            <a:t>Emerging</a:t>
          </a:r>
        </a:p>
      </dgm:t>
    </dgm:pt>
    <dgm:pt modelId="{5DD1E055-F36A-4363-9BA1-453D18F6AA18}" type="parTrans" cxnId="{8422E397-A2A7-4656-BDD0-A5DEE35EA0FC}">
      <dgm:prSet/>
      <dgm:spPr/>
      <dgm:t>
        <a:bodyPr/>
        <a:lstStyle/>
        <a:p>
          <a:endParaRPr lang="en-US"/>
        </a:p>
      </dgm:t>
    </dgm:pt>
    <dgm:pt modelId="{24234FDB-132A-43EF-B90D-1D285BFF51D4}" type="sibTrans" cxnId="{8422E397-A2A7-4656-BDD0-A5DEE35EA0FC}">
      <dgm:prSet/>
      <dgm:spPr/>
      <dgm:t>
        <a:bodyPr/>
        <a:lstStyle/>
        <a:p>
          <a:endParaRPr lang="en-US"/>
        </a:p>
      </dgm:t>
    </dgm:pt>
    <dgm:pt modelId="{8F3B4B19-33F4-47AC-BE4E-B66181ED98B4}">
      <dgm:prSet phldrT="[Text]" custT="1"/>
      <dgm:spPr>
        <a:solidFill>
          <a:srgbClr val="7030A0"/>
        </a:solidFill>
        <a:ln>
          <a:solidFill>
            <a:srgbClr val="7030A0"/>
          </a:solidFill>
        </a:ln>
      </dgm:spPr>
      <dgm:t>
        <a:bodyPr/>
        <a:lstStyle/>
        <a:p>
          <a:r>
            <a:rPr lang="en-US" sz="2400" b="0" i="1" dirty="0">
              <a:latin typeface="Univers" panose="020B0503020202020204" pitchFamily="34" charset="0"/>
            </a:rPr>
            <a:t>Questions</a:t>
          </a:r>
        </a:p>
      </dgm:t>
    </dgm:pt>
    <dgm:pt modelId="{D56FE0BA-AE10-413D-B7E3-CD20C3731D50}" type="parTrans" cxnId="{E9FED118-8FC1-46A3-BD00-F94098ECD6A4}">
      <dgm:prSet/>
      <dgm:spPr/>
      <dgm:t>
        <a:bodyPr/>
        <a:lstStyle/>
        <a:p>
          <a:endParaRPr lang="en-US"/>
        </a:p>
      </dgm:t>
    </dgm:pt>
    <dgm:pt modelId="{2C34AF2B-9D07-4B75-9E74-1C680AB14CF6}" type="sibTrans" cxnId="{E9FED118-8FC1-46A3-BD00-F94098ECD6A4}">
      <dgm:prSet/>
      <dgm:spPr/>
      <dgm:t>
        <a:bodyPr/>
        <a:lstStyle/>
        <a:p>
          <a:endParaRPr lang="en-US"/>
        </a:p>
      </dgm:t>
    </dgm:pt>
    <dgm:pt modelId="{0AFF4C1B-302C-42EF-B59F-97CDC2799D17}">
      <dgm:prSet phldrT="[Text]" custT="1"/>
      <dgm:spPr/>
      <dgm:t>
        <a:bodyPr anchor="ctr"/>
        <a:lstStyle/>
        <a:p>
          <a:pPr marL="182880">
            <a:lnSpc>
              <a:spcPct val="100000"/>
            </a:lnSpc>
            <a:buFont typeface="Arial" panose="020B0604020202020204" pitchFamily="34" charset="0"/>
            <a:buNone/>
          </a:pPr>
          <a:r>
            <a:rPr lang="en-US" sz="2000" b="0" i="0" dirty="0">
              <a:solidFill>
                <a:schemeClr val="bg1"/>
              </a:solidFill>
            </a:rPr>
            <a:t>What is being asked, uncovered and discovered?</a:t>
          </a:r>
          <a:endParaRPr lang="en-US" sz="2000" dirty="0">
            <a:solidFill>
              <a:schemeClr val="bg1"/>
            </a:solidFill>
          </a:endParaRPr>
        </a:p>
      </dgm:t>
    </dgm:pt>
    <dgm:pt modelId="{0EBE8459-BB53-4FEB-9003-4D3795F4559C}" type="parTrans" cxnId="{C23B5F60-F074-45B8-BB09-18AD4152539D}">
      <dgm:prSet/>
      <dgm:spPr/>
      <dgm:t>
        <a:bodyPr/>
        <a:lstStyle/>
        <a:p>
          <a:endParaRPr lang="en-US"/>
        </a:p>
      </dgm:t>
    </dgm:pt>
    <dgm:pt modelId="{6755B5A7-26F9-4D2F-8EA9-DCC4A05B07D9}" type="sibTrans" cxnId="{C23B5F60-F074-45B8-BB09-18AD4152539D}">
      <dgm:prSet/>
      <dgm:spPr/>
      <dgm:t>
        <a:bodyPr/>
        <a:lstStyle/>
        <a:p>
          <a:endParaRPr lang="en-US"/>
        </a:p>
      </dgm:t>
    </dgm:pt>
    <dgm:pt modelId="{80CB43E4-C30F-4DCA-A3E9-D12FA78CE0FB}">
      <dgm:prSet custT="1"/>
      <dgm:spPr>
        <a:solidFill>
          <a:srgbClr val="9999FF"/>
        </a:solidFill>
      </dgm:spPr>
      <dgm:t>
        <a:bodyPr/>
        <a:lstStyle/>
        <a:p>
          <a:r>
            <a:rPr lang="en-US" sz="2400" b="0" i="1" dirty="0">
              <a:latin typeface="Univers" panose="020B0503020202020204" pitchFamily="34" charset="0"/>
            </a:rPr>
            <a:t>Next</a:t>
          </a:r>
          <a:endParaRPr lang="en-US" sz="2800" b="0" i="1" dirty="0">
            <a:latin typeface="Univers" panose="020B0503020202020204" pitchFamily="34" charset="0"/>
          </a:endParaRPr>
        </a:p>
      </dgm:t>
    </dgm:pt>
    <dgm:pt modelId="{22BA2624-35EA-49E9-BC2A-8019555F56F6}" type="sibTrans" cxnId="{E3C761DA-B59A-4658-B3C8-B73D008958C7}">
      <dgm:prSet/>
      <dgm:spPr/>
      <dgm:t>
        <a:bodyPr/>
        <a:lstStyle/>
        <a:p>
          <a:endParaRPr lang="en-US"/>
        </a:p>
      </dgm:t>
    </dgm:pt>
    <dgm:pt modelId="{662CF9D0-9536-4AC8-90CC-1A9C062F4327}" type="parTrans" cxnId="{E3C761DA-B59A-4658-B3C8-B73D008958C7}">
      <dgm:prSet/>
      <dgm:spPr/>
      <dgm:t>
        <a:bodyPr/>
        <a:lstStyle/>
        <a:p>
          <a:endParaRPr lang="en-US"/>
        </a:p>
      </dgm:t>
    </dgm:pt>
    <dgm:pt modelId="{E7DB8C28-3728-493B-A3D7-1FE9EFE7E4C2}">
      <dgm:prSet custT="1"/>
      <dgm:spPr/>
      <dgm:t>
        <a:bodyPr anchor="ctr"/>
        <a:lstStyle/>
        <a:p>
          <a:pPr marL="182880">
            <a:lnSpc>
              <a:spcPct val="100000"/>
            </a:lnSpc>
            <a:buFont typeface="Arial" panose="020B0604020202020204" pitchFamily="34" charset="0"/>
            <a:buNone/>
          </a:pPr>
          <a:r>
            <a:rPr lang="en-US" sz="3200" b="0" i="0" dirty="0">
              <a:solidFill>
                <a:schemeClr val="bg1"/>
              </a:solidFill>
            </a:rPr>
            <a:t>What needs to be done to build knowledge moving forward?</a:t>
          </a:r>
          <a:endParaRPr lang="en-US" sz="3200" dirty="0">
            <a:solidFill>
              <a:schemeClr val="bg1"/>
            </a:solidFill>
          </a:endParaRPr>
        </a:p>
      </dgm:t>
    </dgm:pt>
    <dgm:pt modelId="{86C82348-62AC-47C0-A4F1-60BF58B70325}" type="parTrans" cxnId="{5D5F46B2-925E-4A4E-A867-A220894EC4FD}">
      <dgm:prSet/>
      <dgm:spPr/>
      <dgm:t>
        <a:bodyPr/>
        <a:lstStyle/>
        <a:p>
          <a:endParaRPr lang="en-US"/>
        </a:p>
      </dgm:t>
    </dgm:pt>
    <dgm:pt modelId="{5399BFCE-FDB4-4666-81C7-DC36EB3DA553}" type="sibTrans" cxnId="{5D5F46B2-925E-4A4E-A867-A220894EC4FD}">
      <dgm:prSet/>
      <dgm:spPr/>
      <dgm:t>
        <a:bodyPr/>
        <a:lstStyle/>
        <a:p>
          <a:endParaRPr lang="en-US"/>
        </a:p>
      </dgm:t>
    </dgm:pt>
    <dgm:pt modelId="{3F378E98-4217-47A9-8134-DE6C3ABFE041}">
      <dgm:prSet phldrT="[Text]" custT="1"/>
      <dgm:spPr/>
      <dgm:t>
        <a:bodyPr anchor="ctr"/>
        <a:lstStyle/>
        <a:p>
          <a:pPr marL="182880">
            <a:lnSpc>
              <a:spcPct val="100000"/>
            </a:lnSpc>
            <a:buFont typeface="Arial" panose="020B0604020202020204" pitchFamily="34" charset="0"/>
            <a:buNone/>
          </a:pPr>
          <a:r>
            <a:rPr lang="en-US" sz="2000" b="0" i="0" dirty="0">
              <a:solidFill>
                <a:schemeClr val="bg1"/>
              </a:solidFill>
            </a:rPr>
            <a:t>What is now being brought to light, and by whom?</a:t>
          </a:r>
          <a:endParaRPr lang="en-US" sz="2000" dirty="0">
            <a:solidFill>
              <a:schemeClr val="bg1"/>
            </a:solidFill>
          </a:endParaRPr>
        </a:p>
      </dgm:t>
    </dgm:pt>
    <dgm:pt modelId="{0638CE31-017E-4421-AF9D-A58647C395DF}" type="sibTrans" cxnId="{E2F6ED9C-E6CA-4E7F-B747-37A284E29D24}">
      <dgm:prSet/>
      <dgm:spPr/>
      <dgm:t>
        <a:bodyPr/>
        <a:lstStyle/>
        <a:p>
          <a:endParaRPr lang="en-US"/>
        </a:p>
      </dgm:t>
    </dgm:pt>
    <dgm:pt modelId="{48653CFB-283F-4824-B87B-943F5C5E7841}" type="parTrans" cxnId="{E2F6ED9C-E6CA-4E7F-B747-37A284E29D24}">
      <dgm:prSet/>
      <dgm:spPr/>
      <dgm:t>
        <a:bodyPr/>
        <a:lstStyle/>
        <a:p>
          <a:endParaRPr lang="en-US"/>
        </a:p>
      </dgm:t>
    </dgm:pt>
    <dgm:pt modelId="{7FD6C66E-837C-435C-B6D4-37504068BEAA}" type="pres">
      <dgm:prSet presAssocID="{013DD35D-9765-4E5F-95CE-DA45F3637BF5}" presName="Name0" presStyleCnt="0">
        <dgm:presLayoutVars>
          <dgm:chMax/>
          <dgm:chPref val="3"/>
          <dgm:dir/>
          <dgm:animOne val="branch"/>
          <dgm:animLvl val="lvl"/>
        </dgm:presLayoutVars>
      </dgm:prSet>
      <dgm:spPr/>
    </dgm:pt>
    <dgm:pt modelId="{C90DD3DC-0C7B-4758-AC56-A80EB29C7920}" type="pres">
      <dgm:prSet presAssocID="{25E771E7-8CF7-4491-9507-55BFE693DC7B}" presName="composite" presStyleCnt="0"/>
      <dgm:spPr/>
    </dgm:pt>
    <dgm:pt modelId="{F9788EF8-9FF9-4063-A216-91CC418DFFEB}" type="pres">
      <dgm:prSet presAssocID="{25E771E7-8CF7-4491-9507-55BFE693DC7B}" presName="FirstChild" presStyleLbl="revTx" presStyleIdx="0" presStyleCnt="4">
        <dgm:presLayoutVars>
          <dgm:chMax val="0"/>
          <dgm:chPref val="0"/>
          <dgm:bulletEnabled val="1"/>
        </dgm:presLayoutVars>
      </dgm:prSet>
      <dgm:spPr/>
    </dgm:pt>
    <dgm:pt modelId="{813F8835-8733-49EA-ABF9-130D9DE06ABC}" type="pres">
      <dgm:prSet presAssocID="{25E771E7-8CF7-4491-9507-55BFE693DC7B}" presName="Parent" presStyleLbl="alignNode1" presStyleIdx="0" presStyleCnt="4" custLinFactNeighborY="2700">
        <dgm:presLayoutVars>
          <dgm:chMax val="3"/>
          <dgm:chPref val="3"/>
          <dgm:bulletEnabled val="1"/>
        </dgm:presLayoutVars>
      </dgm:prSet>
      <dgm:spPr>
        <a:prstGeom prst="rect">
          <a:avLst/>
        </a:prstGeom>
      </dgm:spPr>
    </dgm:pt>
    <dgm:pt modelId="{64522FFE-7657-49F1-9BA9-08D7A66C79CF}" type="pres">
      <dgm:prSet presAssocID="{25E771E7-8CF7-4491-9507-55BFE693DC7B}" presName="Accent" presStyleLbl="parChTrans1D1" presStyleIdx="0" presStyleCnt="4"/>
      <dgm:spPr>
        <a:ln>
          <a:solidFill>
            <a:schemeClr val="accent2"/>
          </a:solidFill>
        </a:ln>
      </dgm:spPr>
    </dgm:pt>
    <dgm:pt modelId="{2A029037-C50A-4B45-BB36-E1BE30446996}" type="pres">
      <dgm:prSet presAssocID="{B3CFB133-9C4F-4A0A-888D-0CEC78FFDFFC}" presName="sibTrans" presStyleCnt="0"/>
      <dgm:spPr/>
    </dgm:pt>
    <dgm:pt modelId="{0EDE5ED8-4ADD-4328-B7F9-5187B30C5471}" type="pres">
      <dgm:prSet presAssocID="{D76BB3CF-DF5A-41FB-B6A4-25743CF1642F}" presName="composite" presStyleCnt="0"/>
      <dgm:spPr/>
    </dgm:pt>
    <dgm:pt modelId="{5AE25B27-D65A-4813-BB70-1A72F647A7CA}" type="pres">
      <dgm:prSet presAssocID="{D76BB3CF-DF5A-41FB-B6A4-25743CF1642F}" presName="FirstChild" presStyleLbl="revTx" presStyleIdx="1" presStyleCnt="4" custLinFactNeighborY="-172">
        <dgm:presLayoutVars>
          <dgm:chMax val="0"/>
          <dgm:chPref val="0"/>
          <dgm:bulletEnabled val="1"/>
        </dgm:presLayoutVars>
      </dgm:prSet>
      <dgm:spPr/>
    </dgm:pt>
    <dgm:pt modelId="{C827B8D4-B3EB-4376-82D2-3EDD6B026152}" type="pres">
      <dgm:prSet presAssocID="{D76BB3CF-DF5A-41FB-B6A4-25743CF1642F}" presName="Parent" presStyleLbl="alignNode1" presStyleIdx="1" presStyleCnt="4" custScaleY="105481" custLinFactNeighborX="466" custLinFactNeighborY="-240">
        <dgm:presLayoutVars>
          <dgm:chMax val="3"/>
          <dgm:chPref val="3"/>
          <dgm:bulletEnabled val="1"/>
        </dgm:presLayoutVars>
      </dgm:prSet>
      <dgm:spPr>
        <a:prstGeom prst="rect">
          <a:avLst/>
        </a:prstGeom>
      </dgm:spPr>
    </dgm:pt>
    <dgm:pt modelId="{085DDA9B-68B6-4B53-9FA0-F1FB6D76DF19}" type="pres">
      <dgm:prSet presAssocID="{D76BB3CF-DF5A-41FB-B6A4-25743CF1642F}" presName="Accent" presStyleLbl="parChTrans1D1" presStyleIdx="1" presStyleCnt="4"/>
      <dgm:spPr>
        <a:ln>
          <a:solidFill>
            <a:schemeClr val="accent3"/>
          </a:solidFill>
        </a:ln>
      </dgm:spPr>
    </dgm:pt>
    <dgm:pt modelId="{F1D98925-2EEB-4136-BF6D-3913D906678F}" type="pres">
      <dgm:prSet presAssocID="{24234FDB-132A-43EF-B90D-1D285BFF51D4}" presName="sibTrans" presStyleCnt="0"/>
      <dgm:spPr/>
    </dgm:pt>
    <dgm:pt modelId="{A7138292-B6E8-42C6-8B53-8577E97FE646}" type="pres">
      <dgm:prSet presAssocID="{8F3B4B19-33F4-47AC-BE4E-B66181ED98B4}" presName="composite" presStyleCnt="0"/>
      <dgm:spPr/>
    </dgm:pt>
    <dgm:pt modelId="{FF09EC4E-43C6-4BED-819C-C053556E2842}" type="pres">
      <dgm:prSet presAssocID="{8F3B4B19-33F4-47AC-BE4E-B66181ED98B4}" presName="FirstChild" presStyleLbl="revTx" presStyleIdx="2" presStyleCnt="4" custLinFactNeighborX="112" custLinFactNeighborY="0">
        <dgm:presLayoutVars>
          <dgm:chMax val="0"/>
          <dgm:chPref val="0"/>
          <dgm:bulletEnabled val="1"/>
        </dgm:presLayoutVars>
      </dgm:prSet>
      <dgm:spPr/>
    </dgm:pt>
    <dgm:pt modelId="{39C63E38-93D6-47AA-B839-749112289C7A}" type="pres">
      <dgm:prSet presAssocID="{8F3B4B19-33F4-47AC-BE4E-B66181ED98B4}" presName="Parent" presStyleLbl="alignNode1" presStyleIdx="2" presStyleCnt="4" custLinFactNeighborY="650">
        <dgm:presLayoutVars>
          <dgm:chMax val="3"/>
          <dgm:chPref val="3"/>
          <dgm:bulletEnabled val="1"/>
        </dgm:presLayoutVars>
      </dgm:prSet>
      <dgm:spPr>
        <a:prstGeom prst="rect">
          <a:avLst/>
        </a:prstGeom>
      </dgm:spPr>
    </dgm:pt>
    <dgm:pt modelId="{E7F7CEC7-54BA-4B64-8F6A-7BC56930C88E}" type="pres">
      <dgm:prSet presAssocID="{8F3B4B19-33F4-47AC-BE4E-B66181ED98B4}" presName="Accent" presStyleLbl="parChTrans1D1" presStyleIdx="2" presStyleCnt="4"/>
      <dgm:spPr>
        <a:ln>
          <a:solidFill>
            <a:schemeClr val="accent2"/>
          </a:solidFill>
        </a:ln>
      </dgm:spPr>
    </dgm:pt>
    <dgm:pt modelId="{F944AC14-BC21-4B41-9428-E4B4333CDA1C}" type="pres">
      <dgm:prSet presAssocID="{2C34AF2B-9D07-4B75-9E74-1C680AB14CF6}" presName="sibTrans" presStyleCnt="0"/>
      <dgm:spPr/>
    </dgm:pt>
    <dgm:pt modelId="{4902BC72-8751-49AB-A1D0-A31E57277528}" type="pres">
      <dgm:prSet presAssocID="{80CB43E4-C30F-4DCA-A3E9-D12FA78CE0FB}" presName="composite" presStyleCnt="0"/>
      <dgm:spPr/>
    </dgm:pt>
    <dgm:pt modelId="{C3537DE6-DC0A-449D-B05C-05BB54311E74}" type="pres">
      <dgm:prSet presAssocID="{80CB43E4-C30F-4DCA-A3E9-D12FA78CE0FB}" presName="FirstChild" presStyleLbl="revTx" presStyleIdx="3" presStyleCnt="4" custLinFactNeighborY="-345">
        <dgm:presLayoutVars>
          <dgm:chMax val="0"/>
          <dgm:chPref val="0"/>
          <dgm:bulletEnabled val="1"/>
        </dgm:presLayoutVars>
      </dgm:prSet>
      <dgm:spPr/>
    </dgm:pt>
    <dgm:pt modelId="{21ACC0AB-BB54-4CBF-A9F7-BBFDD790E641}" type="pres">
      <dgm:prSet presAssocID="{80CB43E4-C30F-4DCA-A3E9-D12FA78CE0FB}" presName="Parent" presStyleLbl="alignNode1" presStyleIdx="3" presStyleCnt="4" custLinFactNeighborX="-37550" custLinFactNeighborY="7735">
        <dgm:presLayoutVars>
          <dgm:chMax val="3"/>
          <dgm:chPref val="3"/>
          <dgm:bulletEnabled val="1"/>
        </dgm:presLayoutVars>
      </dgm:prSet>
      <dgm:spPr>
        <a:prstGeom prst="rect">
          <a:avLst/>
        </a:prstGeom>
      </dgm:spPr>
    </dgm:pt>
    <dgm:pt modelId="{C46F6550-8EB9-4E3A-9A74-3A86FA6CF590}" type="pres">
      <dgm:prSet presAssocID="{80CB43E4-C30F-4DCA-A3E9-D12FA78CE0FB}" presName="Accent" presStyleLbl="parChTrans1D1" presStyleIdx="3" presStyleCnt="4"/>
      <dgm:spPr>
        <a:ln>
          <a:solidFill>
            <a:schemeClr val="accent5"/>
          </a:solidFill>
        </a:ln>
      </dgm:spPr>
    </dgm:pt>
  </dgm:ptLst>
  <dgm:cxnLst>
    <dgm:cxn modelId="{E9FED118-8FC1-46A3-BD00-F94098ECD6A4}" srcId="{013DD35D-9765-4E5F-95CE-DA45F3637BF5}" destId="{8F3B4B19-33F4-47AC-BE4E-B66181ED98B4}" srcOrd="2" destOrd="0" parTransId="{D56FE0BA-AE10-413D-B7E3-CD20C3731D50}" sibTransId="{2C34AF2B-9D07-4B75-9E74-1C680AB14CF6}"/>
    <dgm:cxn modelId="{F5A8A127-CE28-43D7-A4CB-EE3366AB0354}" type="presOf" srcId="{E7DB8C28-3728-493B-A3D7-1FE9EFE7E4C2}" destId="{C3537DE6-DC0A-449D-B05C-05BB54311E74}" srcOrd="0" destOrd="0" presId="urn:microsoft.com/office/officeart/2011/layout/TabList"/>
    <dgm:cxn modelId="{C23B5F60-F074-45B8-BB09-18AD4152539D}" srcId="{8F3B4B19-33F4-47AC-BE4E-B66181ED98B4}" destId="{0AFF4C1B-302C-42EF-B59F-97CDC2799D17}" srcOrd="0" destOrd="0" parTransId="{0EBE8459-BB53-4FEB-9003-4D3795F4559C}" sibTransId="{6755B5A7-26F9-4D2F-8EA9-DCC4A05B07D9}"/>
    <dgm:cxn modelId="{B8291064-D1ED-4267-BB0C-BBCDB7C8B77B}" type="presOf" srcId="{EB81D1D4-3A06-49A6-9CBB-2A11D66B1783}" destId="{F9788EF8-9FF9-4063-A216-91CC418DFFEB}" srcOrd="0" destOrd="0" presId="urn:microsoft.com/office/officeart/2011/layout/TabList"/>
    <dgm:cxn modelId="{D1C42545-F00D-4839-9503-AE1A47D86468}" type="presOf" srcId="{013DD35D-9765-4E5F-95CE-DA45F3637BF5}" destId="{7FD6C66E-837C-435C-B6D4-37504068BEAA}" srcOrd="0" destOrd="0" presId="urn:microsoft.com/office/officeart/2011/layout/TabList"/>
    <dgm:cxn modelId="{7F72934A-D995-410A-8562-8A95C87B50A9}" type="presOf" srcId="{25E771E7-8CF7-4491-9507-55BFE693DC7B}" destId="{813F8835-8733-49EA-ABF9-130D9DE06ABC}" srcOrd="0" destOrd="0" presId="urn:microsoft.com/office/officeart/2011/layout/TabList"/>
    <dgm:cxn modelId="{AE18C881-F5E8-4706-BB10-2ECDA9C41DF4}" type="presOf" srcId="{3F378E98-4217-47A9-8134-DE6C3ABFE041}" destId="{5AE25B27-D65A-4813-BB70-1A72F647A7CA}" srcOrd="0" destOrd="0" presId="urn:microsoft.com/office/officeart/2011/layout/TabList"/>
    <dgm:cxn modelId="{2BF07684-B057-4291-8E05-1B89EA3ED824}" type="presOf" srcId="{8F3B4B19-33F4-47AC-BE4E-B66181ED98B4}" destId="{39C63E38-93D6-47AA-B839-749112289C7A}" srcOrd="0" destOrd="0" presId="urn:microsoft.com/office/officeart/2011/layout/TabList"/>
    <dgm:cxn modelId="{E01FE584-0925-4BC0-9383-A1E85DE458FD}" srcId="{013DD35D-9765-4E5F-95CE-DA45F3637BF5}" destId="{25E771E7-8CF7-4491-9507-55BFE693DC7B}" srcOrd="0" destOrd="0" parTransId="{D34FC0B2-1D9D-47C1-B680-27EF2E97D428}" sibTransId="{B3CFB133-9C4F-4A0A-888D-0CEC78FFDFFC}"/>
    <dgm:cxn modelId="{5F530B85-D149-4F74-BDBF-9012B13AAF94}" type="presOf" srcId="{80CB43E4-C30F-4DCA-A3E9-D12FA78CE0FB}" destId="{21ACC0AB-BB54-4CBF-A9F7-BBFDD790E641}" srcOrd="0" destOrd="0" presId="urn:microsoft.com/office/officeart/2011/layout/TabList"/>
    <dgm:cxn modelId="{8422E397-A2A7-4656-BDD0-A5DEE35EA0FC}" srcId="{013DD35D-9765-4E5F-95CE-DA45F3637BF5}" destId="{D76BB3CF-DF5A-41FB-B6A4-25743CF1642F}" srcOrd="1" destOrd="0" parTransId="{5DD1E055-F36A-4363-9BA1-453D18F6AA18}" sibTransId="{24234FDB-132A-43EF-B90D-1D285BFF51D4}"/>
    <dgm:cxn modelId="{AEC43F99-D885-45B2-9487-5D2351AE81DD}" type="presOf" srcId="{D76BB3CF-DF5A-41FB-B6A4-25743CF1642F}" destId="{C827B8D4-B3EB-4376-82D2-3EDD6B026152}" srcOrd="0" destOrd="0" presId="urn:microsoft.com/office/officeart/2011/layout/TabList"/>
    <dgm:cxn modelId="{C3B0589C-4D4C-4D3B-B54B-622E2DAEB2F5}" type="presOf" srcId="{0AFF4C1B-302C-42EF-B59F-97CDC2799D17}" destId="{FF09EC4E-43C6-4BED-819C-C053556E2842}" srcOrd="0" destOrd="0" presId="urn:microsoft.com/office/officeart/2011/layout/TabList"/>
    <dgm:cxn modelId="{E2F6ED9C-E6CA-4E7F-B747-37A284E29D24}" srcId="{D76BB3CF-DF5A-41FB-B6A4-25743CF1642F}" destId="{3F378E98-4217-47A9-8134-DE6C3ABFE041}" srcOrd="0" destOrd="0" parTransId="{48653CFB-283F-4824-B87B-943F5C5E7841}" sibTransId="{0638CE31-017E-4421-AF9D-A58647C395DF}"/>
    <dgm:cxn modelId="{5D5F46B2-925E-4A4E-A867-A220894EC4FD}" srcId="{80CB43E4-C30F-4DCA-A3E9-D12FA78CE0FB}" destId="{E7DB8C28-3728-493B-A3D7-1FE9EFE7E4C2}" srcOrd="0" destOrd="0" parTransId="{86C82348-62AC-47C0-A4F1-60BF58B70325}" sibTransId="{5399BFCE-FDB4-4666-81C7-DC36EB3DA553}"/>
    <dgm:cxn modelId="{5E008CC8-B8C6-4B46-94B0-C60406121E38}" srcId="{25E771E7-8CF7-4491-9507-55BFE693DC7B}" destId="{EB81D1D4-3A06-49A6-9CBB-2A11D66B1783}" srcOrd="0" destOrd="0" parTransId="{721F31C1-C769-40A8-9C34-A74470BAB532}" sibTransId="{0519A5BA-BBEC-4C39-9FFD-05D4C020199E}"/>
    <dgm:cxn modelId="{E3C761DA-B59A-4658-B3C8-B73D008958C7}" srcId="{013DD35D-9765-4E5F-95CE-DA45F3637BF5}" destId="{80CB43E4-C30F-4DCA-A3E9-D12FA78CE0FB}" srcOrd="3" destOrd="0" parTransId="{662CF9D0-9536-4AC8-90CC-1A9C062F4327}" sibTransId="{22BA2624-35EA-49E9-BC2A-8019555F56F6}"/>
    <dgm:cxn modelId="{634DBAC2-923B-4AB3-AA63-EA82E19A39C5}" type="presParOf" srcId="{7FD6C66E-837C-435C-B6D4-37504068BEAA}" destId="{C90DD3DC-0C7B-4758-AC56-A80EB29C7920}" srcOrd="0" destOrd="0" presId="urn:microsoft.com/office/officeart/2011/layout/TabList"/>
    <dgm:cxn modelId="{7DEDEB48-5CBF-4772-B3AE-F624130C5AC1}" type="presParOf" srcId="{C90DD3DC-0C7B-4758-AC56-A80EB29C7920}" destId="{F9788EF8-9FF9-4063-A216-91CC418DFFEB}" srcOrd="0" destOrd="0" presId="urn:microsoft.com/office/officeart/2011/layout/TabList"/>
    <dgm:cxn modelId="{3886FFBA-A221-4E2A-BBEB-3C549B2B5537}" type="presParOf" srcId="{C90DD3DC-0C7B-4758-AC56-A80EB29C7920}" destId="{813F8835-8733-49EA-ABF9-130D9DE06ABC}" srcOrd="1" destOrd="0" presId="urn:microsoft.com/office/officeart/2011/layout/TabList"/>
    <dgm:cxn modelId="{CDFF20BF-F735-4525-B5E5-EA9F25208787}" type="presParOf" srcId="{C90DD3DC-0C7B-4758-AC56-A80EB29C7920}" destId="{64522FFE-7657-49F1-9BA9-08D7A66C79CF}" srcOrd="2" destOrd="0" presId="urn:microsoft.com/office/officeart/2011/layout/TabList"/>
    <dgm:cxn modelId="{F5DB5A71-D85B-44E8-9E9C-F61078917AB4}" type="presParOf" srcId="{7FD6C66E-837C-435C-B6D4-37504068BEAA}" destId="{2A029037-C50A-4B45-BB36-E1BE30446996}" srcOrd="1" destOrd="0" presId="urn:microsoft.com/office/officeart/2011/layout/TabList"/>
    <dgm:cxn modelId="{253C5AAB-1FB2-42E4-80D7-D24CB6C43894}" type="presParOf" srcId="{7FD6C66E-837C-435C-B6D4-37504068BEAA}" destId="{0EDE5ED8-4ADD-4328-B7F9-5187B30C5471}" srcOrd="2" destOrd="0" presId="urn:microsoft.com/office/officeart/2011/layout/TabList"/>
    <dgm:cxn modelId="{70F7A00D-B828-4FED-B49B-9534732CCCA9}" type="presParOf" srcId="{0EDE5ED8-4ADD-4328-B7F9-5187B30C5471}" destId="{5AE25B27-D65A-4813-BB70-1A72F647A7CA}" srcOrd="0" destOrd="0" presId="urn:microsoft.com/office/officeart/2011/layout/TabList"/>
    <dgm:cxn modelId="{438AEEB9-0B19-474E-9EE3-46CD968C1766}" type="presParOf" srcId="{0EDE5ED8-4ADD-4328-B7F9-5187B30C5471}" destId="{C827B8D4-B3EB-4376-82D2-3EDD6B026152}" srcOrd="1" destOrd="0" presId="urn:microsoft.com/office/officeart/2011/layout/TabList"/>
    <dgm:cxn modelId="{61B73EC6-2A33-4817-B86B-46D724E26DF9}" type="presParOf" srcId="{0EDE5ED8-4ADD-4328-B7F9-5187B30C5471}" destId="{085DDA9B-68B6-4B53-9FA0-F1FB6D76DF19}" srcOrd="2" destOrd="0" presId="urn:microsoft.com/office/officeart/2011/layout/TabList"/>
    <dgm:cxn modelId="{756388C8-1E56-41F0-866B-E5990C3F0A26}" type="presParOf" srcId="{7FD6C66E-837C-435C-B6D4-37504068BEAA}" destId="{F1D98925-2EEB-4136-BF6D-3913D906678F}" srcOrd="3" destOrd="0" presId="urn:microsoft.com/office/officeart/2011/layout/TabList"/>
    <dgm:cxn modelId="{86D78377-F5A2-4C88-8E67-7FE799C36C6D}" type="presParOf" srcId="{7FD6C66E-837C-435C-B6D4-37504068BEAA}" destId="{A7138292-B6E8-42C6-8B53-8577E97FE646}" srcOrd="4" destOrd="0" presId="urn:microsoft.com/office/officeart/2011/layout/TabList"/>
    <dgm:cxn modelId="{DAF016C5-F661-4A47-8D46-BF8CBD86A6FB}" type="presParOf" srcId="{A7138292-B6E8-42C6-8B53-8577E97FE646}" destId="{FF09EC4E-43C6-4BED-819C-C053556E2842}" srcOrd="0" destOrd="0" presId="urn:microsoft.com/office/officeart/2011/layout/TabList"/>
    <dgm:cxn modelId="{D1784F19-8C3D-42DC-8539-2BE616529608}" type="presParOf" srcId="{A7138292-B6E8-42C6-8B53-8577E97FE646}" destId="{39C63E38-93D6-47AA-B839-749112289C7A}" srcOrd="1" destOrd="0" presId="urn:microsoft.com/office/officeart/2011/layout/TabList"/>
    <dgm:cxn modelId="{48E0F047-5CBD-4775-916C-4C8014B2FC97}" type="presParOf" srcId="{A7138292-B6E8-42C6-8B53-8577E97FE646}" destId="{E7F7CEC7-54BA-4B64-8F6A-7BC56930C88E}" srcOrd="2" destOrd="0" presId="urn:microsoft.com/office/officeart/2011/layout/TabList"/>
    <dgm:cxn modelId="{61E4E1D0-18D2-426F-8E65-E8FDEC0A8651}" type="presParOf" srcId="{7FD6C66E-837C-435C-B6D4-37504068BEAA}" destId="{F944AC14-BC21-4B41-9428-E4B4333CDA1C}" srcOrd="5" destOrd="0" presId="urn:microsoft.com/office/officeart/2011/layout/TabList"/>
    <dgm:cxn modelId="{FF494A57-5848-49C4-9CA2-AFC810E3C1CB}" type="presParOf" srcId="{7FD6C66E-837C-435C-B6D4-37504068BEAA}" destId="{4902BC72-8751-49AB-A1D0-A31E57277528}" srcOrd="6" destOrd="0" presId="urn:microsoft.com/office/officeart/2011/layout/TabList"/>
    <dgm:cxn modelId="{58A87562-483F-4C7F-9F1E-673D20E2A532}" type="presParOf" srcId="{4902BC72-8751-49AB-A1D0-A31E57277528}" destId="{C3537DE6-DC0A-449D-B05C-05BB54311E74}" srcOrd="0" destOrd="0" presId="urn:microsoft.com/office/officeart/2011/layout/TabList"/>
    <dgm:cxn modelId="{CBF07C25-E1E8-4BD4-B675-92040B676CB9}" type="presParOf" srcId="{4902BC72-8751-49AB-A1D0-A31E57277528}" destId="{21ACC0AB-BB54-4CBF-A9F7-BBFDD790E641}" srcOrd="1" destOrd="0" presId="urn:microsoft.com/office/officeart/2011/layout/TabList"/>
    <dgm:cxn modelId="{A3862A32-6D75-42D8-978E-3D66D8321EFD}" type="presParOf" srcId="{4902BC72-8751-49AB-A1D0-A31E57277528}" destId="{C46F6550-8EB9-4E3A-9A74-3A86FA6CF590}" srcOrd="2" destOrd="0" presId="urn:microsoft.com/office/officeart/2011/layout/TabList"/>
  </dgm:cxnLst>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6F6550-8EB9-4E3A-9A74-3A86FA6CF590}">
      <dsp:nvSpPr>
        <dsp:cNvPr id="0" name=""/>
        <dsp:cNvSpPr/>
      </dsp:nvSpPr>
      <dsp:spPr>
        <a:xfrm>
          <a:off x="0" y="5744135"/>
          <a:ext cx="6923088" cy="0"/>
        </a:xfrm>
        <a:prstGeom prst="line">
          <a:avLst/>
        </a:prstGeom>
        <a:noFill/>
        <a:ln w="12700" cap="flat" cmpd="sng" algn="ctr">
          <a:solidFill>
            <a:schemeClr val="accent5"/>
          </a:solidFill>
          <a:prstDash val="solid"/>
          <a:miter lim="800000"/>
        </a:ln>
        <a:effectLst/>
      </dsp:spPr>
      <dsp:style>
        <a:lnRef idx="2">
          <a:scrgbClr r="0" g="0" b="0"/>
        </a:lnRef>
        <a:fillRef idx="0">
          <a:scrgbClr r="0" g="0" b="0"/>
        </a:fillRef>
        <a:effectRef idx="0">
          <a:scrgbClr r="0" g="0" b="0"/>
        </a:effectRef>
        <a:fontRef idx="minor"/>
      </dsp:style>
    </dsp:sp>
    <dsp:sp modelId="{E7F7CEC7-54BA-4B64-8F6A-7BC56930C88E}">
      <dsp:nvSpPr>
        <dsp:cNvPr id="0" name=""/>
        <dsp:cNvSpPr/>
      </dsp:nvSpPr>
      <dsp:spPr>
        <a:xfrm>
          <a:off x="0" y="4310397"/>
          <a:ext cx="6923088" cy="0"/>
        </a:xfrm>
        <a:prstGeom prst="line">
          <a:avLst/>
        </a:prstGeom>
        <a:noFill/>
        <a:ln w="12700" cap="flat" cmpd="sng" algn="ctr">
          <a:solidFill>
            <a:schemeClr val="accent2"/>
          </a:solidFill>
          <a:prstDash val="solid"/>
          <a:miter lim="800000"/>
        </a:ln>
        <a:effectLst/>
      </dsp:spPr>
      <dsp:style>
        <a:lnRef idx="2">
          <a:scrgbClr r="0" g="0" b="0"/>
        </a:lnRef>
        <a:fillRef idx="0">
          <a:scrgbClr r="0" g="0" b="0"/>
        </a:fillRef>
        <a:effectRef idx="0">
          <a:scrgbClr r="0" g="0" b="0"/>
        </a:effectRef>
        <a:fontRef idx="minor"/>
      </dsp:style>
    </dsp:sp>
    <dsp:sp modelId="{085DDA9B-68B6-4B53-9FA0-F1FB6D76DF19}">
      <dsp:nvSpPr>
        <dsp:cNvPr id="0" name=""/>
        <dsp:cNvSpPr/>
      </dsp:nvSpPr>
      <dsp:spPr>
        <a:xfrm>
          <a:off x="0" y="2839238"/>
          <a:ext cx="6923088" cy="0"/>
        </a:xfrm>
        <a:prstGeom prst="line">
          <a:avLst/>
        </a:prstGeom>
        <a:noFill/>
        <a:ln w="12700" cap="flat" cmpd="sng" algn="ctr">
          <a:solidFill>
            <a:schemeClr val="accent3"/>
          </a:solidFill>
          <a:prstDash val="solid"/>
          <a:miter lim="800000"/>
        </a:ln>
        <a:effectLst/>
      </dsp:spPr>
      <dsp:style>
        <a:lnRef idx="2">
          <a:scrgbClr r="0" g="0" b="0"/>
        </a:lnRef>
        <a:fillRef idx="0">
          <a:scrgbClr r="0" g="0" b="0"/>
        </a:fillRef>
        <a:effectRef idx="0">
          <a:scrgbClr r="0" g="0" b="0"/>
        </a:effectRef>
        <a:fontRef idx="minor"/>
      </dsp:style>
    </dsp:sp>
    <dsp:sp modelId="{64522FFE-7657-49F1-9BA9-08D7A66C79CF}">
      <dsp:nvSpPr>
        <dsp:cNvPr id="0" name=""/>
        <dsp:cNvSpPr/>
      </dsp:nvSpPr>
      <dsp:spPr>
        <a:xfrm>
          <a:off x="0" y="1368079"/>
          <a:ext cx="6923088" cy="0"/>
        </a:xfrm>
        <a:prstGeom prst="line">
          <a:avLst/>
        </a:prstGeom>
        <a:noFill/>
        <a:ln w="12700" cap="flat" cmpd="sng" algn="ctr">
          <a:solidFill>
            <a:schemeClr val="accent2"/>
          </a:solidFill>
          <a:prstDash val="solid"/>
          <a:miter lim="800000"/>
        </a:ln>
        <a:effectLst/>
      </dsp:spPr>
      <dsp:style>
        <a:lnRef idx="2">
          <a:scrgbClr r="0" g="0" b="0"/>
        </a:lnRef>
        <a:fillRef idx="0">
          <a:scrgbClr r="0" g="0" b="0"/>
        </a:fillRef>
        <a:effectRef idx="0">
          <a:scrgbClr r="0" g="0" b="0"/>
        </a:effectRef>
        <a:fontRef idx="minor"/>
      </dsp:style>
    </dsp:sp>
    <dsp:sp modelId="{F9788EF8-9FF9-4063-A216-91CC418DFFEB}">
      <dsp:nvSpPr>
        <dsp:cNvPr id="0" name=""/>
        <dsp:cNvSpPr/>
      </dsp:nvSpPr>
      <dsp:spPr>
        <a:xfrm>
          <a:off x="1800002" y="2614"/>
          <a:ext cx="5123085" cy="1365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marL="182880" lvl="0" indent="0" algn="l" defTabSz="1066800">
            <a:lnSpc>
              <a:spcPct val="100000"/>
            </a:lnSpc>
            <a:spcBef>
              <a:spcPct val="0"/>
            </a:spcBef>
            <a:spcAft>
              <a:spcPct val="35000"/>
            </a:spcAft>
            <a:buFont typeface="Arial" panose="020B0604020202020204" pitchFamily="34" charset="0"/>
            <a:buNone/>
          </a:pPr>
          <a:r>
            <a:rPr lang="en-US" sz="2400" b="0" i="0" kern="1200" dirty="0">
              <a:solidFill>
                <a:schemeClr val="bg1"/>
              </a:solidFill>
            </a:rPr>
            <a:t>What topics and issues have been underground and why?</a:t>
          </a:r>
          <a:endParaRPr lang="en-US" sz="2400" kern="1200" dirty="0">
            <a:solidFill>
              <a:schemeClr val="bg1"/>
            </a:solidFill>
          </a:endParaRPr>
        </a:p>
      </dsp:txBody>
      <dsp:txXfrm>
        <a:off x="1800002" y="2614"/>
        <a:ext cx="5123085" cy="1365464"/>
      </dsp:txXfrm>
    </dsp:sp>
    <dsp:sp modelId="{813F8835-8733-49EA-ABF9-130D9DE06ABC}">
      <dsp:nvSpPr>
        <dsp:cNvPr id="0" name=""/>
        <dsp:cNvSpPr/>
      </dsp:nvSpPr>
      <dsp:spPr>
        <a:xfrm>
          <a:off x="0" y="11490"/>
          <a:ext cx="1800002" cy="1365464"/>
        </a:xfrm>
        <a:prstGeom prst="rect">
          <a:avLst/>
        </a:prstGeom>
        <a:solidFill>
          <a:srgbClr val="007F90"/>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40005" rIns="40005" bIns="40005" numCol="1" spcCol="1270" anchor="ctr" anchorCtr="0">
          <a:noAutofit/>
        </a:bodyPr>
        <a:lstStyle/>
        <a:p>
          <a:pPr marL="0" lvl="0" indent="0" algn="ctr" defTabSz="933450">
            <a:lnSpc>
              <a:spcPct val="90000"/>
            </a:lnSpc>
            <a:spcBef>
              <a:spcPct val="0"/>
            </a:spcBef>
            <a:spcAft>
              <a:spcPct val="35000"/>
            </a:spcAft>
            <a:buNone/>
          </a:pPr>
          <a:r>
            <a:rPr lang="en-US" sz="2100" b="0" i="1" kern="1200" dirty="0">
              <a:ln/>
              <a:latin typeface="Univers" panose="020B0503020202020204" pitchFamily="34" charset="0"/>
            </a:rPr>
            <a:t>Underground</a:t>
          </a:r>
        </a:p>
      </dsp:txBody>
      <dsp:txXfrm>
        <a:off x="0" y="11490"/>
        <a:ext cx="1800002" cy="1365464"/>
      </dsp:txXfrm>
    </dsp:sp>
    <dsp:sp modelId="{5AE25B27-D65A-4813-BB70-1A72F647A7CA}">
      <dsp:nvSpPr>
        <dsp:cNvPr id="0" name=""/>
        <dsp:cNvSpPr/>
      </dsp:nvSpPr>
      <dsp:spPr>
        <a:xfrm>
          <a:off x="1800002" y="1471424"/>
          <a:ext cx="5123085" cy="1365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marL="182880" lvl="0" indent="0" algn="l" defTabSz="1066800">
            <a:lnSpc>
              <a:spcPct val="100000"/>
            </a:lnSpc>
            <a:spcBef>
              <a:spcPct val="0"/>
            </a:spcBef>
            <a:spcAft>
              <a:spcPct val="35000"/>
            </a:spcAft>
            <a:buFont typeface="Arial" panose="020B0604020202020204" pitchFamily="34" charset="0"/>
            <a:buNone/>
          </a:pPr>
          <a:r>
            <a:rPr lang="en-US" sz="2400" b="0" i="0" kern="1200" dirty="0">
              <a:solidFill>
                <a:schemeClr val="bg1"/>
              </a:solidFill>
            </a:rPr>
            <a:t>What is now being brought to light, and by whom?</a:t>
          </a:r>
          <a:endParaRPr lang="en-US" sz="2400" kern="1200" dirty="0">
            <a:solidFill>
              <a:schemeClr val="bg1"/>
            </a:solidFill>
          </a:endParaRPr>
        </a:p>
      </dsp:txBody>
      <dsp:txXfrm>
        <a:off x="1800002" y="1471424"/>
        <a:ext cx="5123085" cy="1365464"/>
      </dsp:txXfrm>
    </dsp:sp>
    <dsp:sp modelId="{C827B8D4-B3EB-4376-82D2-3EDD6B026152}">
      <dsp:nvSpPr>
        <dsp:cNvPr id="0" name=""/>
        <dsp:cNvSpPr/>
      </dsp:nvSpPr>
      <dsp:spPr>
        <a:xfrm>
          <a:off x="18666" y="1441951"/>
          <a:ext cx="1800002" cy="1440305"/>
        </a:xfrm>
        <a:prstGeom prst="rect">
          <a:avLst/>
        </a:prstGeom>
        <a:solidFill>
          <a:srgbClr val="CC0099"/>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066800">
            <a:lnSpc>
              <a:spcPct val="90000"/>
            </a:lnSpc>
            <a:spcBef>
              <a:spcPct val="0"/>
            </a:spcBef>
            <a:spcAft>
              <a:spcPct val="35000"/>
            </a:spcAft>
            <a:buNone/>
          </a:pPr>
          <a:r>
            <a:rPr lang="en-US" sz="2400" b="0" i="1" kern="1200" dirty="0">
              <a:latin typeface="Univers" panose="020B0503020202020204" pitchFamily="34" charset="0"/>
            </a:rPr>
            <a:t>Emerging</a:t>
          </a:r>
        </a:p>
      </dsp:txBody>
      <dsp:txXfrm>
        <a:off x="18666" y="1441951"/>
        <a:ext cx="1800002" cy="1440305"/>
      </dsp:txXfrm>
    </dsp:sp>
    <dsp:sp modelId="{FF09EC4E-43C6-4BED-819C-C053556E2842}">
      <dsp:nvSpPr>
        <dsp:cNvPr id="0" name=""/>
        <dsp:cNvSpPr/>
      </dsp:nvSpPr>
      <dsp:spPr>
        <a:xfrm>
          <a:off x="1800002" y="2944932"/>
          <a:ext cx="5123085" cy="1365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marL="182880" lvl="0" indent="0" algn="l" defTabSz="1066800">
            <a:lnSpc>
              <a:spcPct val="100000"/>
            </a:lnSpc>
            <a:spcBef>
              <a:spcPct val="0"/>
            </a:spcBef>
            <a:spcAft>
              <a:spcPct val="35000"/>
            </a:spcAft>
            <a:buFont typeface="Arial" panose="020B0604020202020204" pitchFamily="34" charset="0"/>
            <a:buNone/>
          </a:pPr>
          <a:r>
            <a:rPr lang="en-US" sz="2400" b="0" i="0" kern="1200" dirty="0">
              <a:solidFill>
                <a:schemeClr val="bg1"/>
              </a:solidFill>
            </a:rPr>
            <a:t>What is being asked, uncovered and discovered?</a:t>
          </a:r>
          <a:endParaRPr lang="en-US" sz="2400" kern="1200" dirty="0">
            <a:solidFill>
              <a:schemeClr val="bg1"/>
            </a:solidFill>
          </a:endParaRPr>
        </a:p>
      </dsp:txBody>
      <dsp:txXfrm>
        <a:off x="1800002" y="2944932"/>
        <a:ext cx="5123085" cy="1365464"/>
      </dsp:txXfrm>
    </dsp:sp>
    <dsp:sp modelId="{39C63E38-93D6-47AA-B839-749112289C7A}">
      <dsp:nvSpPr>
        <dsp:cNvPr id="0" name=""/>
        <dsp:cNvSpPr/>
      </dsp:nvSpPr>
      <dsp:spPr>
        <a:xfrm>
          <a:off x="0" y="2953807"/>
          <a:ext cx="1800002" cy="1365464"/>
        </a:xfrm>
        <a:prstGeom prst="rect">
          <a:avLst/>
        </a:prstGeom>
        <a:solidFill>
          <a:srgbClr val="7030A0"/>
        </a:solidFill>
        <a:ln w="12700" cap="flat" cmpd="sng" algn="ctr">
          <a:solidFill>
            <a:srgbClr val="7030A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066800">
            <a:lnSpc>
              <a:spcPct val="90000"/>
            </a:lnSpc>
            <a:spcBef>
              <a:spcPct val="0"/>
            </a:spcBef>
            <a:spcAft>
              <a:spcPct val="35000"/>
            </a:spcAft>
            <a:buNone/>
          </a:pPr>
          <a:r>
            <a:rPr lang="en-US" sz="2400" b="0" i="1" kern="1200" dirty="0">
              <a:latin typeface="Univers" panose="020B0503020202020204" pitchFamily="34" charset="0"/>
            </a:rPr>
            <a:t>Questions</a:t>
          </a:r>
        </a:p>
      </dsp:txBody>
      <dsp:txXfrm>
        <a:off x="0" y="2953807"/>
        <a:ext cx="1800002" cy="1365464"/>
      </dsp:txXfrm>
    </dsp:sp>
    <dsp:sp modelId="{C3537DE6-DC0A-449D-B05C-05BB54311E74}">
      <dsp:nvSpPr>
        <dsp:cNvPr id="0" name=""/>
        <dsp:cNvSpPr/>
      </dsp:nvSpPr>
      <dsp:spPr>
        <a:xfrm>
          <a:off x="1800002" y="4373959"/>
          <a:ext cx="5123085" cy="1365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5720" tIns="45720" rIns="45720" bIns="45720" numCol="1" spcCol="1270" anchor="ctr" anchorCtr="0">
          <a:noAutofit/>
        </a:bodyPr>
        <a:lstStyle/>
        <a:p>
          <a:pPr marL="182880" lvl="0" indent="0" algn="l" defTabSz="1066800">
            <a:lnSpc>
              <a:spcPct val="100000"/>
            </a:lnSpc>
            <a:spcBef>
              <a:spcPct val="0"/>
            </a:spcBef>
            <a:spcAft>
              <a:spcPct val="35000"/>
            </a:spcAft>
            <a:buFont typeface="Arial" panose="020B0604020202020204" pitchFamily="34" charset="0"/>
            <a:buNone/>
          </a:pPr>
          <a:r>
            <a:rPr lang="en-US" sz="2400" b="0" i="0" kern="1200" dirty="0">
              <a:solidFill>
                <a:schemeClr val="bg1"/>
              </a:solidFill>
            </a:rPr>
            <a:t>What needs to be done to build knowledge moving forward?</a:t>
          </a:r>
          <a:endParaRPr lang="en-US" sz="2400" kern="1200" dirty="0">
            <a:solidFill>
              <a:schemeClr val="bg1"/>
            </a:solidFill>
          </a:endParaRPr>
        </a:p>
      </dsp:txBody>
      <dsp:txXfrm>
        <a:off x="1800002" y="4373959"/>
        <a:ext cx="5123085" cy="1365464"/>
      </dsp:txXfrm>
    </dsp:sp>
    <dsp:sp modelId="{21ACC0AB-BB54-4CBF-A9F7-BBFDD790E641}">
      <dsp:nvSpPr>
        <dsp:cNvPr id="0" name=""/>
        <dsp:cNvSpPr/>
      </dsp:nvSpPr>
      <dsp:spPr>
        <a:xfrm>
          <a:off x="0" y="4381285"/>
          <a:ext cx="1800002" cy="1365464"/>
        </a:xfrm>
        <a:prstGeom prst="rect">
          <a:avLst/>
        </a:prstGeom>
        <a:solidFill>
          <a:srgbClr val="9999FF"/>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066800">
            <a:lnSpc>
              <a:spcPct val="90000"/>
            </a:lnSpc>
            <a:spcBef>
              <a:spcPct val="0"/>
            </a:spcBef>
            <a:spcAft>
              <a:spcPct val="35000"/>
            </a:spcAft>
            <a:buNone/>
          </a:pPr>
          <a:r>
            <a:rPr lang="en-US" sz="2400" b="0" i="1" kern="1200" dirty="0">
              <a:latin typeface="Univers" panose="020B0503020202020204" pitchFamily="34" charset="0"/>
            </a:rPr>
            <a:t>Next</a:t>
          </a:r>
          <a:endParaRPr lang="en-US" sz="2800" b="0" i="1" kern="1200" dirty="0">
            <a:latin typeface="Univers" panose="020B0503020202020204" pitchFamily="34" charset="0"/>
          </a:endParaRPr>
        </a:p>
      </dsp:txBody>
      <dsp:txXfrm>
        <a:off x="0" y="4381285"/>
        <a:ext cx="1800002" cy="13654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522FFE-7657-49F1-9BA9-08D7A66C79CF}">
      <dsp:nvSpPr>
        <dsp:cNvPr id="0" name=""/>
        <dsp:cNvSpPr/>
      </dsp:nvSpPr>
      <dsp:spPr>
        <a:xfrm>
          <a:off x="0" y="2950616"/>
          <a:ext cx="7286042" cy="0"/>
        </a:xfrm>
        <a:prstGeom prst="line">
          <a:avLst/>
        </a:prstGeom>
        <a:noFill/>
        <a:ln w="12700" cap="flat" cmpd="sng" algn="ctr">
          <a:solidFill>
            <a:schemeClr val="accent2"/>
          </a:solidFill>
          <a:prstDash val="solid"/>
          <a:miter lim="800000"/>
        </a:ln>
        <a:effectLst/>
      </dsp:spPr>
      <dsp:style>
        <a:lnRef idx="2">
          <a:scrgbClr r="0" g="0" b="0"/>
        </a:lnRef>
        <a:fillRef idx="0">
          <a:scrgbClr r="0" g="0" b="0"/>
        </a:fillRef>
        <a:effectRef idx="0">
          <a:scrgbClr r="0" g="0" b="0"/>
        </a:effectRef>
        <a:fontRef idx="minor"/>
      </dsp:style>
    </dsp:sp>
    <dsp:sp modelId="{F9788EF8-9FF9-4063-A216-91CC418DFFEB}">
      <dsp:nvSpPr>
        <dsp:cNvPr id="0" name=""/>
        <dsp:cNvSpPr/>
      </dsp:nvSpPr>
      <dsp:spPr>
        <a:xfrm>
          <a:off x="1894370" y="1216119"/>
          <a:ext cx="5391671" cy="16791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182880" lvl="0" indent="0" algn="l" defTabSz="1600200">
            <a:lnSpc>
              <a:spcPct val="100000"/>
            </a:lnSpc>
            <a:spcBef>
              <a:spcPct val="0"/>
            </a:spcBef>
            <a:spcAft>
              <a:spcPct val="35000"/>
            </a:spcAft>
            <a:buFont typeface="Arial" panose="020B0604020202020204" pitchFamily="34" charset="0"/>
            <a:buNone/>
          </a:pPr>
          <a:r>
            <a:rPr lang="en-US" sz="3600" b="0" i="0" kern="1200" dirty="0">
              <a:solidFill>
                <a:schemeClr val="bg1"/>
              </a:solidFill>
            </a:rPr>
            <a:t>What topics and issues have been underground and why?</a:t>
          </a:r>
          <a:endParaRPr lang="en-US" sz="3600" kern="1200" dirty="0">
            <a:solidFill>
              <a:schemeClr val="bg1"/>
            </a:solidFill>
          </a:endParaRPr>
        </a:p>
      </dsp:txBody>
      <dsp:txXfrm>
        <a:off x="1894370" y="1216119"/>
        <a:ext cx="5391671" cy="1679104"/>
      </dsp:txXfrm>
    </dsp:sp>
    <dsp:sp modelId="{813F8835-8733-49EA-ABF9-130D9DE06ABC}">
      <dsp:nvSpPr>
        <dsp:cNvPr id="0" name=""/>
        <dsp:cNvSpPr/>
      </dsp:nvSpPr>
      <dsp:spPr>
        <a:xfrm>
          <a:off x="129328" y="1183276"/>
          <a:ext cx="1894370" cy="1679104"/>
        </a:xfrm>
        <a:prstGeom prst="rect">
          <a:avLst/>
        </a:prstGeom>
        <a:solidFill>
          <a:srgbClr val="007F90"/>
        </a:solidFill>
        <a:ln w="12700" cap="flat" cmpd="sng" algn="ctr">
          <a:solidFill>
            <a:schemeClr val="accent1">
              <a:lumMod val="75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40005" rIns="40005" bIns="40005" numCol="1" spcCol="1270" anchor="ctr" anchorCtr="0">
          <a:noAutofit/>
        </a:bodyPr>
        <a:lstStyle/>
        <a:p>
          <a:pPr marL="0" lvl="0" indent="0" algn="ctr" defTabSz="933450">
            <a:lnSpc>
              <a:spcPct val="90000"/>
            </a:lnSpc>
            <a:spcBef>
              <a:spcPct val="0"/>
            </a:spcBef>
            <a:spcAft>
              <a:spcPct val="35000"/>
            </a:spcAft>
            <a:buNone/>
          </a:pPr>
          <a:r>
            <a:rPr lang="en-US" sz="2100" b="0" i="1" kern="1200" dirty="0">
              <a:ln/>
              <a:latin typeface="Univers" panose="020B0503020202020204" pitchFamily="34" charset="0"/>
            </a:rPr>
            <a:t>Underground</a:t>
          </a:r>
        </a:p>
      </dsp:txBody>
      <dsp:txXfrm>
        <a:off x="129328" y="1183276"/>
        <a:ext cx="1894370" cy="167910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522FFE-7657-49F1-9BA9-08D7A66C79CF}">
      <dsp:nvSpPr>
        <dsp:cNvPr id="0" name=""/>
        <dsp:cNvSpPr/>
      </dsp:nvSpPr>
      <dsp:spPr>
        <a:xfrm>
          <a:off x="0" y="3360923"/>
          <a:ext cx="7286042" cy="0"/>
        </a:xfrm>
        <a:prstGeom prst="line">
          <a:avLst/>
        </a:prstGeom>
        <a:noFill/>
        <a:ln w="12700" cap="flat" cmpd="sng" algn="ctr">
          <a:solidFill>
            <a:schemeClr val="accent2"/>
          </a:solidFill>
          <a:prstDash val="solid"/>
          <a:miter lim="800000"/>
        </a:ln>
        <a:effectLst/>
      </dsp:spPr>
      <dsp:style>
        <a:lnRef idx="2">
          <a:scrgbClr r="0" g="0" b="0"/>
        </a:lnRef>
        <a:fillRef idx="0">
          <a:scrgbClr r="0" g="0" b="0"/>
        </a:fillRef>
        <a:effectRef idx="0">
          <a:scrgbClr r="0" g="0" b="0"/>
        </a:effectRef>
        <a:fontRef idx="minor"/>
      </dsp:style>
    </dsp:sp>
    <dsp:sp modelId="{F9788EF8-9FF9-4063-A216-91CC418DFFEB}">
      <dsp:nvSpPr>
        <dsp:cNvPr id="0" name=""/>
        <dsp:cNvSpPr/>
      </dsp:nvSpPr>
      <dsp:spPr>
        <a:xfrm>
          <a:off x="1894370" y="1681819"/>
          <a:ext cx="5391671" cy="167910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182880" lvl="0" indent="0" algn="l" defTabSz="1600200">
            <a:lnSpc>
              <a:spcPct val="100000"/>
            </a:lnSpc>
            <a:spcBef>
              <a:spcPct val="0"/>
            </a:spcBef>
            <a:spcAft>
              <a:spcPct val="35000"/>
            </a:spcAft>
            <a:buFont typeface="Arial" panose="020B0604020202020204" pitchFamily="34" charset="0"/>
            <a:buNone/>
          </a:pPr>
          <a:r>
            <a:rPr lang="en-US" sz="3600" b="0" i="0" kern="1200" dirty="0">
              <a:solidFill>
                <a:schemeClr val="bg1"/>
              </a:solidFill>
            </a:rPr>
            <a:t>What topics and issues have been underground and </a:t>
          </a:r>
          <a:r>
            <a:rPr lang="en-US" sz="3600" b="0" i="0" kern="1200" dirty="0">
              <a:solidFill>
                <a:srgbClr val="007F90"/>
              </a:solidFill>
            </a:rPr>
            <a:t>why</a:t>
          </a:r>
          <a:r>
            <a:rPr lang="en-US" sz="3600" b="0" i="0" kern="1200" dirty="0">
              <a:solidFill>
                <a:schemeClr val="bg1"/>
              </a:solidFill>
            </a:rPr>
            <a:t>?</a:t>
          </a:r>
          <a:endParaRPr lang="en-US" sz="3600" kern="1200" dirty="0">
            <a:solidFill>
              <a:schemeClr val="bg1"/>
            </a:solidFill>
          </a:endParaRPr>
        </a:p>
      </dsp:txBody>
      <dsp:txXfrm>
        <a:off x="1894370" y="1681819"/>
        <a:ext cx="5391671" cy="1679104"/>
      </dsp:txXfrm>
    </dsp:sp>
    <dsp:sp modelId="{813F8835-8733-49EA-ABF9-130D9DE06ABC}">
      <dsp:nvSpPr>
        <dsp:cNvPr id="0" name=""/>
        <dsp:cNvSpPr/>
      </dsp:nvSpPr>
      <dsp:spPr>
        <a:xfrm>
          <a:off x="0" y="1692733"/>
          <a:ext cx="1894370" cy="1679104"/>
        </a:xfrm>
        <a:prstGeom prst="rect">
          <a:avLst/>
        </a:prstGeom>
        <a:solidFill>
          <a:srgbClr val="007F90"/>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40005" rIns="40005" bIns="40005" numCol="1" spcCol="1270" anchor="ctr" anchorCtr="0">
          <a:noAutofit/>
        </a:bodyPr>
        <a:lstStyle/>
        <a:p>
          <a:pPr marL="0" lvl="0" indent="0" algn="ctr" defTabSz="933450">
            <a:lnSpc>
              <a:spcPct val="90000"/>
            </a:lnSpc>
            <a:spcBef>
              <a:spcPct val="0"/>
            </a:spcBef>
            <a:spcAft>
              <a:spcPct val="35000"/>
            </a:spcAft>
            <a:buNone/>
          </a:pPr>
          <a:r>
            <a:rPr lang="en-US" sz="2100" b="0" i="1" kern="1200" dirty="0">
              <a:ln/>
              <a:latin typeface="Univers" panose="020B0503020202020204" pitchFamily="34" charset="0"/>
            </a:rPr>
            <a:t>Underground</a:t>
          </a:r>
        </a:p>
      </dsp:txBody>
      <dsp:txXfrm>
        <a:off x="0" y="1692733"/>
        <a:ext cx="1894370" cy="167910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5DDA9B-68B6-4B53-9FA0-F1FB6D76DF19}">
      <dsp:nvSpPr>
        <dsp:cNvPr id="0" name=""/>
        <dsp:cNvSpPr/>
      </dsp:nvSpPr>
      <dsp:spPr>
        <a:xfrm>
          <a:off x="0" y="3302457"/>
          <a:ext cx="7091265" cy="0"/>
        </a:xfrm>
        <a:prstGeom prst="line">
          <a:avLst/>
        </a:prstGeom>
        <a:noFill/>
        <a:ln w="12700" cap="flat" cmpd="sng" algn="ctr">
          <a:solidFill>
            <a:schemeClr val="accent3"/>
          </a:solidFill>
          <a:prstDash val="solid"/>
          <a:miter lim="800000"/>
        </a:ln>
        <a:effectLst/>
      </dsp:spPr>
      <dsp:style>
        <a:lnRef idx="2">
          <a:scrgbClr r="0" g="0" b="0"/>
        </a:lnRef>
        <a:fillRef idx="0">
          <a:scrgbClr r="0" g="0" b="0"/>
        </a:fillRef>
        <a:effectRef idx="0">
          <a:scrgbClr r="0" g="0" b="0"/>
        </a:effectRef>
        <a:fontRef idx="minor"/>
      </dsp:style>
    </dsp:sp>
    <dsp:sp modelId="{64522FFE-7657-49F1-9BA9-08D7A66C79CF}">
      <dsp:nvSpPr>
        <dsp:cNvPr id="0" name=""/>
        <dsp:cNvSpPr/>
      </dsp:nvSpPr>
      <dsp:spPr>
        <a:xfrm>
          <a:off x="0" y="578163"/>
          <a:ext cx="7091265" cy="0"/>
        </a:xfrm>
        <a:prstGeom prst="line">
          <a:avLst/>
        </a:prstGeom>
        <a:noFill/>
        <a:ln w="12700" cap="flat" cmpd="sng" algn="ctr">
          <a:solidFill>
            <a:schemeClr val="accent2"/>
          </a:solidFill>
          <a:prstDash val="solid"/>
          <a:miter lim="800000"/>
        </a:ln>
        <a:effectLst/>
      </dsp:spPr>
      <dsp:style>
        <a:lnRef idx="2">
          <a:scrgbClr r="0" g="0" b="0"/>
        </a:lnRef>
        <a:fillRef idx="0">
          <a:scrgbClr r="0" g="0" b="0"/>
        </a:fillRef>
        <a:effectRef idx="0">
          <a:scrgbClr r="0" g="0" b="0"/>
        </a:effectRef>
        <a:fontRef idx="minor"/>
      </dsp:style>
    </dsp:sp>
    <dsp:sp modelId="{F9788EF8-9FF9-4063-A216-91CC418DFFEB}">
      <dsp:nvSpPr>
        <dsp:cNvPr id="0" name=""/>
        <dsp:cNvSpPr/>
      </dsp:nvSpPr>
      <dsp:spPr>
        <a:xfrm>
          <a:off x="1843728" y="38177"/>
          <a:ext cx="5247536" cy="3300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ctr" anchorCtr="0">
          <a:noAutofit/>
        </a:bodyPr>
        <a:lstStyle/>
        <a:p>
          <a:pPr marL="182880" lvl="0" indent="0" algn="l" defTabSz="889000">
            <a:lnSpc>
              <a:spcPct val="100000"/>
            </a:lnSpc>
            <a:spcBef>
              <a:spcPct val="0"/>
            </a:spcBef>
            <a:spcAft>
              <a:spcPct val="35000"/>
            </a:spcAft>
            <a:buFont typeface="Arial" panose="020B0604020202020204" pitchFamily="34" charset="0"/>
            <a:buNone/>
          </a:pPr>
          <a:endParaRPr lang="en-US" sz="2000" kern="1200" dirty="0"/>
        </a:p>
      </dsp:txBody>
      <dsp:txXfrm>
        <a:off x="1843728" y="38177"/>
        <a:ext cx="5247536" cy="330082"/>
      </dsp:txXfrm>
    </dsp:sp>
    <dsp:sp modelId="{813F8835-8733-49EA-ABF9-130D9DE06ABC}">
      <dsp:nvSpPr>
        <dsp:cNvPr id="0" name=""/>
        <dsp:cNvSpPr/>
      </dsp:nvSpPr>
      <dsp:spPr>
        <a:xfrm>
          <a:off x="160939" y="0"/>
          <a:ext cx="1843728" cy="534798"/>
        </a:xfrm>
        <a:prstGeom prst="rect">
          <a:avLst/>
        </a:prstGeom>
        <a:solidFill>
          <a:srgbClr val="007F90"/>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40005" rIns="40005" bIns="40005" numCol="1" spcCol="1270" anchor="ctr" anchorCtr="0">
          <a:noAutofit/>
        </a:bodyPr>
        <a:lstStyle/>
        <a:p>
          <a:pPr marL="0" lvl="0" indent="0" algn="ctr" defTabSz="933450">
            <a:lnSpc>
              <a:spcPct val="90000"/>
            </a:lnSpc>
            <a:spcBef>
              <a:spcPct val="0"/>
            </a:spcBef>
            <a:spcAft>
              <a:spcPct val="35000"/>
            </a:spcAft>
            <a:buNone/>
          </a:pPr>
          <a:r>
            <a:rPr lang="en-US" sz="2100" b="0" i="1" kern="1200" dirty="0">
              <a:ln/>
              <a:latin typeface="Univers" panose="020B0503020202020204" pitchFamily="34" charset="0"/>
            </a:rPr>
            <a:t>Underground</a:t>
          </a:r>
        </a:p>
      </dsp:txBody>
      <dsp:txXfrm>
        <a:off x="160939" y="0"/>
        <a:ext cx="1843728" cy="534798"/>
      </dsp:txXfrm>
    </dsp:sp>
    <dsp:sp modelId="{5AE25B27-D65A-4813-BB70-1A72F647A7CA}">
      <dsp:nvSpPr>
        <dsp:cNvPr id="0" name=""/>
        <dsp:cNvSpPr/>
      </dsp:nvSpPr>
      <dsp:spPr>
        <a:xfrm>
          <a:off x="1840895" y="1026218"/>
          <a:ext cx="5247536" cy="13918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182880" lvl="0" indent="0" algn="l" defTabSz="1600200">
            <a:lnSpc>
              <a:spcPct val="100000"/>
            </a:lnSpc>
            <a:spcBef>
              <a:spcPct val="0"/>
            </a:spcBef>
            <a:spcAft>
              <a:spcPct val="35000"/>
            </a:spcAft>
            <a:buFont typeface="Arial" panose="020B0604020202020204" pitchFamily="34" charset="0"/>
            <a:buNone/>
          </a:pPr>
          <a:endParaRPr lang="en-US" sz="3600" b="0" i="0" kern="1200" dirty="0"/>
        </a:p>
        <a:p>
          <a:pPr marL="182880" lvl="0" indent="0" algn="l" defTabSz="1600200">
            <a:lnSpc>
              <a:spcPct val="100000"/>
            </a:lnSpc>
            <a:spcBef>
              <a:spcPct val="0"/>
            </a:spcBef>
            <a:spcAft>
              <a:spcPct val="35000"/>
            </a:spcAft>
            <a:buFont typeface="Arial" panose="020B0604020202020204" pitchFamily="34" charset="0"/>
            <a:buNone/>
          </a:pPr>
          <a:r>
            <a:rPr lang="en-US" sz="3600" b="0" i="0" kern="1200" dirty="0">
              <a:solidFill>
                <a:srgbClr val="CC0099"/>
              </a:solidFill>
            </a:rPr>
            <a:t>What</a:t>
          </a:r>
          <a:r>
            <a:rPr lang="en-US" sz="3600" b="0" i="0" kern="1200" dirty="0"/>
            <a:t> </a:t>
          </a:r>
          <a:r>
            <a:rPr lang="en-US" sz="3600" b="0" i="0" kern="1200" dirty="0">
              <a:solidFill>
                <a:schemeClr val="bg1"/>
              </a:solidFill>
            </a:rPr>
            <a:t>is now being brought to light??</a:t>
          </a:r>
        </a:p>
        <a:p>
          <a:pPr marL="182880" lvl="0" indent="0" algn="l" defTabSz="1600200">
            <a:lnSpc>
              <a:spcPct val="100000"/>
            </a:lnSpc>
            <a:spcBef>
              <a:spcPct val="0"/>
            </a:spcBef>
            <a:spcAft>
              <a:spcPct val="35000"/>
            </a:spcAft>
            <a:buFont typeface="Arial" panose="020B0604020202020204" pitchFamily="34" charset="0"/>
            <a:buNone/>
          </a:pPr>
          <a:endParaRPr lang="en-US" sz="3600" kern="1200" dirty="0"/>
        </a:p>
      </dsp:txBody>
      <dsp:txXfrm>
        <a:off x="1840895" y="1026218"/>
        <a:ext cx="5247536" cy="1391871"/>
      </dsp:txXfrm>
    </dsp:sp>
    <dsp:sp modelId="{C827B8D4-B3EB-4376-82D2-3EDD6B026152}">
      <dsp:nvSpPr>
        <dsp:cNvPr id="0" name=""/>
        <dsp:cNvSpPr/>
      </dsp:nvSpPr>
      <dsp:spPr>
        <a:xfrm>
          <a:off x="200053" y="683372"/>
          <a:ext cx="1799792" cy="2032744"/>
        </a:xfrm>
        <a:prstGeom prst="rect">
          <a:avLst/>
        </a:prstGeom>
        <a:solidFill>
          <a:srgbClr val="CC0099"/>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066800">
            <a:lnSpc>
              <a:spcPct val="90000"/>
            </a:lnSpc>
            <a:spcBef>
              <a:spcPct val="0"/>
            </a:spcBef>
            <a:spcAft>
              <a:spcPct val="35000"/>
            </a:spcAft>
            <a:buNone/>
          </a:pPr>
          <a:r>
            <a:rPr lang="en-US" sz="2400" b="0" i="1" kern="1200" dirty="0">
              <a:latin typeface="Univers" panose="020B0503020202020204" pitchFamily="34" charset="0"/>
            </a:rPr>
            <a:t>Emerging</a:t>
          </a:r>
        </a:p>
      </dsp:txBody>
      <dsp:txXfrm>
        <a:off x="200053" y="683372"/>
        <a:ext cx="1799792" cy="203274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5DDA9B-68B6-4B53-9FA0-F1FB6D76DF19}">
      <dsp:nvSpPr>
        <dsp:cNvPr id="0" name=""/>
        <dsp:cNvSpPr/>
      </dsp:nvSpPr>
      <dsp:spPr>
        <a:xfrm>
          <a:off x="0" y="3302457"/>
          <a:ext cx="7091265" cy="0"/>
        </a:xfrm>
        <a:prstGeom prst="line">
          <a:avLst/>
        </a:prstGeom>
        <a:noFill/>
        <a:ln w="12700" cap="flat" cmpd="sng" algn="ctr">
          <a:solidFill>
            <a:schemeClr val="accent3"/>
          </a:solidFill>
          <a:prstDash val="solid"/>
          <a:miter lim="800000"/>
        </a:ln>
        <a:effectLst/>
      </dsp:spPr>
      <dsp:style>
        <a:lnRef idx="2">
          <a:scrgbClr r="0" g="0" b="0"/>
        </a:lnRef>
        <a:fillRef idx="0">
          <a:scrgbClr r="0" g="0" b="0"/>
        </a:fillRef>
        <a:effectRef idx="0">
          <a:scrgbClr r="0" g="0" b="0"/>
        </a:effectRef>
        <a:fontRef idx="minor"/>
      </dsp:style>
    </dsp:sp>
    <dsp:sp modelId="{64522FFE-7657-49F1-9BA9-08D7A66C79CF}">
      <dsp:nvSpPr>
        <dsp:cNvPr id="0" name=""/>
        <dsp:cNvSpPr/>
      </dsp:nvSpPr>
      <dsp:spPr>
        <a:xfrm>
          <a:off x="0" y="578163"/>
          <a:ext cx="7091265" cy="0"/>
        </a:xfrm>
        <a:prstGeom prst="line">
          <a:avLst/>
        </a:prstGeom>
        <a:noFill/>
        <a:ln w="12700" cap="flat" cmpd="sng" algn="ctr">
          <a:solidFill>
            <a:schemeClr val="accent2"/>
          </a:solidFill>
          <a:prstDash val="solid"/>
          <a:miter lim="800000"/>
        </a:ln>
        <a:effectLst/>
      </dsp:spPr>
      <dsp:style>
        <a:lnRef idx="2">
          <a:scrgbClr r="0" g="0" b="0"/>
        </a:lnRef>
        <a:fillRef idx="0">
          <a:scrgbClr r="0" g="0" b="0"/>
        </a:fillRef>
        <a:effectRef idx="0">
          <a:scrgbClr r="0" g="0" b="0"/>
        </a:effectRef>
        <a:fontRef idx="minor"/>
      </dsp:style>
    </dsp:sp>
    <dsp:sp modelId="{F9788EF8-9FF9-4063-A216-91CC418DFFEB}">
      <dsp:nvSpPr>
        <dsp:cNvPr id="0" name=""/>
        <dsp:cNvSpPr/>
      </dsp:nvSpPr>
      <dsp:spPr>
        <a:xfrm>
          <a:off x="1843728" y="38177"/>
          <a:ext cx="5247536" cy="330082"/>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ctr" anchorCtr="0">
          <a:noAutofit/>
        </a:bodyPr>
        <a:lstStyle/>
        <a:p>
          <a:pPr marL="182880" lvl="0" indent="0" algn="l" defTabSz="889000">
            <a:lnSpc>
              <a:spcPct val="100000"/>
            </a:lnSpc>
            <a:spcBef>
              <a:spcPct val="0"/>
            </a:spcBef>
            <a:spcAft>
              <a:spcPct val="35000"/>
            </a:spcAft>
            <a:buFont typeface="Arial" panose="020B0604020202020204" pitchFamily="34" charset="0"/>
            <a:buNone/>
          </a:pPr>
          <a:endParaRPr lang="en-US" sz="2000" kern="1200" dirty="0"/>
        </a:p>
      </dsp:txBody>
      <dsp:txXfrm>
        <a:off x="1843728" y="38177"/>
        <a:ext cx="5247536" cy="330082"/>
      </dsp:txXfrm>
    </dsp:sp>
    <dsp:sp modelId="{813F8835-8733-49EA-ABF9-130D9DE06ABC}">
      <dsp:nvSpPr>
        <dsp:cNvPr id="0" name=""/>
        <dsp:cNvSpPr/>
      </dsp:nvSpPr>
      <dsp:spPr>
        <a:xfrm>
          <a:off x="160939" y="0"/>
          <a:ext cx="1843728" cy="534798"/>
        </a:xfrm>
        <a:prstGeom prst="rect">
          <a:avLst/>
        </a:prstGeom>
        <a:solidFill>
          <a:srgbClr val="007F90"/>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40005" rIns="40005" bIns="40005" numCol="1" spcCol="1270" anchor="ctr" anchorCtr="0">
          <a:noAutofit/>
        </a:bodyPr>
        <a:lstStyle/>
        <a:p>
          <a:pPr marL="0" lvl="0" indent="0" algn="ctr" defTabSz="933450">
            <a:lnSpc>
              <a:spcPct val="90000"/>
            </a:lnSpc>
            <a:spcBef>
              <a:spcPct val="0"/>
            </a:spcBef>
            <a:spcAft>
              <a:spcPct val="35000"/>
            </a:spcAft>
            <a:buNone/>
          </a:pPr>
          <a:r>
            <a:rPr lang="en-US" sz="2100" b="0" i="1" kern="1200" dirty="0">
              <a:ln/>
              <a:latin typeface="Univers" panose="020B0503020202020204" pitchFamily="34" charset="0"/>
            </a:rPr>
            <a:t>Underground</a:t>
          </a:r>
        </a:p>
      </dsp:txBody>
      <dsp:txXfrm>
        <a:off x="160939" y="0"/>
        <a:ext cx="1843728" cy="534798"/>
      </dsp:txXfrm>
    </dsp:sp>
    <dsp:sp modelId="{5AE25B27-D65A-4813-BB70-1A72F647A7CA}">
      <dsp:nvSpPr>
        <dsp:cNvPr id="0" name=""/>
        <dsp:cNvSpPr/>
      </dsp:nvSpPr>
      <dsp:spPr>
        <a:xfrm>
          <a:off x="1840895" y="1026218"/>
          <a:ext cx="5247536" cy="139187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ctr" anchorCtr="0">
          <a:noAutofit/>
        </a:bodyPr>
        <a:lstStyle/>
        <a:p>
          <a:pPr marL="182880" lvl="0" indent="0" algn="l" defTabSz="1600200">
            <a:lnSpc>
              <a:spcPct val="100000"/>
            </a:lnSpc>
            <a:spcBef>
              <a:spcPct val="0"/>
            </a:spcBef>
            <a:spcAft>
              <a:spcPct val="35000"/>
            </a:spcAft>
            <a:buFont typeface="Arial" panose="020B0604020202020204" pitchFamily="34" charset="0"/>
            <a:buNone/>
          </a:pPr>
          <a:endParaRPr lang="en-US" sz="3600" b="0" i="0" kern="1200" dirty="0">
            <a:solidFill>
              <a:schemeClr val="bg1"/>
            </a:solidFill>
          </a:endParaRPr>
        </a:p>
        <a:p>
          <a:pPr marL="182880" lvl="0" indent="0" algn="l" defTabSz="1600200">
            <a:lnSpc>
              <a:spcPct val="100000"/>
            </a:lnSpc>
            <a:spcBef>
              <a:spcPct val="0"/>
            </a:spcBef>
            <a:spcAft>
              <a:spcPct val="35000"/>
            </a:spcAft>
            <a:buFont typeface="Arial" panose="020B0604020202020204" pitchFamily="34" charset="0"/>
            <a:buNone/>
          </a:pPr>
          <a:r>
            <a:rPr lang="en-US" sz="3600" b="0" i="0" kern="1200" dirty="0">
              <a:solidFill>
                <a:schemeClr val="bg1"/>
              </a:solidFill>
            </a:rPr>
            <a:t>What is now being brought to light, and </a:t>
          </a:r>
          <a:r>
            <a:rPr lang="en-US" sz="3600" b="0" i="0" kern="1200" dirty="0">
              <a:solidFill>
                <a:srgbClr val="CC0099"/>
              </a:solidFill>
            </a:rPr>
            <a:t>by whom</a:t>
          </a:r>
          <a:r>
            <a:rPr lang="en-US" sz="3600" b="0" i="0" kern="1200" dirty="0">
              <a:solidFill>
                <a:schemeClr val="bg1"/>
              </a:solidFill>
            </a:rPr>
            <a:t>?</a:t>
          </a:r>
        </a:p>
        <a:p>
          <a:pPr marL="182880" lvl="0" indent="0" algn="l" defTabSz="1600200">
            <a:lnSpc>
              <a:spcPct val="100000"/>
            </a:lnSpc>
            <a:spcBef>
              <a:spcPct val="0"/>
            </a:spcBef>
            <a:spcAft>
              <a:spcPct val="35000"/>
            </a:spcAft>
            <a:buFont typeface="Arial" panose="020B0604020202020204" pitchFamily="34" charset="0"/>
            <a:buNone/>
          </a:pPr>
          <a:endParaRPr lang="en-US" sz="3600" kern="1200" dirty="0">
            <a:solidFill>
              <a:schemeClr val="bg1"/>
            </a:solidFill>
          </a:endParaRPr>
        </a:p>
      </dsp:txBody>
      <dsp:txXfrm>
        <a:off x="1840895" y="1026218"/>
        <a:ext cx="5247536" cy="1391871"/>
      </dsp:txXfrm>
    </dsp:sp>
    <dsp:sp modelId="{C827B8D4-B3EB-4376-82D2-3EDD6B026152}">
      <dsp:nvSpPr>
        <dsp:cNvPr id="0" name=""/>
        <dsp:cNvSpPr/>
      </dsp:nvSpPr>
      <dsp:spPr>
        <a:xfrm>
          <a:off x="200053" y="683372"/>
          <a:ext cx="1799792" cy="2032744"/>
        </a:xfrm>
        <a:prstGeom prst="rect">
          <a:avLst/>
        </a:prstGeom>
        <a:solidFill>
          <a:srgbClr val="CC0099"/>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066800">
            <a:lnSpc>
              <a:spcPct val="90000"/>
            </a:lnSpc>
            <a:spcBef>
              <a:spcPct val="0"/>
            </a:spcBef>
            <a:spcAft>
              <a:spcPct val="35000"/>
            </a:spcAft>
            <a:buNone/>
          </a:pPr>
          <a:r>
            <a:rPr lang="en-US" sz="2400" b="0" i="1" kern="1200" dirty="0">
              <a:latin typeface="Univers" panose="020B0503020202020204" pitchFamily="34" charset="0"/>
            </a:rPr>
            <a:t>Emerging</a:t>
          </a:r>
        </a:p>
      </dsp:txBody>
      <dsp:txXfrm>
        <a:off x="200053" y="683372"/>
        <a:ext cx="1799792" cy="2032744"/>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F7CEC7-54BA-4B64-8F6A-7BC56930C88E}">
      <dsp:nvSpPr>
        <dsp:cNvPr id="0" name=""/>
        <dsp:cNvSpPr/>
      </dsp:nvSpPr>
      <dsp:spPr>
        <a:xfrm>
          <a:off x="0" y="3174116"/>
          <a:ext cx="7059033" cy="0"/>
        </a:xfrm>
        <a:prstGeom prst="line">
          <a:avLst/>
        </a:prstGeom>
        <a:noFill/>
        <a:ln w="12700" cap="flat" cmpd="sng" algn="ctr">
          <a:solidFill>
            <a:schemeClr val="accent2"/>
          </a:solidFill>
          <a:prstDash val="solid"/>
          <a:miter lim="800000"/>
        </a:ln>
        <a:effectLst/>
      </dsp:spPr>
      <dsp:style>
        <a:lnRef idx="2">
          <a:scrgbClr r="0" g="0" b="0"/>
        </a:lnRef>
        <a:fillRef idx="0">
          <a:scrgbClr r="0" g="0" b="0"/>
        </a:fillRef>
        <a:effectRef idx="0">
          <a:scrgbClr r="0" g="0" b="0"/>
        </a:effectRef>
        <a:fontRef idx="minor"/>
      </dsp:style>
    </dsp:sp>
    <dsp:sp modelId="{085DDA9B-68B6-4B53-9FA0-F1FB6D76DF19}">
      <dsp:nvSpPr>
        <dsp:cNvPr id="0" name=""/>
        <dsp:cNvSpPr/>
      </dsp:nvSpPr>
      <dsp:spPr>
        <a:xfrm>
          <a:off x="0" y="848424"/>
          <a:ext cx="7059033" cy="0"/>
        </a:xfrm>
        <a:prstGeom prst="line">
          <a:avLst/>
        </a:prstGeom>
        <a:noFill/>
        <a:ln w="12700" cap="flat" cmpd="sng" algn="ctr">
          <a:solidFill>
            <a:schemeClr val="accent3"/>
          </a:solidFill>
          <a:prstDash val="solid"/>
          <a:miter lim="800000"/>
        </a:ln>
        <a:effectLst/>
      </dsp:spPr>
      <dsp:style>
        <a:lnRef idx="2">
          <a:scrgbClr r="0" g="0" b="0"/>
        </a:lnRef>
        <a:fillRef idx="0">
          <a:scrgbClr r="0" g="0" b="0"/>
        </a:fillRef>
        <a:effectRef idx="0">
          <a:scrgbClr r="0" g="0" b="0"/>
        </a:effectRef>
        <a:fontRef idx="minor"/>
      </dsp:style>
    </dsp:sp>
    <dsp:sp modelId="{64522FFE-7657-49F1-9BA9-08D7A66C79CF}">
      <dsp:nvSpPr>
        <dsp:cNvPr id="0" name=""/>
        <dsp:cNvSpPr/>
      </dsp:nvSpPr>
      <dsp:spPr>
        <a:xfrm>
          <a:off x="0" y="435061"/>
          <a:ext cx="7059033" cy="0"/>
        </a:xfrm>
        <a:prstGeom prst="line">
          <a:avLst/>
        </a:prstGeom>
        <a:noFill/>
        <a:ln w="12700" cap="flat" cmpd="sng" algn="ctr">
          <a:solidFill>
            <a:schemeClr val="accent2"/>
          </a:solidFill>
          <a:prstDash val="solid"/>
          <a:miter lim="800000"/>
        </a:ln>
        <a:effectLst/>
      </dsp:spPr>
      <dsp:style>
        <a:lnRef idx="2">
          <a:scrgbClr r="0" g="0" b="0"/>
        </a:lnRef>
        <a:fillRef idx="0">
          <a:scrgbClr r="0" g="0" b="0"/>
        </a:fillRef>
        <a:effectRef idx="0">
          <a:scrgbClr r="0" g="0" b="0"/>
        </a:effectRef>
        <a:fontRef idx="minor"/>
      </dsp:style>
    </dsp:sp>
    <dsp:sp modelId="{F9788EF8-9FF9-4063-A216-91CC418DFFEB}">
      <dsp:nvSpPr>
        <dsp:cNvPr id="0" name=""/>
        <dsp:cNvSpPr/>
      </dsp:nvSpPr>
      <dsp:spPr>
        <a:xfrm>
          <a:off x="1827696" y="0"/>
          <a:ext cx="5223684" cy="12952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ctr" anchorCtr="0">
          <a:noAutofit/>
        </a:bodyPr>
        <a:lstStyle/>
        <a:p>
          <a:pPr marL="182880" lvl="0" indent="0" algn="l" defTabSz="889000">
            <a:lnSpc>
              <a:spcPct val="100000"/>
            </a:lnSpc>
            <a:spcBef>
              <a:spcPct val="0"/>
            </a:spcBef>
            <a:spcAft>
              <a:spcPct val="35000"/>
            </a:spcAft>
            <a:buFont typeface="Arial" panose="020B0604020202020204" pitchFamily="34" charset="0"/>
            <a:buNone/>
          </a:pPr>
          <a:endParaRPr lang="en-US" sz="2000" kern="1200" dirty="0"/>
        </a:p>
      </dsp:txBody>
      <dsp:txXfrm>
        <a:off x="1827696" y="0"/>
        <a:ext cx="5223684" cy="1295274"/>
      </dsp:txXfrm>
    </dsp:sp>
    <dsp:sp modelId="{813F8835-8733-49EA-ABF9-130D9DE06ABC}">
      <dsp:nvSpPr>
        <dsp:cNvPr id="0" name=""/>
        <dsp:cNvSpPr/>
      </dsp:nvSpPr>
      <dsp:spPr>
        <a:xfrm>
          <a:off x="-3317" y="40888"/>
          <a:ext cx="1848618" cy="472464"/>
        </a:xfrm>
        <a:prstGeom prst="rect">
          <a:avLst/>
        </a:prstGeom>
        <a:solidFill>
          <a:srgbClr val="007F90"/>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40005" rIns="40005" bIns="40005" numCol="1" spcCol="1270" anchor="ctr" anchorCtr="0">
          <a:noAutofit/>
        </a:bodyPr>
        <a:lstStyle/>
        <a:p>
          <a:pPr marL="0" lvl="0" indent="0" algn="ctr" defTabSz="933450">
            <a:lnSpc>
              <a:spcPct val="90000"/>
            </a:lnSpc>
            <a:spcBef>
              <a:spcPct val="0"/>
            </a:spcBef>
            <a:spcAft>
              <a:spcPct val="35000"/>
            </a:spcAft>
            <a:buNone/>
          </a:pPr>
          <a:r>
            <a:rPr lang="en-US" sz="2100" b="0" i="1" kern="1200" dirty="0">
              <a:ln/>
              <a:latin typeface="Univers" panose="020B0503020202020204" pitchFamily="34" charset="0"/>
            </a:rPr>
            <a:t>Underground</a:t>
          </a:r>
        </a:p>
      </dsp:txBody>
      <dsp:txXfrm>
        <a:off x="-3317" y="40888"/>
        <a:ext cx="1848618" cy="472464"/>
      </dsp:txXfrm>
    </dsp:sp>
    <dsp:sp modelId="{5AE25B27-D65A-4813-BB70-1A72F647A7CA}">
      <dsp:nvSpPr>
        <dsp:cNvPr id="0" name=""/>
        <dsp:cNvSpPr/>
      </dsp:nvSpPr>
      <dsp:spPr>
        <a:xfrm>
          <a:off x="1835348" y="1200352"/>
          <a:ext cx="5223684" cy="12952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ctr" anchorCtr="0">
          <a:noAutofit/>
        </a:bodyPr>
        <a:lstStyle/>
        <a:p>
          <a:pPr marL="182880" lvl="0" indent="0" algn="l" defTabSz="889000">
            <a:lnSpc>
              <a:spcPct val="100000"/>
            </a:lnSpc>
            <a:spcBef>
              <a:spcPct val="0"/>
            </a:spcBef>
            <a:spcAft>
              <a:spcPct val="35000"/>
            </a:spcAft>
            <a:buFont typeface="Arial" panose="020B0604020202020204" pitchFamily="34" charset="0"/>
            <a:buNone/>
          </a:pPr>
          <a:endParaRPr lang="en-US" sz="2000" kern="1200" dirty="0"/>
        </a:p>
      </dsp:txBody>
      <dsp:txXfrm>
        <a:off x="1835348" y="1200352"/>
        <a:ext cx="5223684" cy="1295274"/>
      </dsp:txXfrm>
    </dsp:sp>
    <dsp:sp modelId="{C827B8D4-B3EB-4376-82D2-3EDD6B026152}">
      <dsp:nvSpPr>
        <dsp:cNvPr id="0" name=""/>
        <dsp:cNvSpPr/>
      </dsp:nvSpPr>
      <dsp:spPr>
        <a:xfrm>
          <a:off x="77947" y="478710"/>
          <a:ext cx="1835348" cy="486284"/>
        </a:xfrm>
        <a:prstGeom prst="rect">
          <a:avLst/>
        </a:prstGeom>
        <a:solidFill>
          <a:srgbClr val="CC0099"/>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066800">
            <a:lnSpc>
              <a:spcPct val="90000"/>
            </a:lnSpc>
            <a:spcBef>
              <a:spcPct val="0"/>
            </a:spcBef>
            <a:spcAft>
              <a:spcPct val="35000"/>
            </a:spcAft>
            <a:buNone/>
          </a:pPr>
          <a:r>
            <a:rPr lang="en-US" sz="2400" b="0" i="1" kern="1200" dirty="0">
              <a:latin typeface="Univers" panose="020B0503020202020204" pitchFamily="34" charset="0"/>
            </a:rPr>
            <a:t>Emerging</a:t>
          </a:r>
        </a:p>
      </dsp:txBody>
      <dsp:txXfrm>
        <a:off x="77947" y="478710"/>
        <a:ext cx="1835348" cy="486284"/>
      </dsp:txXfrm>
    </dsp:sp>
    <dsp:sp modelId="{FF09EC4E-43C6-4BED-819C-C053556E2842}">
      <dsp:nvSpPr>
        <dsp:cNvPr id="0" name=""/>
        <dsp:cNvSpPr/>
      </dsp:nvSpPr>
      <dsp:spPr>
        <a:xfrm>
          <a:off x="1835348" y="1453773"/>
          <a:ext cx="5223684" cy="129527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marL="182880" lvl="0" indent="0" algn="l" defTabSz="1422400">
            <a:lnSpc>
              <a:spcPct val="100000"/>
            </a:lnSpc>
            <a:spcBef>
              <a:spcPct val="0"/>
            </a:spcBef>
            <a:spcAft>
              <a:spcPct val="35000"/>
            </a:spcAft>
            <a:buFont typeface="Arial" panose="020B0604020202020204" pitchFamily="34" charset="0"/>
            <a:buNone/>
          </a:pPr>
          <a:r>
            <a:rPr lang="en-US" sz="3200" b="0" i="0" kern="1200" dirty="0">
              <a:solidFill>
                <a:schemeClr val="bg1"/>
              </a:solidFill>
            </a:rPr>
            <a:t>What is being asked, uncovered &amp; discovered?</a:t>
          </a:r>
          <a:endParaRPr lang="en-US" sz="3200" kern="1200" dirty="0">
            <a:solidFill>
              <a:schemeClr val="bg1"/>
            </a:solidFill>
          </a:endParaRPr>
        </a:p>
      </dsp:txBody>
      <dsp:txXfrm>
        <a:off x="1835348" y="1453773"/>
        <a:ext cx="5223684" cy="1295274"/>
      </dsp:txXfrm>
    </dsp:sp>
    <dsp:sp modelId="{39C63E38-93D6-47AA-B839-749112289C7A}">
      <dsp:nvSpPr>
        <dsp:cNvPr id="0" name=""/>
        <dsp:cNvSpPr/>
      </dsp:nvSpPr>
      <dsp:spPr>
        <a:xfrm>
          <a:off x="77947" y="1241127"/>
          <a:ext cx="1835348" cy="1720512"/>
        </a:xfrm>
        <a:prstGeom prst="rect">
          <a:avLst/>
        </a:prstGeom>
        <a:solidFill>
          <a:srgbClr val="7030A0"/>
        </a:solidFill>
        <a:ln w="12700" cap="flat" cmpd="sng" algn="ctr">
          <a:solidFill>
            <a:srgbClr val="7030A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066800">
            <a:lnSpc>
              <a:spcPct val="90000"/>
            </a:lnSpc>
            <a:spcBef>
              <a:spcPct val="0"/>
            </a:spcBef>
            <a:spcAft>
              <a:spcPct val="35000"/>
            </a:spcAft>
            <a:buNone/>
          </a:pPr>
          <a:r>
            <a:rPr lang="en-US" sz="2400" b="0" i="1" kern="1200" dirty="0">
              <a:latin typeface="Univers" panose="020B0503020202020204" pitchFamily="34" charset="0"/>
            </a:rPr>
            <a:t>Questions</a:t>
          </a:r>
        </a:p>
      </dsp:txBody>
      <dsp:txXfrm>
        <a:off x="77947" y="1241127"/>
        <a:ext cx="1835348" cy="172051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46F6550-8EB9-4E3A-9A74-3A86FA6CF590}">
      <dsp:nvSpPr>
        <dsp:cNvPr id="0" name=""/>
        <dsp:cNvSpPr/>
      </dsp:nvSpPr>
      <dsp:spPr>
        <a:xfrm>
          <a:off x="0" y="5744135"/>
          <a:ext cx="6923088" cy="0"/>
        </a:xfrm>
        <a:prstGeom prst="line">
          <a:avLst/>
        </a:prstGeom>
        <a:noFill/>
        <a:ln w="12700" cap="flat" cmpd="sng" algn="ctr">
          <a:solidFill>
            <a:schemeClr val="accent5"/>
          </a:solidFill>
          <a:prstDash val="solid"/>
          <a:miter lim="800000"/>
        </a:ln>
        <a:effectLst/>
      </dsp:spPr>
      <dsp:style>
        <a:lnRef idx="2">
          <a:scrgbClr r="0" g="0" b="0"/>
        </a:lnRef>
        <a:fillRef idx="0">
          <a:scrgbClr r="0" g="0" b="0"/>
        </a:fillRef>
        <a:effectRef idx="0">
          <a:scrgbClr r="0" g="0" b="0"/>
        </a:effectRef>
        <a:fontRef idx="minor"/>
      </dsp:style>
    </dsp:sp>
    <dsp:sp modelId="{E7F7CEC7-54BA-4B64-8F6A-7BC56930C88E}">
      <dsp:nvSpPr>
        <dsp:cNvPr id="0" name=""/>
        <dsp:cNvSpPr/>
      </dsp:nvSpPr>
      <dsp:spPr>
        <a:xfrm>
          <a:off x="0" y="4310397"/>
          <a:ext cx="6923088" cy="0"/>
        </a:xfrm>
        <a:prstGeom prst="line">
          <a:avLst/>
        </a:prstGeom>
        <a:noFill/>
        <a:ln w="12700" cap="flat" cmpd="sng" algn="ctr">
          <a:solidFill>
            <a:schemeClr val="accent2"/>
          </a:solidFill>
          <a:prstDash val="solid"/>
          <a:miter lim="800000"/>
        </a:ln>
        <a:effectLst/>
      </dsp:spPr>
      <dsp:style>
        <a:lnRef idx="2">
          <a:scrgbClr r="0" g="0" b="0"/>
        </a:lnRef>
        <a:fillRef idx="0">
          <a:scrgbClr r="0" g="0" b="0"/>
        </a:fillRef>
        <a:effectRef idx="0">
          <a:scrgbClr r="0" g="0" b="0"/>
        </a:effectRef>
        <a:fontRef idx="minor"/>
      </dsp:style>
    </dsp:sp>
    <dsp:sp modelId="{085DDA9B-68B6-4B53-9FA0-F1FB6D76DF19}">
      <dsp:nvSpPr>
        <dsp:cNvPr id="0" name=""/>
        <dsp:cNvSpPr/>
      </dsp:nvSpPr>
      <dsp:spPr>
        <a:xfrm>
          <a:off x="0" y="2839238"/>
          <a:ext cx="6923088" cy="0"/>
        </a:xfrm>
        <a:prstGeom prst="line">
          <a:avLst/>
        </a:prstGeom>
        <a:noFill/>
        <a:ln w="12700" cap="flat" cmpd="sng" algn="ctr">
          <a:solidFill>
            <a:schemeClr val="accent3"/>
          </a:solidFill>
          <a:prstDash val="solid"/>
          <a:miter lim="800000"/>
        </a:ln>
        <a:effectLst/>
      </dsp:spPr>
      <dsp:style>
        <a:lnRef idx="2">
          <a:scrgbClr r="0" g="0" b="0"/>
        </a:lnRef>
        <a:fillRef idx="0">
          <a:scrgbClr r="0" g="0" b="0"/>
        </a:fillRef>
        <a:effectRef idx="0">
          <a:scrgbClr r="0" g="0" b="0"/>
        </a:effectRef>
        <a:fontRef idx="minor"/>
      </dsp:style>
    </dsp:sp>
    <dsp:sp modelId="{64522FFE-7657-49F1-9BA9-08D7A66C79CF}">
      <dsp:nvSpPr>
        <dsp:cNvPr id="0" name=""/>
        <dsp:cNvSpPr/>
      </dsp:nvSpPr>
      <dsp:spPr>
        <a:xfrm>
          <a:off x="0" y="1368079"/>
          <a:ext cx="6923088" cy="0"/>
        </a:xfrm>
        <a:prstGeom prst="line">
          <a:avLst/>
        </a:prstGeom>
        <a:noFill/>
        <a:ln w="12700" cap="flat" cmpd="sng" algn="ctr">
          <a:solidFill>
            <a:schemeClr val="accent2"/>
          </a:solidFill>
          <a:prstDash val="solid"/>
          <a:miter lim="800000"/>
        </a:ln>
        <a:effectLst/>
      </dsp:spPr>
      <dsp:style>
        <a:lnRef idx="2">
          <a:scrgbClr r="0" g="0" b="0"/>
        </a:lnRef>
        <a:fillRef idx="0">
          <a:scrgbClr r="0" g="0" b="0"/>
        </a:fillRef>
        <a:effectRef idx="0">
          <a:scrgbClr r="0" g="0" b="0"/>
        </a:effectRef>
        <a:fontRef idx="minor"/>
      </dsp:style>
    </dsp:sp>
    <dsp:sp modelId="{F9788EF8-9FF9-4063-A216-91CC418DFFEB}">
      <dsp:nvSpPr>
        <dsp:cNvPr id="0" name=""/>
        <dsp:cNvSpPr/>
      </dsp:nvSpPr>
      <dsp:spPr>
        <a:xfrm>
          <a:off x="1800002" y="2614"/>
          <a:ext cx="5123085" cy="1365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ctr" anchorCtr="0">
          <a:noAutofit/>
        </a:bodyPr>
        <a:lstStyle/>
        <a:p>
          <a:pPr marL="182880" lvl="0" indent="0" algn="l" defTabSz="889000">
            <a:lnSpc>
              <a:spcPct val="100000"/>
            </a:lnSpc>
            <a:spcBef>
              <a:spcPct val="0"/>
            </a:spcBef>
            <a:spcAft>
              <a:spcPct val="35000"/>
            </a:spcAft>
            <a:buFont typeface="Arial" panose="020B0604020202020204" pitchFamily="34" charset="0"/>
            <a:buNone/>
          </a:pPr>
          <a:r>
            <a:rPr lang="en-US" sz="2000" b="0" i="0" kern="1200" dirty="0">
              <a:solidFill>
                <a:schemeClr val="bg1"/>
              </a:solidFill>
            </a:rPr>
            <a:t>What topics and issues have been underground and why?</a:t>
          </a:r>
          <a:endParaRPr lang="en-US" sz="2000" kern="1200" dirty="0">
            <a:solidFill>
              <a:schemeClr val="bg1"/>
            </a:solidFill>
          </a:endParaRPr>
        </a:p>
      </dsp:txBody>
      <dsp:txXfrm>
        <a:off x="1800002" y="2614"/>
        <a:ext cx="5123085" cy="1365464"/>
      </dsp:txXfrm>
    </dsp:sp>
    <dsp:sp modelId="{813F8835-8733-49EA-ABF9-130D9DE06ABC}">
      <dsp:nvSpPr>
        <dsp:cNvPr id="0" name=""/>
        <dsp:cNvSpPr/>
      </dsp:nvSpPr>
      <dsp:spPr>
        <a:xfrm>
          <a:off x="0" y="39482"/>
          <a:ext cx="1800002" cy="1365464"/>
        </a:xfrm>
        <a:prstGeom prst="rect">
          <a:avLst/>
        </a:prstGeom>
        <a:solidFill>
          <a:srgbClr val="007F90"/>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0005" tIns="40005" rIns="40005" bIns="40005" numCol="1" spcCol="1270" anchor="ctr" anchorCtr="0">
          <a:noAutofit/>
        </a:bodyPr>
        <a:lstStyle/>
        <a:p>
          <a:pPr marL="0" lvl="0" indent="0" algn="ctr" defTabSz="933450">
            <a:lnSpc>
              <a:spcPct val="90000"/>
            </a:lnSpc>
            <a:spcBef>
              <a:spcPct val="0"/>
            </a:spcBef>
            <a:spcAft>
              <a:spcPct val="35000"/>
            </a:spcAft>
            <a:buNone/>
          </a:pPr>
          <a:r>
            <a:rPr lang="en-US" sz="2100" b="0" i="1" kern="1200" dirty="0">
              <a:ln/>
              <a:latin typeface="Univers" panose="020B0503020202020204" pitchFamily="34" charset="0"/>
            </a:rPr>
            <a:t>Underground</a:t>
          </a:r>
        </a:p>
      </dsp:txBody>
      <dsp:txXfrm>
        <a:off x="0" y="39482"/>
        <a:ext cx="1800002" cy="1365464"/>
      </dsp:txXfrm>
    </dsp:sp>
    <dsp:sp modelId="{5AE25B27-D65A-4813-BB70-1A72F647A7CA}">
      <dsp:nvSpPr>
        <dsp:cNvPr id="0" name=""/>
        <dsp:cNvSpPr/>
      </dsp:nvSpPr>
      <dsp:spPr>
        <a:xfrm>
          <a:off x="1800002" y="1471424"/>
          <a:ext cx="5123085" cy="1365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ctr" anchorCtr="0">
          <a:noAutofit/>
        </a:bodyPr>
        <a:lstStyle/>
        <a:p>
          <a:pPr marL="182880" lvl="0" indent="0" algn="l" defTabSz="889000">
            <a:lnSpc>
              <a:spcPct val="100000"/>
            </a:lnSpc>
            <a:spcBef>
              <a:spcPct val="0"/>
            </a:spcBef>
            <a:spcAft>
              <a:spcPct val="35000"/>
            </a:spcAft>
            <a:buFont typeface="Arial" panose="020B0604020202020204" pitchFamily="34" charset="0"/>
            <a:buNone/>
          </a:pPr>
          <a:r>
            <a:rPr lang="en-US" sz="2000" b="0" i="0" kern="1200" dirty="0">
              <a:solidFill>
                <a:schemeClr val="bg1"/>
              </a:solidFill>
            </a:rPr>
            <a:t>What is now being brought to light, and by whom?</a:t>
          </a:r>
          <a:endParaRPr lang="en-US" sz="2000" kern="1200" dirty="0">
            <a:solidFill>
              <a:schemeClr val="bg1"/>
            </a:solidFill>
          </a:endParaRPr>
        </a:p>
      </dsp:txBody>
      <dsp:txXfrm>
        <a:off x="1800002" y="1471424"/>
        <a:ext cx="5123085" cy="1365464"/>
      </dsp:txXfrm>
    </dsp:sp>
    <dsp:sp modelId="{C827B8D4-B3EB-4376-82D2-3EDD6B026152}">
      <dsp:nvSpPr>
        <dsp:cNvPr id="0" name=""/>
        <dsp:cNvSpPr/>
      </dsp:nvSpPr>
      <dsp:spPr>
        <a:xfrm>
          <a:off x="8388" y="1433075"/>
          <a:ext cx="1800002" cy="1440305"/>
        </a:xfrm>
        <a:prstGeom prst="rect">
          <a:avLst/>
        </a:prstGeom>
        <a:solidFill>
          <a:srgbClr val="CC0099"/>
        </a:solidFill>
        <a:ln w="12700" cap="flat" cmpd="sng" algn="ctr">
          <a:solidFill>
            <a:schemeClr val="accent3">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066800">
            <a:lnSpc>
              <a:spcPct val="90000"/>
            </a:lnSpc>
            <a:spcBef>
              <a:spcPct val="0"/>
            </a:spcBef>
            <a:spcAft>
              <a:spcPct val="35000"/>
            </a:spcAft>
            <a:buNone/>
          </a:pPr>
          <a:r>
            <a:rPr lang="en-US" sz="2400" b="0" i="1" kern="1200" dirty="0">
              <a:latin typeface="Univers" panose="020B0503020202020204" pitchFamily="34" charset="0"/>
            </a:rPr>
            <a:t>Emerging</a:t>
          </a:r>
        </a:p>
      </dsp:txBody>
      <dsp:txXfrm>
        <a:off x="8388" y="1433075"/>
        <a:ext cx="1800002" cy="1440305"/>
      </dsp:txXfrm>
    </dsp:sp>
    <dsp:sp modelId="{FF09EC4E-43C6-4BED-819C-C053556E2842}">
      <dsp:nvSpPr>
        <dsp:cNvPr id="0" name=""/>
        <dsp:cNvSpPr/>
      </dsp:nvSpPr>
      <dsp:spPr>
        <a:xfrm>
          <a:off x="1800002" y="2944932"/>
          <a:ext cx="5123085" cy="1365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8100" tIns="38100" rIns="38100" bIns="38100" numCol="1" spcCol="1270" anchor="ctr" anchorCtr="0">
          <a:noAutofit/>
        </a:bodyPr>
        <a:lstStyle/>
        <a:p>
          <a:pPr marL="182880" lvl="0" indent="0" algn="l" defTabSz="889000">
            <a:lnSpc>
              <a:spcPct val="100000"/>
            </a:lnSpc>
            <a:spcBef>
              <a:spcPct val="0"/>
            </a:spcBef>
            <a:spcAft>
              <a:spcPct val="35000"/>
            </a:spcAft>
            <a:buFont typeface="Arial" panose="020B0604020202020204" pitchFamily="34" charset="0"/>
            <a:buNone/>
          </a:pPr>
          <a:r>
            <a:rPr lang="en-US" sz="2000" b="0" i="0" kern="1200" dirty="0">
              <a:solidFill>
                <a:schemeClr val="bg1"/>
              </a:solidFill>
            </a:rPr>
            <a:t>What is being asked, uncovered and discovered?</a:t>
          </a:r>
          <a:endParaRPr lang="en-US" sz="2000" kern="1200" dirty="0">
            <a:solidFill>
              <a:schemeClr val="bg1"/>
            </a:solidFill>
          </a:endParaRPr>
        </a:p>
      </dsp:txBody>
      <dsp:txXfrm>
        <a:off x="1800002" y="2944932"/>
        <a:ext cx="5123085" cy="1365464"/>
      </dsp:txXfrm>
    </dsp:sp>
    <dsp:sp modelId="{39C63E38-93D6-47AA-B839-749112289C7A}">
      <dsp:nvSpPr>
        <dsp:cNvPr id="0" name=""/>
        <dsp:cNvSpPr/>
      </dsp:nvSpPr>
      <dsp:spPr>
        <a:xfrm>
          <a:off x="0" y="2953807"/>
          <a:ext cx="1800002" cy="1365464"/>
        </a:xfrm>
        <a:prstGeom prst="rect">
          <a:avLst/>
        </a:prstGeom>
        <a:solidFill>
          <a:srgbClr val="7030A0"/>
        </a:solidFill>
        <a:ln w="12700" cap="flat" cmpd="sng" algn="ctr">
          <a:solidFill>
            <a:srgbClr val="7030A0"/>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066800">
            <a:lnSpc>
              <a:spcPct val="90000"/>
            </a:lnSpc>
            <a:spcBef>
              <a:spcPct val="0"/>
            </a:spcBef>
            <a:spcAft>
              <a:spcPct val="35000"/>
            </a:spcAft>
            <a:buNone/>
          </a:pPr>
          <a:r>
            <a:rPr lang="en-US" sz="2400" b="0" i="1" kern="1200" dirty="0">
              <a:latin typeface="Univers" panose="020B0503020202020204" pitchFamily="34" charset="0"/>
            </a:rPr>
            <a:t>Questions</a:t>
          </a:r>
        </a:p>
      </dsp:txBody>
      <dsp:txXfrm>
        <a:off x="0" y="2953807"/>
        <a:ext cx="1800002" cy="1365464"/>
      </dsp:txXfrm>
    </dsp:sp>
    <dsp:sp modelId="{C3537DE6-DC0A-449D-B05C-05BB54311E74}">
      <dsp:nvSpPr>
        <dsp:cNvPr id="0" name=""/>
        <dsp:cNvSpPr/>
      </dsp:nvSpPr>
      <dsp:spPr>
        <a:xfrm>
          <a:off x="1800002" y="4373959"/>
          <a:ext cx="5123085" cy="1365464"/>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marL="182880" lvl="0" indent="0" algn="l" defTabSz="1422400">
            <a:lnSpc>
              <a:spcPct val="100000"/>
            </a:lnSpc>
            <a:spcBef>
              <a:spcPct val="0"/>
            </a:spcBef>
            <a:spcAft>
              <a:spcPct val="35000"/>
            </a:spcAft>
            <a:buFont typeface="Arial" panose="020B0604020202020204" pitchFamily="34" charset="0"/>
            <a:buNone/>
          </a:pPr>
          <a:r>
            <a:rPr lang="en-US" sz="3200" b="0" i="0" kern="1200" dirty="0">
              <a:solidFill>
                <a:schemeClr val="bg1"/>
              </a:solidFill>
            </a:rPr>
            <a:t>What needs to be done to build knowledge moving forward?</a:t>
          </a:r>
          <a:endParaRPr lang="en-US" sz="3200" kern="1200" dirty="0">
            <a:solidFill>
              <a:schemeClr val="bg1"/>
            </a:solidFill>
          </a:endParaRPr>
        </a:p>
      </dsp:txBody>
      <dsp:txXfrm>
        <a:off x="1800002" y="4373959"/>
        <a:ext cx="5123085" cy="1365464"/>
      </dsp:txXfrm>
    </dsp:sp>
    <dsp:sp modelId="{21ACC0AB-BB54-4CBF-A9F7-BBFDD790E641}">
      <dsp:nvSpPr>
        <dsp:cNvPr id="0" name=""/>
        <dsp:cNvSpPr/>
      </dsp:nvSpPr>
      <dsp:spPr>
        <a:xfrm>
          <a:off x="0" y="4381285"/>
          <a:ext cx="1800002" cy="1365464"/>
        </a:xfrm>
        <a:prstGeom prst="rect">
          <a:avLst/>
        </a:prstGeom>
        <a:solidFill>
          <a:srgbClr val="9999FF"/>
        </a:solidFill>
        <a:ln w="1270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45720" rIns="45720" bIns="45720" numCol="1" spcCol="1270" anchor="ctr" anchorCtr="0">
          <a:noAutofit/>
        </a:bodyPr>
        <a:lstStyle/>
        <a:p>
          <a:pPr marL="0" lvl="0" indent="0" algn="ctr" defTabSz="1066800">
            <a:lnSpc>
              <a:spcPct val="90000"/>
            </a:lnSpc>
            <a:spcBef>
              <a:spcPct val="0"/>
            </a:spcBef>
            <a:spcAft>
              <a:spcPct val="35000"/>
            </a:spcAft>
            <a:buNone/>
          </a:pPr>
          <a:r>
            <a:rPr lang="en-US" sz="2400" b="0" i="1" kern="1200" dirty="0">
              <a:latin typeface="Univers" panose="020B0503020202020204" pitchFamily="34" charset="0"/>
            </a:rPr>
            <a:t>Next</a:t>
          </a:r>
          <a:endParaRPr lang="en-US" sz="2800" b="0" i="1" kern="1200" dirty="0">
            <a:latin typeface="Univers" panose="020B0503020202020204" pitchFamily="34" charset="0"/>
          </a:endParaRPr>
        </a:p>
      </dsp:txBody>
      <dsp:txXfrm>
        <a:off x="0" y="4381285"/>
        <a:ext cx="1800002" cy="1365464"/>
      </dsp:txXfrm>
    </dsp:sp>
  </dsp:spTree>
</dsp:drawing>
</file>

<file path=ppt/diagrams/layout1.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11/layout/TabList">
  <dgm:title val="Tab List"/>
  <dgm:desc val="Use to show non-sequential or grouped blocks of information. Works well for lists with a small amount of Level 1 text. The first Level 2 displays next to the Level 1 text  and the remaining Level 2 text appears beneath the Level 1 text."/>
  <dgm:catLst>
    <dgm:cat type="list" pri="4500"/>
    <dgm:cat type="officeonline" pri="11000"/>
  </dgm:catLst>
  <dgm:sampData>
    <dgm:dataModel>
      <dgm:ptLst>
        <dgm:pt modelId="0" type="doc"/>
        <dgm:pt modelId="10">
          <dgm:prSet phldr="1"/>
        </dgm:pt>
        <dgm:pt modelId="11">
          <dgm:prSet phldr="1"/>
        </dgm:pt>
        <dgm:pt modelId="12">
          <dgm:prSet phldr="1"/>
        </dgm:pt>
        <dgm:pt modelId="20">
          <dgm:prSet phldr="1"/>
        </dgm:pt>
        <dgm:pt modelId="21">
          <dgm:prSet phldr="1"/>
        </dgm:pt>
        <dgm:pt modelId="22">
          <dgm:prSet phldr="1"/>
        </dgm:pt>
        <dgm:pt modelId="30">
          <dgm:prSet phldr="1"/>
        </dgm:pt>
        <dgm:pt modelId="31">
          <dgm:prSet phldr="1"/>
        </dgm:pt>
        <dgm:pt modelId="32">
          <dgm:prSet phldr="1"/>
        </dgm:pt>
      </dgm:ptLst>
      <dgm:cxnLst>
        <dgm:cxn modelId="40" srcId="0" destId="10" srcOrd="0" destOrd="0"/>
        <dgm:cxn modelId="41" srcId="10" destId="11" srcOrd="0" destOrd="0"/>
        <dgm:cxn modelId="42" srcId="10" destId="12" srcOrd="0" destOrd="0"/>
        <dgm:cxn modelId="50" srcId="0" destId="20" srcOrd="1" destOrd="0"/>
        <dgm:cxn modelId="51" srcId="20" destId="21" srcOrd="1" destOrd="0"/>
        <dgm:cxn modelId="52" srcId="20" destId="22" srcOrd="1" destOrd="0"/>
        <dgm:cxn modelId="60" srcId="0" destId="30" srcOrd="2" destOrd="0"/>
        <dgm:cxn modelId="61" srcId="30" destId="31" srcOrd="2" destOrd="0"/>
        <dgm:cxn modelId="62" srcId="30" destId="32" srcOrd="2" destOrd="0"/>
      </dgm:cxnLst>
      <dgm:bg/>
      <dgm:whole/>
    </dgm:dataModel>
  </dgm:sampData>
  <dgm:styleData>
    <dgm:dataModel>
      <dgm:ptLst>
        <dgm:pt modelId="0" type="doc"/>
        <dgm:pt modelId="10">
          <dgm:prSet phldr="1"/>
        </dgm:pt>
        <dgm:pt modelId="20">
          <dgm:prSet phldr="1"/>
        </dgm:pt>
      </dgm:ptLst>
      <dgm:cxnLst>
        <dgm:cxn modelId="30" srcId="0" destId="10" srcOrd="0" destOrd="0"/>
        <dgm:cxn modelId="4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chMax/>
      <dgm:chPref val="3"/>
      <dgm:dir/>
      <dgm:animOne val="branch"/>
      <dgm:animLvl val="lvl"/>
    </dgm:varLst>
    <dgm:alg type="lin">
      <dgm:param type="linDir" val="fromT"/>
    </dgm:alg>
    <dgm:shape xmlns:r="http://schemas.openxmlformats.org/officeDocument/2006/relationships" r:blip="">
      <dgm:adjLst/>
    </dgm:shape>
    <dgm:constrLst>
      <dgm:constr type="w" for="ch" forName="Child" refType="w"/>
      <dgm:constr type="h" for="ch" forName="Child" refType="h" fact="0.6667"/>
      <dgm:constr type="primFontSz" for="des" forName="Parent" op="equ" val="65"/>
      <dgm:constr type="primFontSz" for="des" forName="Child" op="equ" val="65"/>
      <dgm:constr type="primFontSz" for="des" forName="FirstChild" op="equ" val="65"/>
      <dgm:constr type="primFontSz" for="des" forName="Child" refType="primFontSz" refFor="des" refForName="Parent" op="lte"/>
      <dgm:constr type="primFontSz" for="des" forName="FirstChild" refType="primFontSz" refFor="des" refForName="Parent" op="lte"/>
      <dgm:constr type="primFontSz" for="des" forName="Child" refType="primFontSz" refFor="des" refForName="FirstChild" op="lte"/>
      <dgm:constr type="w" for="ch" forName="composite" refType="w"/>
      <dgm:constr type="h" for="ch" forName="composite" refType="h" fact="0.3333"/>
      <dgm:constr type="sp" refType="h" refFor="ch" refForName="composite" op="equ" fact="0.05"/>
      <dgm:constr type="h" for="ch" forName="sibTrans" refType="h" refFor="ch" refForName="composite" op="equ" fact="0.05"/>
      <dgm:constr type="w" for="ch" forName="sibTrans" refType="h" refFor="ch" refForName="sibTrans" op="equ"/>
    </dgm:constrLst>
    <dgm:forEach name="nodesForEach" axis="ch" ptType="node">
      <dgm:layoutNode name="composite">
        <dgm:alg type="composite"/>
        <dgm:shape xmlns:r="http://schemas.openxmlformats.org/officeDocument/2006/relationships" r:blip="">
          <dgm:adjLst/>
        </dgm:shape>
        <dgm:choose name="Name1">
          <dgm:if name="Name2" func="var" arg="dir" op="equ" val="norm">
            <dgm:constrLst>
              <dgm:constr type="l" for="ch" forName="Accent" refType="w" fact="0"/>
              <dgm:constr type="b" for="ch" forName="Accent" refType="h"/>
              <dgm:constr type="w" for="ch" forName="Accent" refType="w"/>
              <dgm:constr type="h" for="ch" forName="Accent" refType="h" fact="0"/>
              <dgm:constr type="l" for="ch" forName="FirstChild" refType="w" fact="0.26"/>
              <dgm:constr type="t" for="ch" forName="FirstChild" refType="h" fact="0"/>
              <dgm:constr type="w" for="ch" forName="FirstChild" refType="w" fact="0.74"/>
              <dgm:constr type="h" for="ch" forName="FirstChild" refType="h"/>
              <dgm:constr type="l" for="ch" forName="Parent" refType="w" fact="0"/>
              <dgm:constr type="t" for="ch" forName="Parent" refType="h" fact="0"/>
              <dgm:constr type="w" for="ch" forName="Parent" refType="w" fact="0.26"/>
              <dgm:constr type="h" for="ch" forName="Parent" refType="h"/>
            </dgm:constrLst>
          </dgm:if>
          <dgm:else name="Name3">
            <dgm:constrLst>
              <dgm:constr type="l" for="ch" forName="Accent" refType="w" fact="0"/>
              <dgm:constr type="b" for="ch" forName="Accent" refType="h"/>
              <dgm:constr type="w" for="ch" forName="Accent" refType="w"/>
              <dgm:constr type="h" for="ch" forName="Accent" refType="h" fact="0"/>
              <dgm:constr type="r" for="ch" forName="FirstChild" refType="w" fact="0.74"/>
              <dgm:constr type="t" for="ch" forName="FirstChild" refType="h" fact="0"/>
              <dgm:constr type="w" for="ch" forName="FirstChild" refType="w" fact="0.74"/>
              <dgm:constr type="h" for="ch" forName="FirstChild" refType="h"/>
              <dgm:constr type="r" for="ch" forName="Parent" refType="w"/>
              <dgm:constr type="t" for="ch" forName="Parent" refType="h" fact="0"/>
              <dgm:constr type="w" for="ch" forName="Parent" refType="w" fact="0.26"/>
              <dgm:constr type="h" for="ch" forName="Parent" refType="h"/>
            </dgm:constrLst>
          </dgm:else>
        </dgm:choose>
        <dgm:layoutNode name="FirstChild" styleLbl="revTx">
          <dgm:varLst>
            <dgm:chMax val="0"/>
            <dgm:chPref val="0"/>
            <dgm:bulletEnabled val="1"/>
          </dgm:varLst>
          <dgm:choose name="Name4">
            <dgm:if name="Name5" func="var" arg="dir" op="equ" val="norm">
              <dgm:alg type="tx">
                <dgm:param type="parTxLTRAlign" val="l"/>
                <dgm:param type="txAnchorVert" val="b"/>
                <dgm:param type="txAnchorVertCh" val="b"/>
                <dgm:param type="parTxRTLAlign" val="l"/>
              </dgm:alg>
            </dgm:if>
            <dgm:else name="Name6">
              <dgm:alg type="tx">
                <dgm:param type="parTxLTRAlign" val="r"/>
                <dgm:param type="shpTxLTRAlignCh" val="r"/>
                <dgm:param type="txAnchorVert" val="b"/>
                <dgm:param type="txAnchorVertCh" val="b"/>
                <dgm:param type="parTxRTLAlign" val="r"/>
              </dgm:alg>
            </dgm:else>
          </dgm:choose>
          <dgm:shape xmlns:r="http://schemas.openxmlformats.org/officeDocument/2006/relationships" type="rect" r:blip="">
            <dgm:adjLst/>
          </dgm:shape>
          <dgm:choose name="Name7">
            <dgm:if name="Name8" axis="ch" ptType="node" func="cnt" op="gte" val="1">
              <dgm:presOf axis="ch desOrSelf" ptType="node node" st="1 1" cnt="1 0"/>
            </dgm:if>
            <dgm:else name="Name9">
              <dgm:presOf/>
            </dgm:else>
          </dgm:choos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Parent" styleLbl="alignNode1">
          <dgm:varLst>
            <dgm:chMax val="3"/>
            <dgm:chPref val="3"/>
            <dgm:bulletEnabled val="1"/>
          </dgm:varLst>
          <dgm:alg type="tx">
            <dgm:param type="shpTxLTRAlignCh" val="ctr"/>
            <dgm:param type="txAnchorVertCh" val="mid"/>
          </dgm:alg>
          <dgm:shape xmlns:r="http://schemas.openxmlformats.org/officeDocument/2006/relationships" type="round2SameRect" r:blip="">
            <dgm:adjLst>
              <dgm:adj idx="1" val="0.1667"/>
              <dgm:adj idx="2" val="0"/>
            </dgm:adjLst>
          </dgm:shape>
          <dgm:presOf axis="self" ptType="node"/>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layoutNode name="Accent" styleLbl="parChTrans1D1">
          <dgm:alg type="sp"/>
          <dgm:shape xmlns:r="http://schemas.openxmlformats.org/officeDocument/2006/relationships" type="line" r:blip="" zOrderOff="-99999">
            <dgm:adjLst/>
          </dgm:shape>
          <dgm:presOf/>
        </dgm:layoutNode>
      </dgm:layoutNode>
      <dgm:choose name="Name10">
        <dgm:if name="Name11" axis="ch" ptType="node" st="2" cnt="1" func="cnt" op="gte" val="1">
          <dgm:layoutNode name="Child" styleLbl="revTx">
            <dgm:varLst>
              <dgm:chMax val="0"/>
              <dgm:chPref val="0"/>
              <dgm:bulletEnabled val="1"/>
            </dgm:varLst>
            <dgm:choose name="Name12">
              <dgm:if name="Name13" func="var" arg="dir" op="equ" val="norm">
                <dgm:alg type="tx">
                  <dgm:param type="stBulletLvl" val="1"/>
                  <dgm:param type="parTxLTRAlign" val="l"/>
                  <dgm:param type="parTxRTLAlign" val="l"/>
                  <dgm:param type="txAnchorVert" val="t"/>
                </dgm:alg>
              </dgm:if>
              <dgm:else name="Name14">
                <dgm:alg type="tx">
                  <dgm:param type="stBulletLvl" val="1"/>
                  <dgm:param type="parTxLTRAlign" val="r"/>
                  <dgm:param type="shpTxLTRAlignCh" val="r"/>
                  <dgm:param type="txAnchorVert" val="t"/>
                  <dgm:param type="parTxRTLAlign" val="r"/>
                </dgm:alg>
              </dgm:else>
            </dgm:choose>
            <dgm:shape xmlns:r="http://schemas.openxmlformats.org/officeDocument/2006/relationships" type="rect" r:blip="">
              <dgm:adjLst/>
            </dgm:shape>
            <dgm:presOf axis="ch desOrSelf" ptType="node node" st="2 1" cnt="0 0"/>
            <dgm:constrLst>
              <dgm:constr type="lMarg" refType="primFontSz" fact="0.15"/>
              <dgm:constr type="rMarg" refType="primFontSz" fact="0.15"/>
              <dgm:constr type="tMarg" refType="primFontSz" fact="0.15"/>
              <dgm:constr type="bMarg" refType="primFontSz" fact="0.15"/>
            </dgm:constrLst>
            <dgm:ruleLst>
              <dgm:rule type="primFontSz" val="5" fact="NaN" max="NaN"/>
            </dgm:ruleLst>
          </dgm:layoutNode>
        </dgm:if>
        <dgm:else name="Name15"/>
      </dgm:choos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205DC2-FA30-44FF-8FAA-89BC5DD465C9}" type="datetimeFigureOut">
              <a:rPr lang="en-US" smtClean="0"/>
              <a:t>8/1/2022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B4309D-2789-4E84-83B8-8B65E03DDF65}" type="slidenum">
              <a:rPr lang="en-US" smtClean="0"/>
              <a:t>‹#›</a:t>
            </a:fld>
            <a:endParaRPr lang="en-US"/>
          </a:p>
        </p:txBody>
      </p:sp>
    </p:spTree>
    <p:extLst>
      <p:ext uri="{BB962C8B-B14F-4D97-AF65-F5344CB8AC3E}">
        <p14:creationId xmlns:p14="http://schemas.microsoft.com/office/powerpoint/2010/main" val="12039196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6E0485-8C4D-888B-493A-2901795722E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02FD85C-7863-78BC-F243-2C4C49F0C49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0E8F3E9-B807-90E0-6EB8-380C93A9C39D}"/>
              </a:ext>
            </a:extLst>
          </p:cNvPr>
          <p:cNvSpPr>
            <a:spLocks noGrp="1"/>
          </p:cNvSpPr>
          <p:nvPr>
            <p:ph type="dt" sz="half" idx="10"/>
          </p:nvPr>
        </p:nvSpPr>
        <p:spPr/>
        <p:txBody>
          <a:bodyPr/>
          <a:lstStyle/>
          <a:p>
            <a:fld id="{78A02E02-394D-4727-A066-A29BEC8052D6}" type="datetimeFigureOut">
              <a:rPr lang="en-US" smtClean="0"/>
              <a:t>8/1/2022</a:t>
            </a:fld>
            <a:endParaRPr lang="en-US"/>
          </a:p>
        </p:txBody>
      </p:sp>
      <p:sp>
        <p:nvSpPr>
          <p:cNvPr id="5" name="Footer Placeholder 4">
            <a:extLst>
              <a:ext uri="{FF2B5EF4-FFF2-40B4-BE49-F238E27FC236}">
                <a16:creationId xmlns:a16="http://schemas.microsoft.com/office/drawing/2014/main" id="{D476FE9C-BD6A-B53C-DB68-6AEECAFB1EE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6329CF-7708-B7AD-2AC8-49C72D5DC57A}"/>
              </a:ext>
            </a:extLst>
          </p:cNvPr>
          <p:cNvSpPr>
            <a:spLocks noGrp="1"/>
          </p:cNvSpPr>
          <p:nvPr>
            <p:ph type="sldNum" sz="quarter" idx="12"/>
          </p:nvPr>
        </p:nvSpPr>
        <p:spPr/>
        <p:txBody>
          <a:bodyPr/>
          <a:lstStyle/>
          <a:p>
            <a:fld id="{BC644C72-68E1-4759-82EC-ACDDDA9AD07D}" type="slidenum">
              <a:rPr lang="en-US" smtClean="0"/>
              <a:t>‹#›</a:t>
            </a:fld>
            <a:endParaRPr lang="en-US"/>
          </a:p>
        </p:txBody>
      </p:sp>
    </p:spTree>
    <p:extLst>
      <p:ext uri="{BB962C8B-B14F-4D97-AF65-F5344CB8AC3E}">
        <p14:creationId xmlns:p14="http://schemas.microsoft.com/office/powerpoint/2010/main" val="13568473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0AF5C-C177-D11B-B242-3FF5169945F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D2A406D-D882-16D8-2F73-908EAC0CCCA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C5ED0EA-961C-05EF-D7AA-B0025614D113}"/>
              </a:ext>
            </a:extLst>
          </p:cNvPr>
          <p:cNvSpPr>
            <a:spLocks noGrp="1"/>
          </p:cNvSpPr>
          <p:nvPr>
            <p:ph type="dt" sz="half" idx="10"/>
          </p:nvPr>
        </p:nvSpPr>
        <p:spPr/>
        <p:txBody>
          <a:bodyPr/>
          <a:lstStyle/>
          <a:p>
            <a:fld id="{78A02E02-394D-4727-A066-A29BEC8052D6}" type="datetimeFigureOut">
              <a:rPr lang="en-US" smtClean="0"/>
              <a:t>8/1/2022</a:t>
            </a:fld>
            <a:endParaRPr lang="en-US"/>
          </a:p>
        </p:txBody>
      </p:sp>
      <p:sp>
        <p:nvSpPr>
          <p:cNvPr id="5" name="Footer Placeholder 4">
            <a:extLst>
              <a:ext uri="{FF2B5EF4-FFF2-40B4-BE49-F238E27FC236}">
                <a16:creationId xmlns:a16="http://schemas.microsoft.com/office/drawing/2014/main" id="{6AAB3887-A74B-4279-3364-3DC5C1F03B6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2783CA3-7994-8279-6EE3-A694A59E964E}"/>
              </a:ext>
            </a:extLst>
          </p:cNvPr>
          <p:cNvSpPr>
            <a:spLocks noGrp="1"/>
          </p:cNvSpPr>
          <p:nvPr>
            <p:ph type="sldNum" sz="quarter" idx="12"/>
          </p:nvPr>
        </p:nvSpPr>
        <p:spPr/>
        <p:txBody>
          <a:bodyPr/>
          <a:lstStyle/>
          <a:p>
            <a:fld id="{BC644C72-68E1-4759-82EC-ACDDDA9AD07D}" type="slidenum">
              <a:rPr lang="en-US" smtClean="0"/>
              <a:t>‹#›</a:t>
            </a:fld>
            <a:endParaRPr lang="en-US"/>
          </a:p>
        </p:txBody>
      </p:sp>
    </p:spTree>
    <p:extLst>
      <p:ext uri="{BB962C8B-B14F-4D97-AF65-F5344CB8AC3E}">
        <p14:creationId xmlns:p14="http://schemas.microsoft.com/office/powerpoint/2010/main" val="40677593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C764E8-7BA7-7FC5-AAD4-B11003A23F0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B739272-0BCE-E769-7A37-299542C85EB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EE575D8-8589-7EDD-00DD-8F494A5A01B8}"/>
              </a:ext>
            </a:extLst>
          </p:cNvPr>
          <p:cNvSpPr>
            <a:spLocks noGrp="1"/>
          </p:cNvSpPr>
          <p:nvPr>
            <p:ph type="dt" sz="half" idx="10"/>
          </p:nvPr>
        </p:nvSpPr>
        <p:spPr/>
        <p:txBody>
          <a:bodyPr/>
          <a:lstStyle/>
          <a:p>
            <a:fld id="{78A02E02-394D-4727-A066-A29BEC8052D6}" type="datetimeFigureOut">
              <a:rPr lang="en-US" smtClean="0"/>
              <a:t>8/1/2022</a:t>
            </a:fld>
            <a:endParaRPr lang="en-US"/>
          </a:p>
        </p:txBody>
      </p:sp>
      <p:sp>
        <p:nvSpPr>
          <p:cNvPr id="5" name="Footer Placeholder 4">
            <a:extLst>
              <a:ext uri="{FF2B5EF4-FFF2-40B4-BE49-F238E27FC236}">
                <a16:creationId xmlns:a16="http://schemas.microsoft.com/office/drawing/2014/main" id="{C637E848-9A41-A4DB-8574-4EEA7785E5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189B7A2-401D-4E43-8502-4C74B81E1E09}"/>
              </a:ext>
            </a:extLst>
          </p:cNvPr>
          <p:cNvSpPr>
            <a:spLocks noGrp="1"/>
          </p:cNvSpPr>
          <p:nvPr>
            <p:ph type="sldNum" sz="quarter" idx="12"/>
          </p:nvPr>
        </p:nvSpPr>
        <p:spPr/>
        <p:txBody>
          <a:bodyPr/>
          <a:lstStyle/>
          <a:p>
            <a:fld id="{BC644C72-68E1-4759-82EC-ACDDDA9AD07D}" type="slidenum">
              <a:rPr lang="en-US" smtClean="0"/>
              <a:t>‹#›</a:t>
            </a:fld>
            <a:endParaRPr lang="en-US"/>
          </a:p>
        </p:txBody>
      </p:sp>
    </p:spTree>
    <p:extLst>
      <p:ext uri="{BB962C8B-B14F-4D97-AF65-F5344CB8AC3E}">
        <p14:creationId xmlns:p14="http://schemas.microsoft.com/office/powerpoint/2010/main" val="10622251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F32C06-C73C-51A1-25C7-BB44E9613F0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6A1F4CD-7227-9400-2B2A-84838798546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594FC17-C56A-D9B1-639E-1F1F2228D0A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0B5371B-AF8D-D70E-BB4D-8A28B54652BA}"/>
              </a:ext>
            </a:extLst>
          </p:cNvPr>
          <p:cNvSpPr>
            <a:spLocks noGrp="1"/>
          </p:cNvSpPr>
          <p:nvPr>
            <p:ph type="dt" sz="half" idx="10"/>
          </p:nvPr>
        </p:nvSpPr>
        <p:spPr/>
        <p:txBody>
          <a:bodyPr/>
          <a:lstStyle/>
          <a:p>
            <a:fld id="{78A02E02-394D-4727-A066-A29BEC8052D6}" type="datetimeFigureOut">
              <a:rPr lang="en-US" smtClean="0"/>
              <a:t>8/1/2022</a:t>
            </a:fld>
            <a:endParaRPr lang="en-US"/>
          </a:p>
        </p:txBody>
      </p:sp>
      <p:sp>
        <p:nvSpPr>
          <p:cNvPr id="6" name="Footer Placeholder 5">
            <a:extLst>
              <a:ext uri="{FF2B5EF4-FFF2-40B4-BE49-F238E27FC236}">
                <a16:creationId xmlns:a16="http://schemas.microsoft.com/office/drawing/2014/main" id="{5034E745-1C97-97D4-416F-8B60AC91E30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2FDFA82-DA1E-46F1-249B-C5EFFEB139E0}"/>
              </a:ext>
            </a:extLst>
          </p:cNvPr>
          <p:cNvSpPr>
            <a:spLocks noGrp="1"/>
          </p:cNvSpPr>
          <p:nvPr>
            <p:ph type="sldNum" sz="quarter" idx="12"/>
          </p:nvPr>
        </p:nvSpPr>
        <p:spPr/>
        <p:txBody>
          <a:bodyPr/>
          <a:lstStyle/>
          <a:p>
            <a:fld id="{BC644C72-68E1-4759-82EC-ACDDDA9AD07D}" type="slidenum">
              <a:rPr lang="en-US" smtClean="0"/>
              <a:t>‹#›</a:t>
            </a:fld>
            <a:endParaRPr lang="en-US"/>
          </a:p>
        </p:txBody>
      </p:sp>
    </p:spTree>
    <p:extLst>
      <p:ext uri="{BB962C8B-B14F-4D97-AF65-F5344CB8AC3E}">
        <p14:creationId xmlns:p14="http://schemas.microsoft.com/office/powerpoint/2010/main" val="4546210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66407F-FEE3-CE5A-7A9E-517D7075EC6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6E8A269-8BE6-E053-5EBE-B0CCFE90761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D1EB9E0-F1B9-8618-9055-2C14AB062DD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27E4A8C-9B5F-CB2E-4C39-8151E146D47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7562873-4672-F309-CECB-D96068018C8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37DEA2C-3109-14DB-8393-3CEE2CEB87D2}"/>
              </a:ext>
            </a:extLst>
          </p:cNvPr>
          <p:cNvSpPr>
            <a:spLocks noGrp="1"/>
          </p:cNvSpPr>
          <p:nvPr>
            <p:ph type="dt" sz="half" idx="10"/>
          </p:nvPr>
        </p:nvSpPr>
        <p:spPr/>
        <p:txBody>
          <a:bodyPr/>
          <a:lstStyle/>
          <a:p>
            <a:fld id="{78A02E02-394D-4727-A066-A29BEC8052D6}" type="datetimeFigureOut">
              <a:rPr lang="en-US" smtClean="0"/>
              <a:t>8/1/2022</a:t>
            </a:fld>
            <a:endParaRPr lang="en-US"/>
          </a:p>
        </p:txBody>
      </p:sp>
      <p:sp>
        <p:nvSpPr>
          <p:cNvPr id="8" name="Footer Placeholder 7">
            <a:extLst>
              <a:ext uri="{FF2B5EF4-FFF2-40B4-BE49-F238E27FC236}">
                <a16:creationId xmlns:a16="http://schemas.microsoft.com/office/drawing/2014/main" id="{E97F13CC-807C-8454-06B4-C555C22D5FA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773B8AD-8FDF-25A5-70F4-96821EC0185E}"/>
              </a:ext>
            </a:extLst>
          </p:cNvPr>
          <p:cNvSpPr>
            <a:spLocks noGrp="1"/>
          </p:cNvSpPr>
          <p:nvPr>
            <p:ph type="sldNum" sz="quarter" idx="12"/>
          </p:nvPr>
        </p:nvSpPr>
        <p:spPr/>
        <p:txBody>
          <a:bodyPr/>
          <a:lstStyle/>
          <a:p>
            <a:fld id="{BC644C72-68E1-4759-82EC-ACDDDA9AD07D}" type="slidenum">
              <a:rPr lang="en-US" smtClean="0"/>
              <a:t>‹#›</a:t>
            </a:fld>
            <a:endParaRPr lang="en-US"/>
          </a:p>
        </p:txBody>
      </p:sp>
    </p:spTree>
    <p:extLst>
      <p:ext uri="{BB962C8B-B14F-4D97-AF65-F5344CB8AC3E}">
        <p14:creationId xmlns:p14="http://schemas.microsoft.com/office/powerpoint/2010/main" val="32529758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CABEA5-4237-EE3B-D90D-42FDEBC2AF7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976EDB4-2F28-A19E-086C-F207459C92DB}"/>
              </a:ext>
            </a:extLst>
          </p:cNvPr>
          <p:cNvSpPr>
            <a:spLocks noGrp="1"/>
          </p:cNvSpPr>
          <p:nvPr>
            <p:ph type="dt" sz="half" idx="10"/>
          </p:nvPr>
        </p:nvSpPr>
        <p:spPr/>
        <p:txBody>
          <a:bodyPr/>
          <a:lstStyle/>
          <a:p>
            <a:fld id="{78A02E02-394D-4727-A066-A29BEC8052D6}" type="datetimeFigureOut">
              <a:rPr lang="en-US" smtClean="0"/>
              <a:t>8/1/2022</a:t>
            </a:fld>
            <a:endParaRPr lang="en-US"/>
          </a:p>
        </p:txBody>
      </p:sp>
      <p:sp>
        <p:nvSpPr>
          <p:cNvPr id="4" name="Footer Placeholder 3">
            <a:extLst>
              <a:ext uri="{FF2B5EF4-FFF2-40B4-BE49-F238E27FC236}">
                <a16:creationId xmlns:a16="http://schemas.microsoft.com/office/drawing/2014/main" id="{77483444-DC78-52F4-DF5E-2E1A0C513C0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3D2B5D8-4BEB-6CF4-2946-9CDCDD6F896A}"/>
              </a:ext>
            </a:extLst>
          </p:cNvPr>
          <p:cNvSpPr>
            <a:spLocks noGrp="1"/>
          </p:cNvSpPr>
          <p:nvPr>
            <p:ph type="sldNum" sz="quarter" idx="12"/>
          </p:nvPr>
        </p:nvSpPr>
        <p:spPr/>
        <p:txBody>
          <a:bodyPr/>
          <a:lstStyle/>
          <a:p>
            <a:fld id="{BC644C72-68E1-4759-82EC-ACDDDA9AD07D}" type="slidenum">
              <a:rPr lang="en-US" smtClean="0"/>
              <a:t>‹#›</a:t>
            </a:fld>
            <a:endParaRPr lang="en-US"/>
          </a:p>
        </p:txBody>
      </p:sp>
    </p:spTree>
    <p:extLst>
      <p:ext uri="{BB962C8B-B14F-4D97-AF65-F5344CB8AC3E}">
        <p14:creationId xmlns:p14="http://schemas.microsoft.com/office/powerpoint/2010/main" val="31489444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5CC8C9B-24F3-0232-A7DE-A46CB4F3E6DC}"/>
              </a:ext>
            </a:extLst>
          </p:cNvPr>
          <p:cNvSpPr>
            <a:spLocks noGrp="1"/>
          </p:cNvSpPr>
          <p:nvPr>
            <p:ph type="dt" sz="half" idx="10"/>
          </p:nvPr>
        </p:nvSpPr>
        <p:spPr/>
        <p:txBody>
          <a:bodyPr/>
          <a:lstStyle/>
          <a:p>
            <a:fld id="{78A02E02-394D-4727-A066-A29BEC8052D6}" type="datetimeFigureOut">
              <a:rPr lang="en-US" smtClean="0"/>
              <a:t>8/1/2022</a:t>
            </a:fld>
            <a:endParaRPr lang="en-US"/>
          </a:p>
        </p:txBody>
      </p:sp>
      <p:sp>
        <p:nvSpPr>
          <p:cNvPr id="3" name="Footer Placeholder 2">
            <a:extLst>
              <a:ext uri="{FF2B5EF4-FFF2-40B4-BE49-F238E27FC236}">
                <a16:creationId xmlns:a16="http://schemas.microsoft.com/office/drawing/2014/main" id="{6E0476AC-1CC9-5EA0-FF85-05880E9C5E3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4814AAD-1A74-B702-B6FB-06B563AB4313}"/>
              </a:ext>
            </a:extLst>
          </p:cNvPr>
          <p:cNvSpPr>
            <a:spLocks noGrp="1"/>
          </p:cNvSpPr>
          <p:nvPr>
            <p:ph type="sldNum" sz="quarter" idx="12"/>
          </p:nvPr>
        </p:nvSpPr>
        <p:spPr/>
        <p:txBody>
          <a:bodyPr/>
          <a:lstStyle/>
          <a:p>
            <a:fld id="{BC644C72-68E1-4759-82EC-ACDDDA9AD07D}" type="slidenum">
              <a:rPr lang="en-US" smtClean="0"/>
              <a:t>‹#›</a:t>
            </a:fld>
            <a:endParaRPr lang="en-US"/>
          </a:p>
        </p:txBody>
      </p:sp>
    </p:spTree>
    <p:extLst>
      <p:ext uri="{BB962C8B-B14F-4D97-AF65-F5344CB8AC3E}">
        <p14:creationId xmlns:p14="http://schemas.microsoft.com/office/powerpoint/2010/main" val="4311876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F9F6A-5248-DC0F-4287-E07F3E77EA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F183708-E689-A276-56F3-7B2E8BA8ECE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59E3AAF-46AF-DF39-4DA0-6D6BCD9367F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228C556-B142-717B-966D-CB7F89AEC940}"/>
              </a:ext>
            </a:extLst>
          </p:cNvPr>
          <p:cNvSpPr>
            <a:spLocks noGrp="1"/>
          </p:cNvSpPr>
          <p:nvPr>
            <p:ph type="dt" sz="half" idx="10"/>
          </p:nvPr>
        </p:nvSpPr>
        <p:spPr/>
        <p:txBody>
          <a:bodyPr/>
          <a:lstStyle/>
          <a:p>
            <a:fld id="{78A02E02-394D-4727-A066-A29BEC8052D6}" type="datetimeFigureOut">
              <a:rPr lang="en-US" smtClean="0"/>
              <a:t>8/1/2022</a:t>
            </a:fld>
            <a:endParaRPr lang="en-US"/>
          </a:p>
        </p:txBody>
      </p:sp>
      <p:sp>
        <p:nvSpPr>
          <p:cNvPr id="6" name="Footer Placeholder 5">
            <a:extLst>
              <a:ext uri="{FF2B5EF4-FFF2-40B4-BE49-F238E27FC236}">
                <a16:creationId xmlns:a16="http://schemas.microsoft.com/office/drawing/2014/main" id="{5312298B-1C1B-318E-D57E-AD0CFD6EFDC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5740949-3D6B-2CA9-4C1C-0C04C6504EE9}"/>
              </a:ext>
            </a:extLst>
          </p:cNvPr>
          <p:cNvSpPr>
            <a:spLocks noGrp="1"/>
          </p:cNvSpPr>
          <p:nvPr>
            <p:ph type="sldNum" sz="quarter" idx="12"/>
          </p:nvPr>
        </p:nvSpPr>
        <p:spPr/>
        <p:txBody>
          <a:bodyPr/>
          <a:lstStyle/>
          <a:p>
            <a:fld id="{BC644C72-68E1-4759-82EC-ACDDDA9AD07D}" type="slidenum">
              <a:rPr lang="en-US" smtClean="0"/>
              <a:t>‹#›</a:t>
            </a:fld>
            <a:endParaRPr lang="en-US"/>
          </a:p>
        </p:txBody>
      </p:sp>
    </p:spTree>
    <p:extLst>
      <p:ext uri="{BB962C8B-B14F-4D97-AF65-F5344CB8AC3E}">
        <p14:creationId xmlns:p14="http://schemas.microsoft.com/office/powerpoint/2010/main" val="192724833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983549-ECFC-0EA0-744F-A2853EFC740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704CC8B-E9E0-7A47-97EB-3B6AA6D0000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615C8CC-C7E4-21D8-3238-FA413DDDD85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D07AA0-E02C-2DF4-9F8B-482965E2756D}"/>
              </a:ext>
            </a:extLst>
          </p:cNvPr>
          <p:cNvSpPr>
            <a:spLocks noGrp="1"/>
          </p:cNvSpPr>
          <p:nvPr>
            <p:ph type="dt" sz="half" idx="10"/>
          </p:nvPr>
        </p:nvSpPr>
        <p:spPr/>
        <p:txBody>
          <a:bodyPr/>
          <a:lstStyle/>
          <a:p>
            <a:fld id="{78A02E02-394D-4727-A066-A29BEC8052D6}" type="datetimeFigureOut">
              <a:rPr lang="en-US" smtClean="0"/>
              <a:t>8/1/2022</a:t>
            </a:fld>
            <a:endParaRPr lang="en-US"/>
          </a:p>
        </p:txBody>
      </p:sp>
      <p:sp>
        <p:nvSpPr>
          <p:cNvPr id="6" name="Footer Placeholder 5">
            <a:extLst>
              <a:ext uri="{FF2B5EF4-FFF2-40B4-BE49-F238E27FC236}">
                <a16:creationId xmlns:a16="http://schemas.microsoft.com/office/drawing/2014/main" id="{5FEEC6E9-3FB7-20A1-4EDE-2577D9A6CE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BB93160-5372-6187-1794-8E9D0C499276}"/>
              </a:ext>
            </a:extLst>
          </p:cNvPr>
          <p:cNvSpPr>
            <a:spLocks noGrp="1"/>
          </p:cNvSpPr>
          <p:nvPr>
            <p:ph type="sldNum" sz="quarter" idx="12"/>
          </p:nvPr>
        </p:nvSpPr>
        <p:spPr/>
        <p:txBody>
          <a:bodyPr/>
          <a:lstStyle/>
          <a:p>
            <a:fld id="{BC644C72-68E1-4759-82EC-ACDDDA9AD07D}" type="slidenum">
              <a:rPr lang="en-US" smtClean="0"/>
              <a:t>‹#›</a:t>
            </a:fld>
            <a:endParaRPr lang="en-US"/>
          </a:p>
        </p:txBody>
      </p:sp>
    </p:spTree>
    <p:extLst>
      <p:ext uri="{BB962C8B-B14F-4D97-AF65-F5344CB8AC3E}">
        <p14:creationId xmlns:p14="http://schemas.microsoft.com/office/powerpoint/2010/main" val="39800697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F7B14-EF78-E5B8-59A6-0679B735838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5C550B4-D304-77B6-131A-722C670E317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FA8BFE2-B21E-A7F9-E2E0-573972B864AA}"/>
              </a:ext>
            </a:extLst>
          </p:cNvPr>
          <p:cNvSpPr>
            <a:spLocks noGrp="1"/>
          </p:cNvSpPr>
          <p:nvPr>
            <p:ph type="dt" sz="half" idx="10"/>
          </p:nvPr>
        </p:nvSpPr>
        <p:spPr/>
        <p:txBody>
          <a:bodyPr/>
          <a:lstStyle/>
          <a:p>
            <a:fld id="{78A02E02-394D-4727-A066-A29BEC8052D6}" type="datetimeFigureOut">
              <a:rPr lang="en-US" smtClean="0"/>
              <a:t>8/1/2022</a:t>
            </a:fld>
            <a:endParaRPr lang="en-US"/>
          </a:p>
        </p:txBody>
      </p:sp>
      <p:sp>
        <p:nvSpPr>
          <p:cNvPr id="5" name="Footer Placeholder 4">
            <a:extLst>
              <a:ext uri="{FF2B5EF4-FFF2-40B4-BE49-F238E27FC236}">
                <a16:creationId xmlns:a16="http://schemas.microsoft.com/office/drawing/2014/main" id="{3FBF78AC-410E-C6FC-1709-62D707FFFFE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CBFDD6E-8AE9-4199-A290-5C42D8F3A8A9}"/>
              </a:ext>
            </a:extLst>
          </p:cNvPr>
          <p:cNvSpPr>
            <a:spLocks noGrp="1"/>
          </p:cNvSpPr>
          <p:nvPr>
            <p:ph type="sldNum" sz="quarter" idx="12"/>
          </p:nvPr>
        </p:nvSpPr>
        <p:spPr/>
        <p:txBody>
          <a:bodyPr/>
          <a:lstStyle/>
          <a:p>
            <a:fld id="{BC644C72-68E1-4759-82EC-ACDDDA9AD07D}" type="slidenum">
              <a:rPr lang="en-US" smtClean="0"/>
              <a:t>‹#›</a:t>
            </a:fld>
            <a:endParaRPr lang="en-US"/>
          </a:p>
        </p:txBody>
      </p:sp>
    </p:spTree>
    <p:extLst>
      <p:ext uri="{BB962C8B-B14F-4D97-AF65-F5344CB8AC3E}">
        <p14:creationId xmlns:p14="http://schemas.microsoft.com/office/powerpoint/2010/main" val="18758143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DCE676A-F776-EACD-6271-FD729C5E9F9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568AFAF-D0AA-CF5F-0ADF-B97C7C79B9F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A815C4-C341-7335-5E84-3810BE5BB085}"/>
              </a:ext>
            </a:extLst>
          </p:cNvPr>
          <p:cNvSpPr>
            <a:spLocks noGrp="1"/>
          </p:cNvSpPr>
          <p:nvPr>
            <p:ph type="dt" sz="half" idx="10"/>
          </p:nvPr>
        </p:nvSpPr>
        <p:spPr/>
        <p:txBody>
          <a:bodyPr/>
          <a:lstStyle/>
          <a:p>
            <a:fld id="{78A02E02-394D-4727-A066-A29BEC8052D6}" type="datetimeFigureOut">
              <a:rPr lang="en-US" smtClean="0"/>
              <a:t>8/1/2022</a:t>
            </a:fld>
            <a:endParaRPr lang="en-US"/>
          </a:p>
        </p:txBody>
      </p:sp>
      <p:sp>
        <p:nvSpPr>
          <p:cNvPr id="5" name="Footer Placeholder 4">
            <a:extLst>
              <a:ext uri="{FF2B5EF4-FFF2-40B4-BE49-F238E27FC236}">
                <a16:creationId xmlns:a16="http://schemas.microsoft.com/office/drawing/2014/main" id="{3FBB1642-0496-2F10-0D4D-D65FA4B3F3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3DC7745-0574-C552-A3E5-D7A921EB6799}"/>
              </a:ext>
            </a:extLst>
          </p:cNvPr>
          <p:cNvSpPr>
            <a:spLocks noGrp="1"/>
          </p:cNvSpPr>
          <p:nvPr>
            <p:ph type="sldNum" sz="quarter" idx="12"/>
          </p:nvPr>
        </p:nvSpPr>
        <p:spPr/>
        <p:txBody>
          <a:bodyPr/>
          <a:lstStyle/>
          <a:p>
            <a:fld id="{BC644C72-68E1-4759-82EC-ACDDDA9AD07D}" type="slidenum">
              <a:rPr lang="en-US" smtClean="0"/>
              <a:t>‹#›</a:t>
            </a:fld>
            <a:endParaRPr lang="en-US"/>
          </a:p>
        </p:txBody>
      </p:sp>
    </p:spTree>
    <p:extLst>
      <p:ext uri="{BB962C8B-B14F-4D97-AF65-F5344CB8AC3E}">
        <p14:creationId xmlns:p14="http://schemas.microsoft.com/office/powerpoint/2010/main" val="14049515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EC5AA1C-3095-FF5B-E1B7-A08A1519790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D676E8E-F0A8-E743-416F-6F9F6511867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7F87B18-9446-C578-5B11-8E5406B46B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8A02E02-394D-4727-A066-A29BEC8052D6}" type="datetimeFigureOut">
              <a:rPr lang="en-US" smtClean="0"/>
              <a:t>8/1/2022</a:t>
            </a:fld>
            <a:endParaRPr lang="en-US"/>
          </a:p>
        </p:txBody>
      </p:sp>
      <p:sp>
        <p:nvSpPr>
          <p:cNvPr id="5" name="Footer Placeholder 4">
            <a:extLst>
              <a:ext uri="{FF2B5EF4-FFF2-40B4-BE49-F238E27FC236}">
                <a16:creationId xmlns:a16="http://schemas.microsoft.com/office/drawing/2014/main" id="{FEC929E4-19B1-1D88-D21F-8D85A9713FA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3C3CA16-52DA-BA57-F5B7-3506A2CEFF29}"/>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C644C72-68E1-4759-82EC-ACDDDA9AD07D}" type="slidenum">
              <a:rPr lang="en-US" smtClean="0"/>
              <a:t>‹#›</a:t>
            </a:fld>
            <a:endParaRPr lang="en-US"/>
          </a:p>
        </p:txBody>
      </p:sp>
    </p:spTree>
    <p:extLst>
      <p:ext uri="{BB962C8B-B14F-4D97-AF65-F5344CB8AC3E}">
        <p14:creationId xmlns:p14="http://schemas.microsoft.com/office/powerpoint/2010/main" val="349507036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2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15.jpg"/></Relationships>
</file>

<file path=ppt/slides/_rels/slide34.xml.rels><?xml version="1.0" encoding="UTF-8" standalone="yes"?>
<Relationships xmlns="http://schemas.openxmlformats.org/package/2006/relationships"><Relationship Id="rId3" Type="http://schemas.openxmlformats.org/officeDocument/2006/relationships/hyperlink" Target="https://riannevdven.nl.publicaties/working-with-intensity/" TargetMode="External"/><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3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2.jpeg"/><Relationship Id="rId1" Type="http://schemas.openxmlformats.org/officeDocument/2006/relationships/slideLayout" Target="../slideLayouts/slideLayout7.xml"/><Relationship Id="rId5" Type="http://schemas.openxmlformats.org/officeDocument/2006/relationships/image" Target="../media/image19.svg"/><Relationship Id="rId4" Type="http://schemas.openxmlformats.org/officeDocument/2006/relationships/image" Target="../media/image18.png"/></Relationships>
</file>

<file path=ppt/slides/_rels/slide38.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hyperlink" Target="https://whatedsaid.wordpress.com/2016/05/15/whats-behind-the-story/" TargetMode="External"/></Relationships>
</file>

<file path=ppt/slides/_rels/slide39.xml.rels><?xml version="1.0" encoding="UTF-8" standalone="yes"?>
<Relationships xmlns="http://schemas.openxmlformats.org/package/2006/relationships"><Relationship Id="rId3" Type="http://schemas.openxmlformats.org/officeDocument/2006/relationships/hyperlink" Target="https://www.flickr.com/photos/alma_philippinesimages/7589208402/" TargetMode="External"/><Relationship Id="rId2" Type="http://schemas.openxmlformats.org/officeDocument/2006/relationships/image" Target="../media/image21.jpg"/><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2.jpeg"/></Relationships>
</file>

<file path=ppt/slides/_rels/slide40.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8" Type="http://schemas.openxmlformats.org/officeDocument/2006/relationships/image" Target="../media/image23.jp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 Id="rId9" Type="http://schemas.openxmlformats.org/officeDocument/2006/relationships/hyperlink" Target="https://open.maricopa.edu/devpsych/chapter/chapter-1-intro-to-lifespan-development/" TargetMode="External"/></Relationships>
</file>

<file path=ppt/slides/_rels/slide4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3.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4.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45.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4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hyperlink" Target="https://pixabay.com/en/handshake-regard-cooperate-connect-2009195/" TargetMode="External"/></Relationships>
</file>

<file path=ppt/slides/_rels/slide4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25.jpg"/><Relationship Id="rId1" Type="http://schemas.openxmlformats.org/officeDocument/2006/relationships/slideLayout" Target="../slideLayouts/slideLayout7.xml"/><Relationship Id="rId6" Type="http://schemas.openxmlformats.org/officeDocument/2006/relationships/hyperlink" Target="https://www.getmespark.com/the-passive-experienced-member/" TargetMode="External"/><Relationship Id="rId5" Type="http://schemas.openxmlformats.org/officeDocument/2006/relationships/image" Target="../media/image27.jpg"/><Relationship Id="rId4" Type="http://schemas.openxmlformats.org/officeDocument/2006/relationships/image" Target="../media/image26.png"/></Relationships>
</file>

<file path=ppt/slides/_rels/slide5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2.jpeg"/><Relationship Id="rId1" Type="http://schemas.openxmlformats.org/officeDocument/2006/relationships/slideLayout" Target="../slideLayouts/slideLayout7.xml"/><Relationship Id="rId4" Type="http://schemas.openxmlformats.org/officeDocument/2006/relationships/hyperlink" Target="https://www.pxfuel.com/en/free-photo-emuor" TargetMode="External"/></Relationships>
</file>

<file path=ppt/slides/_rels/slide5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jpeg"/><Relationship Id="rId1" Type="http://schemas.openxmlformats.org/officeDocument/2006/relationships/slideLayout" Target="../slideLayouts/slideLayout7.xml"/><Relationship Id="rId4" Type="http://schemas.microsoft.com/office/2007/relationships/hdphoto" Target="../media/hdphoto1.wdp"/></Relationships>
</file>

<file path=ppt/slides/_rels/slide54.xml.rels><?xml version="1.0" encoding="UTF-8" standalone="yes"?>
<Relationships xmlns="http://schemas.openxmlformats.org/package/2006/relationships"><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55.xml.rels><?xml version="1.0" encoding="UTF-8" standalone="yes"?>
<Relationships xmlns="http://schemas.openxmlformats.org/package/2006/relationships"><Relationship Id="rId8" Type="http://schemas.openxmlformats.org/officeDocument/2006/relationships/hyperlink" Target="https://www.pexels.com/photo/dry-pattern-texture-animal-4519785/" TargetMode="External"/><Relationship Id="rId3" Type="http://schemas.openxmlformats.org/officeDocument/2006/relationships/image" Target="../media/image31.jpg"/><Relationship Id="rId7" Type="http://schemas.openxmlformats.org/officeDocument/2006/relationships/image" Target="../media/image33.jpeg"/><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hyperlink" Target="http://www.flickr.com/photos/godutchbaby/3945653742/in/photostream/" TargetMode="External"/><Relationship Id="rId5" Type="http://schemas.openxmlformats.org/officeDocument/2006/relationships/image" Target="../media/image32.jpg"/><Relationship Id="rId4" Type="http://schemas.openxmlformats.org/officeDocument/2006/relationships/hyperlink" Target="https://causticsodapodcast.com/2016/03/14/elephants-part-1-2/" TargetMode="External"/></Relationships>
</file>

<file path=ppt/slides/_rels/slide56.xml.rels><?xml version="1.0" encoding="UTF-8" standalone="yes"?>
<Relationships xmlns="http://schemas.openxmlformats.org/package/2006/relationships"><Relationship Id="rId3" Type="http://schemas.openxmlformats.org/officeDocument/2006/relationships/hyperlink" Target="https://hdl.handle.net/2292/54761" TargetMode="External"/><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hyperlink" Target="https://doi.org/10.1177/0016986215600795" TargetMode="External"/><Relationship Id="rId5" Type="http://schemas.openxmlformats.org/officeDocument/2006/relationships/hyperlink" Target="https://doi.org/10.1080/02783193.2020.1728797" TargetMode="External"/><Relationship Id="rId4" Type="http://schemas.openxmlformats.org/officeDocument/2006/relationships/hyperlink" Target="https://doi.org/10.1080/02783193.2021.2005207" TargetMode="External"/></Relationships>
</file>

<file path=ppt/slides/_rels/slide57.xml.rels><?xml version="1.0" encoding="UTF-8" standalone="yes"?>
<Relationships xmlns="http://schemas.openxmlformats.org/package/2006/relationships"><Relationship Id="rId3" Type="http://schemas.openxmlformats.org/officeDocument/2006/relationships/hyperlink" Target="http://www.maggiebrown.co/" TargetMode="External"/><Relationship Id="rId2" Type="http://schemas.openxmlformats.org/officeDocument/2006/relationships/image" Target="../media/image2.jpeg"/><Relationship Id="rId1" Type="http://schemas.openxmlformats.org/officeDocument/2006/relationships/slideLayout" Target="../slideLayouts/slideLayout7.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jpg"/></Relationships>
</file>

<file path=ppt/slides/_rels/slide5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6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image" Target="../media/image40.JPG"/><Relationship Id="rId4" Type="http://schemas.openxmlformats.org/officeDocument/2006/relationships/image" Target="../media/image39.png"/></Relationships>
</file>

<file path=ppt/slides/_rels/slide6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image" Target="../media/image42.JP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image" Target="../media/image43.JP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hyperlink" Target="https://intergenerationallearningdcu.wordpress.com/2016/02/29/homeplaces-project-for-transition-year-students-by-lara-roche/" TargetMode="External"/></Relationships>
</file>

<file path=ppt/slides/_rels/slide7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hyperlink" Target="http://kathmanduk2.wordpress.com/page/3/" TargetMode="External"/></Relationships>
</file>

<file path=ppt/slides/_rels/slide78.xml.rels><?xml version="1.0" encoding="UTF-8" standalone="yes"?>
<Relationships xmlns="http://schemas.openxmlformats.org/package/2006/relationships"><Relationship Id="rId3" Type="http://schemas.openxmlformats.org/officeDocument/2006/relationships/image" Target="../media/image48.jp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hyperlink" Target="http://thecollaboratory.wikidot.com/general-psychology3-sp12" TargetMode="External"/></Relationships>
</file>

<file path=ppt/slides/_rels/slide79.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54.jp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xml"/></Relationships>
</file>

<file path=ppt/slides/_rels/slide9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image" Target="../media/image35.png"/><Relationship Id="rId7" Type="http://schemas.openxmlformats.org/officeDocument/2006/relationships/image" Target="../media/image5.png"/><Relationship Id="rId2" Type="http://schemas.openxmlformats.org/officeDocument/2006/relationships/image" Target="../media/image2.jpeg"/><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12.png"/><Relationship Id="rId4" Type="http://schemas.openxmlformats.org/officeDocument/2006/relationships/image" Target="../media/image3.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picture containing text, night sky, ocean floor&#10;&#10;Description automatically generated">
            <a:extLst>
              <a:ext uri="{FF2B5EF4-FFF2-40B4-BE49-F238E27FC236}">
                <a16:creationId xmlns:a16="http://schemas.microsoft.com/office/drawing/2014/main" id="{CD07E220-862C-6A0F-1FE8-550546AFCF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0538" y="0"/>
            <a:ext cx="12242538" cy="6858000"/>
          </a:xfrm>
          <a:prstGeom prst="rect">
            <a:avLst/>
          </a:prstGeom>
        </p:spPr>
      </p:pic>
    </p:spTree>
    <p:extLst>
      <p:ext uri="{BB962C8B-B14F-4D97-AF65-F5344CB8AC3E}">
        <p14:creationId xmlns:p14="http://schemas.microsoft.com/office/powerpoint/2010/main" val="37551309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Stars in the sky&#10;&#10;Description automatically generated with low confidence">
            <a:extLst>
              <a:ext uri="{FF2B5EF4-FFF2-40B4-BE49-F238E27FC236}">
                <a16:creationId xmlns:a16="http://schemas.microsoft.com/office/drawing/2014/main" id="{906B3AC7-4356-C48C-4DAA-CBF6938CF844}"/>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t="24271" b="19495"/>
          <a:stretch/>
        </p:blipFill>
        <p:spPr>
          <a:xfrm>
            <a:off x="-1" y="-30"/>
            <a:ext cx="12192000" cy="6855958"/>
          </a:xfrm>
          <a:prstGeom prst="rect">
            <a:avLst/>
          </a:prstGeom>
        </p:spPr>
      </p:pic>
      <p:sp>
        <p:nvSpPr>
          <p:cNvPr id="2" name="Title 1">
            <a:extLst>
              <a:ext uri="{FF2B5EF4-FFF2-40B4-BE49-F238E27FC236}">
                <a16:creationId xmlns:a16="http://schemas.microsoft.com/office/drawing/2014/main" id="{E42F62E3-C848-E6CB-A085-3A626C9D4363}"/>
              </a:ext>
            </a:extLst>
          </p:cNvPr>
          <p:cNvSpPr>
            <a:spLocks noGrp="1"/>
          </p:cNvSpPr>
          <p:nvPr>
            <p:ph type="ctrTitle"/>
          </p:nvPr>
        </p:nvSpPr>
        <p:spPr>
          <a:xfrm>
            <a:off x="643468" y="3320859"/>
            <a:ext cx="4666470" cy="2076333"/>
          </a:xfrm>
        </p:spPr>
        <p:txBody>
          <a:bodyPr anchor="t">
            <a:normAutofit fontScale="90000"/>
          </a:bodyPr>
          <a:lstStyle/>
          <a:p>
            <a:pPr algn="l"/>
            <a:r>
              <a:rPr lang="en-US" sz="5300" b="1" dirty="0"/>
              <a:t>Charlie Steinhice</a:t>
            </a:r>
            <a:r>
              <a:rPr lang="en-US" sz="4400" dirty="0"/>
              <a:t>, Mensa Foundation President</a:t>
            </a:r>
            <a:br>
              <a:rPr lang="en-US" sz="4400" dirty="0"/>
            </a:br>
            <a:endParaRPr lang="en-US" sz="4100" dirty="0"/>
          </a:p>
        </p:txBody>
      </p:sp>
      <p:sp>
        <p:nvSpPr>
          <p:cNvPr id="3" name="Subtitle 2">
            <a:extLst>
              <a:ext uri="{FF2B5EF4-FFF2-40B4-BE49-F238E27FC236}">
                <a16:creationId xmlns:a16="http://schemas.microsoft.com/office/drawing/2014/main" id="{17DDCA46-F893-99B0-41F9-AC8925BFFF8C}"/>
              </a:ext>
            </a:extLst>
          </p:cNvPr>
          <p:cNvSpPr>
            <a:spLocks noGrp="1"/>
          </p:cNvSpPr>
          <p:nvPr>
            <p:ph type="subTitle" idx="1"/>
          </p:nvPr>
        </p:nvSpPr>
        <p:spPr>
          <a:xfrm>
            <a:off x="643467" y="2348680"/>
            <a:ext cx="4823883" cy="972180"/>
          </a:xfrm>
        </p:spPr>
        <p:txBody>
          <a:bodyPr anchor="b">
            <a:normAutofit/>
          </a:bodyPr>
          <a:lstStyle/>
          <a:p>
            <a:pPr algn="l"/>
            <a:endParaRPr lang="en-US" sz="3600" dirty="0"/>
          </a:p>
        </p:txBody>
      </p:sp>
      <p:sp>
        <p:nvSpPr>
          <p:cNvPr id="77" name="Freeform: Shape 76">
            <a:extLst>
              <a:ext uri="{FF2B5EF4-FFF2-40B4-BE49-F238E27FC236}">
                <a16:creationId xmlns:a16="http://schemas.microsoft.com/office/drawing/2014/main" id="{BCC55ACC-A2F6-403C-A3A4-D59B3734D4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57312" y="381000"/>
            <a:ext cx="6334689" cy="6477000"/>
          </a:xfrm>
          <a:custGeom>
            <a:avLst/>
            <a:gdLst>
              <a:gd name="connsiteX0" fmla="*/ 3561588 w 6334689"/>
              <a:gd name="connsiteY0" fmla="*/ 0 h 6477000"/>
              <a:gd name="connsiteX1" fmla="*/ 6309883 w 6334689"/>
              <a:gd name="connsiteY1" fmla="*/ 1296087 h 6477000"/>
              <a:gd name="connsiteX2" fmla="*/ 6334689 w 6334689"/>
              <a:gd name="connsiteY2" fmla="*/ 1329261 h 6477000"/>
              <a:gd name="connsiteX3" fmla="*/ 6334689 w 6334689"/>
              <a:gd name="connsiteY3" fmla="*/ 5793916 h 6477000"/>
              <a:gd name="connsiteX4" fmla="*/ 6309883 w 6334689"/>
              <a:gd name="connsiteY4" fmla="*/ 5827089 h 6477000"/>
              <a:gd name="connsiteX5" fmla="*/ 5760467 w 6334689"/>
              <a:gd name="connsiteY5" fmla="*/ 6363539 h 6477000"/>
              <a:gd name="connsiteX6" fmla="*/ 5607796 w 6334689"/>
              <a:gd name="connsiteY6" fmla="*/ 6477000 h 6477000"/>
              <a:gd name="connsiteX7" fmla="*/ 1519571 w 6334689"/>
              <a:gd name="connsiteY7" fmla="*/ 6477000 h 6477000"/>
              <a:gd name="connsiteX8" fmla="*/ 1296088 w 6334689"/>
              <a:gd name="connsiteY8" fmla="*/ 6309883 h 6477000"/>
              <a:gd name="connsiteX9" fmla="*/ 0 w 6334689"/>
              <a:gd name="connsiteY9" fmla="*/ 3561588 h 6477000"/>
              <a:gd name="connsiteX10" fmla="*/ 3561588 w 6334689"/>
              <a:gd name="connsiteY10" fmla="*/ 0 h 647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34689" h="6477000">
                <a:moveTo>
                  <a:pt x="3561588" y="0"/>
                </a:moveTo>
                <a:cubicBezTo>
                  <a:pt x="4668032" y="0"/>
                  <a:pt x="5656635" y="504534"/>
                  <a:pt x="6309883" y="1296087"/>
                </a:cubicBezTo>
                <a:lnTo>
                  <a:pt x="6334689" y="1329261"/>
                </a:lnTo>
                <a:lnTo>
                  <a:pt x="6334689" y="5793916"/>
                </a:lnTo>
                <a:lnTo>
                  <a:pt x="6309883" y="5827089"/>
                </a:lnTo>
                <a:cubicBezTo>
                  <a:pt x="6146571" y="6024977"/>
                  <a:pt x="5962299" y="6204927"/>
                  <a:pt x="5760467" y="6363539"/>
                </a:cubicBezTo>
                <a:lnTo>
                  <a:pt x="5607796" y="6477000"/>
                </a:lnTo>
                <a:lnTo>
                  <a:pt x="1519571" y="6477000"/>
                </a:lnTo>
                <a:lnTo>
                  <a:pt x="1296088" y="6309883"/>
                </a:lnTo>
                <a:cubicBezTo>
                  <a:pt x="504535" y="5656635"/>
                  <a:pt x="0" y="4668032"/>
                  <a:pt x="0" y="3561588"/>
                </a:cubicBezTo>
                <a:cubicBezTo>
                  <a:pt x="0" y="1594577"/>
                  <a:pt x="1594577" y="0"/>
                  <a:pt x="356158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A person wearing glasses&#10;&#10;Description automatically generated with low confidence">
            <a:extLst>
              <a:ext uri="{FF2B5EF4-FFF2-40B4-BE49-F238E27FC236}">
                <a16:creationId xmlns:a16="http://schemas.microsoft.com/office/drawing/2014/main" id="{D0AD8BF6-D035-0C67-BF94-EACA9CD2CF54}"/>
              </a:ext>
            </a:extLst>
          </p:cNvPr>
          <p:cNvPicPr>
            <a:picLocks noChangeAspect="1"/>
          </p:cNvPicPr>
          <p:nvPr/>
        </p:nvPicPr>
        <p:blipFill rotWithShape="1">
          <a:blip r:embed="rId3">
            <a:extLst>
              <a:ext uri="{28A0092B-C50C-407E-A947-70E740481C1C}">
                <a14:useLocalDpi xmlns:a14="http://schemas.microsoft.com/office/drawing/2010/main" val="0"/>
              </a:ext>
            </a:extLst>
          </a:blip>
          <a:srcRect t="998" r="1" b="27388"/>
          <a:stretch/>
        </p:blipFill>
        <p:spPr>
          <a:xfrm>
            <a:off x="6021086" y="544804"/>
            <a:ext cx="6170914" cy="6313225"/>
          </a:xfrm>
          <a:custGeom>
            <a:avLst/>
            <a:gdLst/>
            <a:ahLst/>
            <a:cxnLst/>
            <a:rect l="l" t="t" r="r" b="b"/>
            <a:pathLst>
              <a:path w="6170914" h="6313225">
                <a:moveTo>
                  <a:pt x="3397813" y="0"/>
                </a:moveTo>
                <a:cubicBezTo>
                  <a:pt x="4453378" y="0"/>
                  <a:pt x="5396522" y="481334"/>
                  <a:pt x="6019731" y="1236489"/>
                </a:cubicBezTo>
                <a:lnTo>
                  <a:pt x="6170914" y="1438663"/>
                </a:lnTo>
                <a:lnTo>
                  <a:pt x="6170914" y="5356963"/>
                </a:lnTo>
                <a:lnTo>
                  <a:pt x="6019731" y="5559138"/>
                </a:lnTo>
                <a:cubicBezTo>
                  <a:pt x="5786028" y="5842321"/>
                  <a:pt x="5507333" y="6086998"/>
                  <a:pt x="5194591" y="6282226"/>
                </a:cubicBezTo>
                <a:lnTo>
                  <a:pt x="5141791" y="6313225"/>
                </a:lnTo>
                <a:lnTo>
                  <a:pt x="1659199" y="6313225"/>
                </a:lnTo>
                <a:lnTo>
                  <a:pt x="1498064" y="6215333"/>
                </a:lnTo>
                <a:cubicBezTo>
                  <a:pt x="594240" y="5604721"/>
                  <a:pt x="0" y="4570663"/>
                  <a:pt x="0" y="3397813"/>
                </a:cubicBezTo>
                <a:cubicBezTo>
                  <a:pt x="0" y="1521253"/>
                  <a:pt x="1521253" y="0"/>
                  <a:pt x="3397813" y="0"/>
                </a:cubicBezTo>
                <a:close/>
              </a:path>
            </a:pathLst>
          </a:custGeom>
        </p:spPr>
      </p:pic>
      <p:pic>
        <p:nvPicPr>
          <p:cNvPr id="10" name="Picture 9" descr="A black and white sign&#10;&#10;Description automatically generated with low confidence">
            <a:extLst>
              <a:ext uri="{FF2B5EF4-FFF2-40B4-BE49-F238E27FC236}">
                <a16:creationId xmlns:a16="http://schemas.microsoft.com/office/drawing/2014/main" id="{397C2EA5-01D0-E22D-5AB8-7F1B6F94492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4863" y="510883"/>
            <a:ext cx="3081534" cy="847346"/>
          </a:xfrm>
          <a:prstGeom prst="rect">
            <a:avLst/>
          </a:prstGeom>
        </p:spPr>
      </p:pic>
    </p:spTree>
    <p:extLst>
      <p:ext uri="{BB962C8B-B14F-4D97-AF65-F5344CB8AC3E}">
        <p14:creationId xmlns:p14="http://schemas.microsoft.com/office/powerpoint/2010/main" val="2632967451"/>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Stars in the sky&#10;&#10;Description automatically generated with low confidence">
            <a:extLst>
              <a:ext uri="{FF2B5EF4-FFF2-40B4-BE49-F238E27FC236}">
                <a16:creationId xmlns:a16="http://schemas.microsoft.com/office/drawing/2014/main" id="{906B3AC7-4356-C48C-4DAA-CBF6938CF844}"/>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t="24271" b="19495"/>
          <a:stretch/>
        </p:blipFill>
        <p:spPr>
          <a:xfrm>
            <a:off x="-5" y="-30"/>
            <a:ext cx="12192000" cy="6855958"/>
          </a:xfrm>
          <a:prstGeom prst="rect">
            <a:avLst/>
          </a:prstGeom>
        </p:spPr>
      </p:pic>
      <p:sp>
        <p:nvSpPr>
          <p:cNvPr id="2" name="Title 1">
            <a:extLst>
              <a:ext uri="{FF2B5EF4-FFF2-40B4-BE49-F238E27FC236}">
                <a16:creationId xmlns:a16="http://schemas.microsoft.com/office/drawing/2014/main" id="{E42F62E3-C848-E6CB-A085-3A626C9D4363}"/>
              </a:ext>
            </a:extLst>
          </p:cNvPr>
          <p:cNvSpPr>
            <a:spLocks noGrp="1"/>
          </p:cNvSpPr>
          <p:nvPr>
            <p:ph type="ctrTitle"/>
          </p:nvPr>
        </p:nvSpPr>
        <p:spPr>
          <a:xfrm>
            <a:off x="513532" y="3914039"/>
            <a:ext cx="4666470" cy="2076333"/>
          </a:xfrm>
        </p:spPr>
        <p:txBody>
          <a:bodyPr anchor="t">
            <a:normAutofit/>
          </a:bodyPr>
          <a:lstStyle/>
          <a:p>
            <a:pPr algn="l"/>
            <a:r>
              <a:rPr lang="en-US" sz="3200" dirty="0"/>
              <a:t>Engaging the World and Building the Self</a:t>
            </a:r>
          </a:p>
        </p:txBody>
      </p:sp>
      <p:sp>
        <p:nvSpPr>
          <p:cNvPr id="3" name="Subtitle 2">
            <a:extLst>
              <a:ext uri="{FF2B5EF4-FFF2-40B4-BE49-F238E27FC236}">
                <a16:creationId xmlns:a16="http://schemas.microsoft.com/office/drawing/2014/main" id="{17DDCA46-F893-99B0-41F9-AC8925BFFF8C}"/>
              </a:ext>
            </a:extLst>
          </p:cNvPr>
          <p:cNvSpPr>
            <a:spLocks noGrp="1"/>
          </p:cNvSpPr>
          <p:nvPr>
            <p:ph type="subTitle" idx="1"/>
          </p:nvPr>
        </p:nvSpPr>
        <p:spPr>
          <a:xfrm>
            <a:off x="522399" y="2941859"/>
            <a:ext cx="4823883" cy="972180"/>
          </a:xfrm>
        </p:spPr>
        <p:txBody>
          <a:bodyPr anchor="b">
            <a:normAutofit/>
          </a:bodyPr>
          <a:lstStyle/>
          <a:p>
            <a:pPr algn="l"/>
            <a:r>
              <a:rPr lang="en-US" sz="4800" b="1" dirty="0"/>
              <a:t>Dr. David Dai</a:t>
            </a:r>
          </a:p>
        </p:txBody>
      </p:sp>
      <p:sp>
        <p:nvSpPr>
          <p:cNvPr id="76" name="Freeform: Shape 75">
            <a:extLst>
              <a:ext uri="{FF2B5EF4-FFF2-40B4-BE49-F238E27FC236}">
                <a16:creationId xmlns:a16="http://schemas.microsoft.com/office/drawing/2014/main" id="{BCC55ACC-A2F6-403C-A3A4-D59B3734D4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57312" y="381000"/>
            <a:ext cx="6334689" cy="6477000"/>
          </a:xfrm>
          <a:custGeom>
            <a:avLst/>
            <a:gdLst>
              <a:gd name="connsiteX0" fmla="*/ 3561588 w 6334689"/>
              <a:gd name="connsiteY0" fmla="*/ 0 h 6477000"/>
              <a:gd name="connsiteX1" fmla="*/ 6309883 w 6334689"/>
              <a:gd name="connsiteY1" fmla="*/ 1296087 h 6477000"/>
              <a:gd name="connsiteX2" fmla="*/ 6334689 w 6334689"/>
              <a:gd name="connsiteY2" fmla="*/ 1329261 h 6477000"/>
              <a:gd name="connsiteX3" fmla="*/ 6334689 w 6334689"/>
              <a:gd name="connsiteY3" fmla="*/ 5793916 h 6477000"/>
              <a:gd name="connsiteX4" fmla="*/ 6309883 w 6334689"/>
              <a:gd name="connsiteY4" fmla="*/ 5827089 h 6477000"/>
              <a:gd name="connsiteX5" fmla="*/ 5760467 w 6334689"/>
              <a:gd name="connsiteY5" fmla="*/ 6363539 h 6477000"/>
              <a:gd name="connsiteX6" fmla="*/ 5607796 w 6334689"/>
              <a:gd name="connsiteY6" fmla="*/ 6477000 h 6477000"/>
              <a:gd name="connsiteX7" fmla="*/ 1519571 w 6334689"/>
              <a:gd name="connsiteY7" fmla="*/ 6477000 h 6477000"/>
              <a:gd name="connsiteX8" fmla="*/ 1296088 w 6334689"/>
              <a:gd name="connsiteY8" fmla="*/ 6309883 h 6477000"/>
              <a:gd name="connsiteX9" fmla="*/ 0 w 6334689"/>
              <a:gd name="connsiteY9" fmla="*/ 3561588 h 6477000"/>
              <a:gd name="connsiteX10" fmla="*/ 3561588 w 6334689"/>
              <a:gd name="connsiteY10" fmla="*/ 0 h 647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34689" h="6477000">
                <a:moveTo>
                  <a:pt x="3561588" y="0"/>
                </a:moveTo>
                <a:cubicBezTo>
                  <a:pt x="4668032" y="0"/>
                  <a:pt x="5656635" y="504534"/>
                  <a:pt x="6309883" y="1296087"/>
                </a:cubicBezTo>
                <a:lnTo>
                  <a:pt x="6334689" y="1329261"/>
                </a:lnTo>
                <a:lnTo>
                  <a:pt x="6334689" y="5793916"/>
                </a:lnTo>
                <a:lnTo>
                  <a:pt x="6309883" y="5827089"/>
                </a:lnTo>
                <a:cubicBezTo>
                  <a:pt x="6146571" y="6024977"/>
                  <a:pt x="5962299" y="6204927"/>
                  <a:pt x="5760467" y="6363539"/>
                </a:cubicBezTo>
                <a:lnTo>
                  <a:pt x="5607796" y="6477000"/>
                </a:lnTo>
                <a:lnTo>
                  <a:pt x="1519571" y="6477000"/>
                </a:lnTo>
                <a:lnTo>
                  <a:pt x="1296088" y="6309883"/>
                </a:lnTo>
                <a:cubicBezTo>
                  <a:pt x="504535" y="5656635"/>
                  <a:pt x="0" y="4668032"/>
                  <a:pt x="0" y="3561588"/>
                </a:cubicBezTo>
                <a:cubicBezTo>
                  <a:pt x="0" y="1594577"/>
                  <a:pt x="1594577" y="0"/>
                  <a:pt x="356158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descr="A person wearing glasses&#10;&#10;Description automatically generated with low confidence">
            <a:extLst>
              <a:ext uri="{FF2B5EF4-FFF2-40B4-BE49-F238E27FC236}">
                <a16:creationId xmlns:a16="http://schemas.microsoft.com/office/drawing/2014/main" id="{40017D27-601D-735C-8AAC-49A4A6DC2073}"/>
              </a:ext>
            </a:extLst>
          </p:cNvPr>
          <p:cNvPicPr>
            <a:picLocks noChangeAspect="1"/>
          </p:cNvPicPr>
          <p:nvPr/>
        </p:nvPicPr>
        <p:blipFill rotWithShape="1">
          <a:blip r:embed="rId3">
            <a:extLst>
              <a:ext uri="{28A0092B-C50C-407E-A947-70E740481C1C}">
                <a14:useLocalDpi xmlns:a14="http://schemas.microsoft.com/office/drawing/2010/main" val="0"/>
              </a:ext>
            </a:extLst>
          </a:blip>
          <a:srcRect r="2255"/>
          <a:stretch/>
        </p:blipFill>
        <p:spPr>
          <a:xfrm>
            <a:off x="6021086" y="544804"/>
            <a:ext cx="6170914" cy="6313225"/>
          </a:xfrm>
          <a:custGeom>
            <a:avLst/>
            <a:gdLst/>
            <a:ahLst/>
            <a:cxnLst/>
            <a:rect l="l" t="t" r="r" b="b"/>
            <a:pathLst>
              <a:path w="6170914" h="6313225">
                <a:moveTo>
                  <a:pt x="3397813" y="0"/>
                </a:moveTo>
                <a:cubicBezTo>
                  <a:pt x="4453378" y="0"/>
                  <a:pt x="5396522" y="481334"/>
                  <a:pt x="6019731" y="1236489"/>
                </a:cubicBezTo>
                <a:lnTo>
                  <a:pt x="6170914" y="1438663"/>
                </a:lnTo>
                <a:lnTo>
                  <a:pt x="6170914" y="5356963"/>
                </a:lnTo>
                <a:lnTo>
                  <a:pt x="6019731" y="5559138"/>
                </a:lnTo>
                <a:cubicBezTo>
                  <a:pt x="5786028" y="5842321"/>
                  <a:pt x="5507333" y="6086998"/>
                  <a:pt x="5194591" y="6282226"/>
                </a:cubicBezTo>
                <a:lnTo>
                  <a:pt x="5141791" y="6313225"/>
                </a:lnTo>
                <a:lnTo>
                  <a:pt x="1659199" y="6313225"/>
                </a:lnTo>
                <a:lnTo>
                  <a:pt x="1498064" y="6215333"/>
                </a:lnTo>
                <a:cubicBezTo>
                  <a:pt x="594240" y="5604721"/>
                  <a:pt x="0" y="4570663"/>
                  <a:pt x="0" y="3397813"/>
                </a:cubicBezTo>
                <a:cubicBezTo>
                  <a:pt x="0" y="1521253"/>
                  <a:pt x="1521253" y="0"/>
                  <a:pt x="3397813" y="0"/>
                </a:cubicBezTo>
                <a:close/>
              </a:path>
            </a:pathLst>
          </a:custGeom>
        </p:spPr>
      </p:pic>
      <p:pic>
        <p:nvPicPr>
          <p:cNvPr id="33" name="Picture 32" descr="A black and white sign&#10;&#10;Description automatically generated with low confidence">
            <a:extLst>
              <a:ext uri="{FF2B5EF4-FFF2-40B4-BE49-F238E27FC236}">
                <a16:creationId xmlns:a16="http://schemas.microsoft.com/office/drawing/2014/main" id="{A060A3C8-D00D-B23B-E0F1-2F56EABE519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4863" y="510883"/>
            <a:ext cx="3081534" cy="847346"/>
          </a:xfrm>
          <a:prstGeom prst="rect">
            <a:avLst/>
          </a:prstGeom>
        </p:spPr>
      </p:pic>
    </p:spTree>
    <p:extLst>
      <p:ext uri="{BB962C8B-B14F-4D97-AF65-F5344CB8AC3E}">
        <p14:creationId xmlns:p14="http://schemas.microsoft.com/office/powerpoint/2010/main" val="2461445936"/>
      </p:ext>
    </p:extLst>
  </p:cSld>
  <p:clrMapOvr>
    <a:overrideClrMapping bg1="dk1" tx1="lt1" bg2="dk2" tx2="lt2" accent1="accent1" accent2="accent2" accent3="accent3" accent4="accent4" accent5="accent5" accent6="accent6" hlink="hlink" folHlink="folHlink"/>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27">
            <a:extLst>
              <a:ext uri="{FF2B5EF4-FFF2-40B4-BE49-F238E27FC236}">
                <a16:creationId xmlns:a16="http://schemas.microsoft.com/office/drawing/2014/main" id="{1A9F7B4E-B03D-4F64-BE33-00D074458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Stars in the sky&#10;&#10;Description automatically generated with low confidence">
            <a:extLst>
              <a:ext uri="{FF2B5EF4-FFF2-40B4-BE49-F238E27FC236}">
                <a16:creationId xmlns:a16="http://schemas.microsoft.com/office/drawing/2014/main" id="{9F944B3C-5C1B-A84A-69CC-59531DFF0FCD}"/>
              </a:ext>
            </a:extLst>
          </p:cNvPr>
          <p:cNvPicPr>
            <a:picLocks noChangeAspect="1"/>
          </p:cNvPicPr>
          <p:nvPr/>
        </p:nvPicPr>
        <p:blipFill rotWithShape="1">
          <a:blip r:embed="rId2">
            <a:alphaModFix amt="40000"/>
            <a:extLst>
              <a:ext uri="{28A0092B-C50C-407E-A947-70E740481C1C}">
                <a14:useLocalDpi xmlns:a14="http://schemas.microsoft.com/office/drawing/2010/main" val="0"/>
              </a:ext>
            </a:extLst>
          </a:blip>
          <a:srcRect t="24263" b="19487"/>
          <a:stretch/>
        </p:blipFill>
        <p:spPr>
          <a:xfrm>
            <a:off x="20" y="1282"/>
            <a:ext cx="12191980" cy="6856718"/>
          </a:xfrm>
          <a:prstGeom prst="rect">
            <a:avLst/>
          </a:prstGeom>
        </p:spPr>
      </p:pic>
      <p:sp>
        <p:nvSpPr>
          <p:cNvPr id="7" name="Title 1">
            <a:extLst>
              <a:ext uri="{FF2B5EF4-FFF2-40B4-BE49-F238E27FC236}">
                <a16:creationId xmlns:a16="http://schemas.microsoft.com/office/drawing/2014/main" id="{1993E239-4675-6D5D-C72F-7FE92F16E1A5}"/>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Aft>
                <a:spcPts val="600"/>
              </a:spcAft>
            </a:pPr>
            <a:r>
              <a:rPr lang="en-US" sz="3600" b="1" dirty="0">
                <a:solidFill>
                  <a:srgbClr val="FFFFFF"/>
                </a:solidFill>
              </a:rPr>
              <a:t>Why Evolving Complexity</a:t>
            </a:r>
          </a:p>
        </p:txBody>
      </p:sp>
      <p:sp>
        <p:nvSpPr>
          <p:cNvPr id="30" name="sketchy line">
            <a:extLst>
              <a:ext uri="{FF2B5EF4-FFF2-40B4-BE49-F238E27FC236}">
                <a16:creationId xmlns:a16="http://schemas.microsoft.com/office/drawing/2014/main" id="{7E2BE7F7-CA89-4002-ACCE-A478AEA24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4399" y="1681544"/>
            <a:ext cx="9692640" cy="18288"/>
          </a:xfrm>
          <a:custGeom>
            <a:avLst/>
            <a:gdLst>
              <a:gd name="connsiteX0" fmla="*/ 0 w 9692640"/>
              <a:gd name="connsiteY0" fmla="*/ 0 h 18288"/>
              <a:gd name="connsiteX1" fmla="*/ 401552 w 9692640"/>
              <a:gd name="connsiteY1" fmla="*/ 0 h 18288"/>
              <a:gd name="connsiteX2" fmla="*/ 996957 w 9692640"/>
              <a:gd name="connsiteY2" fmla="*/ 0 h 18288"/>
              <a:gd name="connsiteX3" fmla="*/ 1398509 w 9692640"/>
              <a:gd name="connsiteY3" fmla="*/ 0 h 18288"/>
              <a:gd name="connsiteX4" fmla="*/ 2090841 w 9692640"/>
              <a:gd name="connsiteY4" fmla="*/ 0 h 18288"/>
              <a:gd name="connsiteX5" fmla="*/ 2686246 w 9692640"/>
              <a:gd name="connsiteY5" fmla="*/ 0 h 18288"/>
              <a:gd name="connsiteX6" fmla="*/ 3475504 w 9692640"/>
              <a:gd name="connsiteY6" fmla="*/ 0 h 18288"/>
              <a:gd name="connsiteX7" fmla="*/ 4361688 w 9692640"/>
              <a:gd name="connsiteY7" fmla="*/ 0 h 18288"/>
              <a:gd name="connsiteX8" fmla="*/ 5054019 w 9692640"/>
              <a:gd name="connsiteY8" fmla="*/ 0 h 18288"/>
              <a:gd name="connsiteX9" fmla="*/ 5940204 w 9692640"/>
              <a:gd name="connsiteY9" fmla="*/ 0 h 18288"/>
              <a:gd name="connsiteX10" fmla="*/ 6632535 w 9692640"/>
              <a:gd name="connsiteY10" fmla="*/ 0 h 18288"/>
              <a:gd name="connsiteX11" fmla="*/ 7034087 w 9692640"/>
              <a:gd name="connsiteY11" fmla="*/ 0 h 18288"/>
              <a:gd name="connsiteX12" fmla="*/ 7532566 w 9692640"/>
              <a:gd name="connsiteY12" fmla="*/ 0 h 18288"/>
              <a:gd name="connsiteX13" fmla="*/ 8418750 w 9692640"/>
              <a:gd name="connsiteY13" fmla="*/ 0 h 18288"/>
              <a:gd name="connsiteX14" fmla="*/ 9692640 w 9692640"/>
              <a:gd name="connsiteY14" fmla="*/ 0 h 18288"/>
              <a:gd name="connsiteX15" fmla="*/ 9692640 w 9692640"/>
              <a:gd name="connsiteY15" fmla="*/ 18288 h 18288"/>
              <a:gd name="connsiteX16" fmla="*/ 9000309 w 9692640"/>
              <a:gd name="connsiteY16" fmla="*/ 18288 h 18288"/>
              <a:gd name="connsiteX17" fmla="*/ 8307977 w 9692640"/>
              <a:gd name="connsiteY17" fmla="*/ 18288 h 18288"/>
              <a:gd name="connsiteX18" fmla="*/ 7712572 w 9692640"/>
              <a:gd name="connsiteY18" fmla="*/ 18288 h 18288"/>
              <a:gd name="connsiteX19" fmla="*/ 7214093 w 9692640"/>
              <a:gd name="connsiteY19" fmla="*/ 18288 h 18288"/>
              <a:gd name="connsiteX20" fmla="*/ 6327909 w 9692640"/>
              <a:gd name="connsiteY20" fmla="*/ 18288 h 18288"/>
              <a:gd name="connsiteX21" fmla="*/ 5635578 w 9692640"/>
              <a:gd name="connsiteY21" fmla="*/ 18288 h 18288"/>
              <a:gd name="connsiteX22" fmla="*/ 4846320 w 9692640"/>
              <a:gd name="connsiteY22" fmla="*/ 18288 h 18288"/>
              <a:gd name="connsiteX23" fmla="*/ 4444768 w 9692640"/>
              <a:gd name="connsiteY23" fmla="*/ 18288 h 18288"/>
              <a:gd name="connsiteX24" fmla="*/ 3946289 w 9692640"/>
              <a:gd name="connsiteY24" fmla="*/ 18288 h 18288"/>
              <a:gd name="connsiteX25" fmla="*/ 3253958 w 9692640"/>
              <a:gd name="connsiteY25" fmla="*/ 18288 h 18288"/>
              <a:gd name="connsiteX26" fmla="*/ 2464700 w 9692640"/>
              <a:gd name="connsiteY26" fmla="*/ 18288 h 18288"/>
              <a:gd name="connsiteX27" fmla="*/ 2063148 w 9692640"/>
              <a:gd name="connsiteY27" fmla="*/ 18288 h 18288"/>
              <a:gd name="connsiteX28" fmla="*/ 1661595 w 9692640"/>
              <a:gd name="connsiteY28" fmla="*/ 18288 h 18288"/>
              <a:gd name="connsiteX29" fmla="*/ 969264 w 9692640"/>
              <a:gd name="connsiteY29" fmla="*/ 18288 h 18288"/>
              <a:gd name="connsiteX30" fmla="*/ 0 w 9692640"/>
              <a:gd name="connsiteY30" fmla="*/ 18288 h 18288"/>
              <a:gd name="connsiteX31" fmla="*/ 0 w 9692640"/>
              <a:gd name="connsiteY3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692640" h="18288" fill="none" extrusionOk="0">
                <a:moveTo>
                  <a:pt x="0" y="0"/>
                </a:moveTo>
                <a:cubicBezTo>
                  <a:pt x="142992" y="4732"/>
                  <a:pt x="265909" y="-3365"/>
                  <a:pt x="401552" y="0"/>
                </a:cubicBezTo>
                <a:cubicBezTo>
                  <a:pt x="537195" y="3365"/>
                  <a:pt x="738153" y="6482"/>
                  <a:pt x="996957" y="0"/>
                </a:cubicBezTo>
                <a:cubicBezTo>
                  <a:pt x="1255762" y="-6482"/>
                  <a:pt x="1280511" y="12509"/>
                  <a:pt x="1398509" y="0"/>
                </a:cubicBezTo>
                <a:cubicBezTo>
                  <a:pt x="1516507" y="-12509"/>
                  <a:pt x="1782573" y="-31523"/>
                  <a:pt x="2090841" y="0"/>
                </a:cubicBezTo>
                <a:cubicBezTo>
                  <a:pt x="2399109" y="31523"/>
                  <a:pt x="2488380" y="26286"/>
                  <a:pt x="2686246" y="0"/>
                </a:cubicBezTo>
                <a:cubicBezTo>
                  <a:pt x="2884112" y="-26286"/>
                  <a:pt x="3186024" y="-14734"/>
                  <a:pt x="3475504" y="0"/>
                </a:cubicBezTo>
                <a:cubicBezTo>
                  <a:pt x="3764984" y="14734"/>
                  <a:pt x="4053017" y="43292"/>
                  <a:pt x="4361688" y="0"/>
                </a:cubicBezTo>
                <a:cubicBezTo>
                  <a:pt x="4670359" y="-43292"/>
                  <a:pt x="4736164" y="-729"/>
                  <a:pt x="5054019" y="0"/>
                </a:cubicBezTo>
                <a:cubicBezTo>
                  <a:pt x="5371874" y="729"/>
                  <a:pt x="5543528" y="-22963"/>
                  <a:pt x="5940204" y="0"/>
                </a:cubicBezTo>
                <a:cubicBezTo>
                  <a:pt x="6336881" y="22963"/>
                  <a:pt x="6423838" y="6469"/>
                  <a:pt x="6632535" y="0"/>
                </a:cubicBezTo>
                <a:cubicBezTo>
                  <a:pt x="6841232" y="-6469"/>
                  <a:pt x="6852819" y="17036"/>
                  <a:pt x="7034087" y="0"/>
                </a:cubicBezTo>
                <a:cubicBezTo>
                  <a:pt x="7215355" y="-17036"/>
                  <a:pt x="7313136" y="11151"/>
                  <a:pt x="7532566" y="0"/>
                </a:cubicBezTo>
                <a:cubicBezTo>
                  <a:pt x="7751996" y="-11151"/>
                  <a:pt x="8015001" y="25614"/>
                  <a:pt x="8418750" y="0"/>
                </a:cubicBezTo>
                <a:cubicBezTo>
                  <a:pt x="8822499" y="-25614"/>
                  <a:pt x="9163239" y="48603"/>
                  <a:pt x="9692640" y="0"/>
                </a:cubicBezTo>
                <a:cubicBezTo>
                  <a:pt x="9691955" y="4437"/>
                  <a:pt x="9693170" y="10717"/>
                  <a:pt x="9692640" y="18288"/>
                </a:cubicBezTo>
                <a:cubicBezTo>
                  <a:pt x="9545125" y="42172"/>
                  <a:pt x="9164259" y="6706"/>
                  <a:pt x="9000309" y="18288"/>
                </a:cubicBezTo>
                <a:cubicBezTo>
                  <a:pt x="8836359" y="29870"/>
                  <a:pt x="8521035" y="-14108"/>
                  <a:pt x="8307977" y="18288"/>
                </a:cubicBezTo>
                <a:cubicBezTo>
                  <a:pt x="8094919" y="50684"/>
                  <a:pt x="7881757" y="11235"/>
                  <a:pt x="7712572" y="18288"/>
                </a:cubicBezTo>
                <a:cubicBezTo>
                  <a:pt x="7543387" y="25341"/>
                  <a:pt x="7358861" y="20625"/>
                  <a:pt x="7214093" y="18288"/>
                </a:cubicBezTo>
                <a:cubicBezTo>
                  <a:pt x="7069325" y="15951"/>
                  <a:pt x="6523705" y="52160"/>
                  <a:pt x="6327909" y="18288"/>
                </a:cubicBezTo>
                <a:cubicBezTo>
                  <a:pt x="6132113" y="-15584"/>
                  <a:pt x="5923847" y="21204"/>
                  <a:pt x="5635578" y="18288"/>
                </a:cubicBezTo>
                <a:cubicBezTo>
                  <a:pt x="5347309" y="15372"/>
                  <a:pt x="5114749" y="50642"/>
                  <a:pt x="4846320" y="18288"/>
                </a:cubicBezTo>
                <a:cubicBezTo>
                  <a:pt x="4577891" y="-14066"/>
                  <a:pt x="4576701" y="1487"/>
                  <a:pt x="4444768" y="18288"/>
                </a:cubicBezTo>
                <a:cubicBezTo>
                  <a:pt x="4312835" y="35089"/>
                  <a:pt x="4112575" y="15158"/>
                  <a:pt x="3946289" y="18288"/>
                </a:cubicBezTo>
                <a:cubicBezTo>
                  <a:pt x="3780003" y="21418"/>
                  <a:pt x="3396009" y="18797"/>
                  <a:pt x="3253958" y="18288"/>
                </a:cubicBezTo>
                <a:cubicBezTo>
                  <a:pt x="3111907" y="17779"/>
                  <a:pt x="2760272" y="57223"/>
                  <a:pt x="2464700" y="18288"/>
                </a:cubicBezTo>
                <a:cubicBezTo>
                  <a:pt x="2169128" y="-20647"/>
                  <a:pt x="2232262" y="7960"/>
                  <a:pt x="2063148" y="18288"/>
                </a:cubicBezTo>
                <a:cubicBezTo>
                  <a:pt x="1894034" y="28616"/>
                  <a:pt x="1799338" y="3019"/>
                  <a:pt x="1661595" y="18288"/>
                </a:cubicBezTo>
                <a:cubicBezTo>
                  <a:pt x="1523852" y="33557"/>
                  <a:pt x="1113928" y="-4352"/>
                  <a:pt x="969264" y="18288"/>
                </a:cubicBezTo>
                <a:cubicBezTo>
                  <a:pt x="824600" y="40928"/>
                  <a:pt x="356149" y="-3128"/>
                  <a:pt x="0" y="18288"/>
                </a:cubicBezTo>
                <a:cubicBezTo>
                  <a:pt x="-540" y="12521"/>
                  <a:pt x="894" y="7749"/>
                  <a:pt x="0" y="0"/>
                </a:cubicBezTo>
                <a:close/>
              </a:path>
              <a:path w="9692640" h="18288" stroke="0" extrusionOk="0">
                <a:moveTo>
                  <a:pt x="0" y="0"/>
                </a:moveTo>
                <a:cubicBezTo>
                  <a:pt x="162642" y="3864"/>
                  <a:pt x="346119" y="-18364"/>
                  <a:pt x="498479" y="0"/>
                </a:cubicBezTo>
                <a:cubicBezTo>
                  <a:pt x="650839" y="18364"/>
                  <a:pt x="712065" y="-9389"/>
                  <a:pt x="900031" y="0"/>
                </a:cubicBezTo>
                <a:cubicBezTo>
                  <a:pt x="1087997" y="9389"/>
                  <a:pt x="1177291" y="3685"/>
                  <a:pt x="1398509" y="0"/>
                </a:cubicBezTo>
                <a:cubicBezTo>
                  <a:pt x="1619727" y="-3685"/>
                  <a:pt x="1874008" y="-8897"/>
                  <a:pt x="2090841" y="0"/>
                </a:cubicBezTo>
                <a:cubicBezTo>
                  <a:pt x="2307674" y="8897"/>
                  <a:pt x="2573432" y="-313"/>
                  <a:pt x="2880099" y="0"/>
                </a:cubicBezTo>
                <a:cubicBezTo>
                  <a:pt x="3186766" y="313"/>
                  <a:pt x="3422577" y="10664"/>
                  <a:pt x="3766283" y="0"/>
                </a:cubicBezTo>
                <a:cubicBezTo>
                  <a:pt x="4109989" y="-10664"/>
                  <a:pt x="4342683" y="-32873"/>
                  <a:pt x="4652467" y="0"/>
                </a:cubicBezTo>
                <a:cubicBezTo>
                  <a:pt x="4962251" y="32873"/>
                  <a:pt x="5122120" y="29155"/>
                  <a:pt x="5247872" y="0"/>
                </a:cubicBezTo>
                <a:cubicBezTo>
                  <a:pt x="5373625" y="-29155"/>
                  <a:pt x="5749491" y="1706"/>
                  <a:pt x="6037130" y="0"/>
                </a:cubicBezTo>
                <a:cubicBezTo>
                  <a:pt x="6324769" y="-1706"/>
                  <a:pt x="6531407" y="1172"/>
                  <a:pt x="6729461" y="0"/>
                </a:cubicBezTo>
                <a:cubicBezTo>
                  <a:pt x="6927515" y="-1172"/>
                  <a:pt x="7096794" y="-1520"/>
                  <a:pt x="7324867" y="0"/>
                </a:cubicBezTo>
                <a:cubicBezTo>
                  <a:pt x="7552940" y="1520"/>
                  <a:pt x="7878827" y="-17110"/>
                  <a:pt x="8114124" y="0"/>
                </a:cubicBezTo>
                <a:cubicBezTo>
                  <a:pt x="8349421" y="17110"/>
                  <a:pt x="8334208" y="15114"/>
                  <a:pt x="8515677" y="0"/>
                </a:cubicBezTo>
                <a:cubicBezTo>
                  <a:pt x="8697146" y="-15114"/>
                  <a:pt x="9236164" y="22466"/>
                  <a:pt x="9692640" y="0"/>
                </a:cubicBezTo>
                <a:cubicBezTo>
                  <a:pt x="9692735" y="8251"/>
                  <a:pt x="9692514" y="12333"/>
                  <a:pt x="9692640" y="18288"/>
                </a:cubicBezTo>
                <a:cubicBezTo>
                  <a:pt x="9410102" y="47398"/>
                  <a:pt x="9172773" y="7109"/>
                  <a:pt x="9000309" y="18288"/>
                </a:cubicBezTo>
                <a:cubicBezTo>
                  <a:pt x="8827845" y="29467"/>
                  <a:pt x="8713608" y="28372"/>
                  <a:pt x="8501830" y="18288"/>
                </a:cubicBezTo>
                <a:cubicBezTo>
                  <a:pt x="8290052" y="8204"/>
                  <a:pt x="7893416" y="3561"/>
                  <a:pt x="7712572" y="18288"/>
                </a:cubicBezTo>
                <a:cubicBezTo>
                  <a:pt x="7531728" y="33015"/>
                  <a:pt x="7480716" y="17052"/>
                  <a:pt x="7311020" y="18288"/>
                </a:cubicBezTo>
                <a:cubicBezTo>
                  <a:pt x="7141324" y="19524"/>
                  <a:pt x="6962706" y="15975"/>
                  <a:pt x="6618688" y="18288"/>
                </a:cubicBezTo>
                <a:cubicBezTo>
                  <a:pt x="6274670" y="20601"/>
                  <a:pt x="6230664" y="-1692"/>
                  <a:pt x="6120210" y="18288"/>
                </a:cubicBezTo>
                <a:cubicBezTo>
                  <a:pt x="6009756" y="38268"/>
                  <a:pt x="5442516" y="28115"/>
                  <a:pt x="5234026" y="18288"/>
                </a:cubicBezTo>
                <a:cubicBezTo>
                  <a:pt x="5025536" y="8461"/>
                  <a:pt x="4953693" y="18182"/>
                  <a:pt x="4832473" y="18288"/>
                </a:cubicBezTo>
                <a:cubicBezTo>
                  <a:pt x="4711253" y="18394"/>
                  <a:pt x="4414565" y="-11251"/>
                  <a:pt x="4140142" y="18288"/>
                </a:cubicBezTo>
                <a:cubicBezTo>
                  <a:pt x="3865719" y="47827"/>
                  <a:pt x="3819081" y="16772"/>
                  <a:pt x="3738590" y="18288"/>
                </a:cubicBezTo>
                <a:cubicBezTo>
                  <a:pt x="3658099" y="19804"/>
                  <a:pt x="3427576" y="1385"/>
                  <a:pt x="3240111" y="18288"/>
                </a:cubicBezTo>
                <a:cubicBezTo>
                  <a:pt x="3052646" y="35191"/>
                  <a:pt x="2749652" y="-13914"/>
                  <a:pt x="2450853" y="18288"/>
                </a:cubicBezTo>
                <a:cubicBezTo>
                  <a:pt x="2152054" y="50490"/>
                  <a:pt x="1928331" y="61101"/>
                  <a:pt x="1564669" y="18288"/>
                </a:cubicBezTo>
                <a:cubicBezTo>
                  <a:pt x="1201007" y="-24525"/>
                  <a:pt x="1217828" y="-275"/>
                  <a:pt x="1066190" y="18288"/>
                </a:cubicBezTo>
                <a:cubicBezTo>
                  <a:pt x="914552" y="36851"/>
                  <a:pt x="418290" y="-14785"/>
                  <a:pt x="0" y="18288"/>
                </a:cubicBezTo>
                <a:cubicBezTo>
                  <a:pt x="641" y="14236"/>
                  <a:pt x="889" y="7550"/>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Content Placeholder 2">
            <a:extLst>
              <a:ext uri="{FF2B5EF4-FFF2-40B4-BE49-F238E27FC236}">
                <a16:creationId xmlns:a16="http://schemas.microsoft.com/office/drawing/2014/main" id="{70DA5D95-5381-F293-855D-8ADFCDC862D4}"/>
              </a:ext>
            </a:extLst>
          </p:cNvPr>
          <p:cNvSpPr txBox="1">
            <a:spLocks/>
          </p:cNvSpPr>
          <p:nvPr/>
        </p:nvSpPr>
        <p:spPr>
          <a:xfrm>
            <a:off x="838200" y="2004446"/>
            <a:ext cx="10515600" cy="417689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200" dirty="0">
                <a:solidFill>
                  <a:srgbClr val="FFFFFF"/>
                </a:solidFill>
              </a:rPr>
              <a:t>Francis Galton (1869): Heritability of Genius</a:t>
            </a:r>
          </a:p>
          <a:p>
            <a:pPr marL="0" indent="0">
              <a:buNone/>
            </a:pPr>
            <a:endParaRPr lang="en-US" sz="2200" dirty="0">
              <a:solidFill>
                <a:srgbClr val="FFFFFF"/>
              </a:solidFill>
            </a:endParaRPr>
          </a:p>
          <a:p>
            <a:r>
              <a:rPr lang="en-US" sz="2200" dirty="0">
                <a:solidFill>
                  <a:srgbClr val="FFFFFF"/>
                </a:solidFill>
              </a:rPr>
              <a:t>Reductionism in the history of science</a:t>
            </a:r>
            <a:br>
              <a:rPr lang="en-US" sz="2200" dirty="0">
                <a:solidFill>
                  <a:srgbClr val="FFFFFF"/>
                </a:solidFill>
              </a:rPr>
            </a:br>
            <a:endParaRPr lang="en-US" sz="2200" dirty="0">
              <a:solidFill>
                <a:srgbClr val="FFFFFF"/>
              </a:solidFill>
            </a:endParaRPr>
          </a:p>
          <a:p>
            <a:r>
              <a:rPr lang="en-US" sz="2200" dirty="0">
                <a:solidFill>
                  <a:srgbClr val="FFFFFF"/>
                </a:solidFill>
              </a:rPr>
              <a:t>Development as Evolving Complexity (Lewis, 2000)</a:t>
            </a:r>
          </a:p>
          <a:p>
            <a:pPr lvl="1"/>
            <a:r>
              <a:rPr lang="en-US" sz="2200" dirty="0">
                <a:solidFill>
                  <a:srgbClr val="FFFFFF"/>
                </a:solidFill>
              </a:rPr>
              <a:t>Emergent novelty</a:t>
            </a:r>
          </a:p>
          <a:p>
            <a:pPr lvl="1"/>
            <a:r>
              <a:rPr lang="en-US" sz="2200" dirty="0">
                <a:solidFill>
                  <a:srgbClr val="FFFFFF"/>
                </a:solidFill>
              </a:rPr>
              <a:t>Increasingly complex</a:t>
            </a:r>
          </a:p>
          <a:p>
            <a:pPr lvl="1"/>
            <a:r>
              <a:rPr lang="en-US" altLang="zh-CN" sz="2200" dirty="0">
                <a:solidFill>
                  <a:srgbClr val="FFFFFF"/>
                </a:solidFill>
              </a:rPr>
              <a:t>Going through phase transitions</a:t>
            </a:r>
            <a:endParaRPr lang="en-US" sz="2200" dirty="0">
              <a:solidFill>
                <a:srgbClr val="FFFFFF"/>
              </a:solidFill>
            </a:endParaRPr>
          </a:p>
          <a:p>
            <a:pPr lvl="1"/>
            <a:r>
              <a:rPr lang="en-US" sz="2200" dirty="0">
                <a:solidFill>
                  <a:srgbClr val="FFFFFF"/>
                </a:solidFill>
              </a:rPr>
              <a:t>Intrinsically robust and extrinsically sensitive (adaptive)</a:t>
            </a:r>
          </a:p>
        </p:txBody>
      </p:sp>
      <p:sp>
        <p:nvSpPr>
          <p:cNvPr id="10" name="TextBox 9">
            <a:extLst>
              <a:ext uri="{FF2B5EF4-FFF2-40B4-BE49-F238E27FC236}">
                <a16:creationId xmlns:a16="http://schemas.microsoft.com/office/drawing/2014/main" id="{90A99860-CDD7-0789-F907-E4F662EC4F76}"/>
              </a:ext>
            </a:extLst>
          </p:cNvPr>
          <p:cNvSpPr txBox="1"/>
          <p:nvPr/>
        </p:nvSpPr>
        <p:spPr>
          <a:xfrm>
            <a:off x="0" y="6498368"/>
            <a:ext cx="6158752" cy="369332"/>
          </a:xfrm>
          <a:prstGeom prst="rect">
            <a:avLst/>
          </a:prstGeom>
          <a:noFill/>
        </p:spPr>
        <p:txBody>
          <a:bodyPr wrap="square">
            <a:spAutoFit/>
          </a:bodyPr>
          <a:lstStyle/>
          <a:p>
            <a:r>
              <a:rPr lang="en-US" sz="1800" dirty="0">
                <a:latin typeface="Monotype Corsiva" panose="03010101010201010101" pitchFamily="66" charset="0"/>
                <a:ea typeface="Microsoft YaHei Light" panose="020B0502040204020203" pitchFamily="34" charset="-122"/>
              </a:rPr>
              <a:t>© David Dai</a:t>
            </a:r>
          </a:p>
        </p:txBody>
      </p:sp>
    </p:spTree>
    <p:extLst>
      <p:ext uri="{BB962C8B-B14F-4D97-AF65-F5344CB8AC3E}">
        <p14:creationId xmlns:p14="http://schemas.microsoft.com/office/powerpoint/2010/main" val="3344365207"/>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9">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9">
                                            <p:txEl>
                                              <p:pRg st="6" end="6"/>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1A9F7B4E-B03D-4F64-BE33-00D074458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Stars in the sky&#10;&#10;Description automatically generated with low confidence">
            <a:extLst>
              <a:ext uri="{FF2B5EF4-FFF2-40B4-BE49-F238E27FC236}">
                <a16:creationId xmlns:a16="http://schemas.microsoft.com/office/drawing/2014/main" id="{917A586C-FB6B-35B5-A86D-E6F843F6E3F7}"/>
              </a:ext>
            </a:extLst>
          </p:cNvPr>
          <p:cNvPicPr>
            <a:picLocks noChangeAspect="1"/>
          </p:cNvPicPr>
          <p:nvPr/>
        </p:nvPicPr>
        <p:blipFill rotWithShape="1">
          <a:blip r:embed="rId2">
            <a:alphaModFix amt="40000"/>
            <a:extLst>
              <a:ext uri="{28A0092B-C50C-407E-A947-70E740481C1C}">
                <a14:useLocalDpi xmlns:a14="http://schemas.microsoft.com/office/drawing/2010/main" val="0"/>
              </a:ext>
            </a:extLst>
          </a:blip>
          <a:srcRect t="24263" b="19487"/>
          <a:stretch/>
        </p:blipFill>
        <p:spPr>
          <a:xfrm>
            <a:off x="20" y="1282"/>
            <a:ext cx="12191980" cy="6856718"/>
          </a:xfrm>
          <a:prstGeom prst="rect">
            <a:avLst/>
          </a:prstGeom>
        </p:spPr>
      </p:pic>
      <p:sp>
        <p:nvSpPr>
          <p:cNvPr id="5" name="Title 1">
            <a:extLst>
              <a:ext uri="{FF2B5EF4-FFF2-40B4-BE49-F238E27FC236}">
                <a16:creationId xmlns:a16="http://schemas.microsoft.com/office/drawing/2014/main" id="{D147B543-F0E9-D04A-253D-9FB6E49C8D2F}"/>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Aft>
                <a:spcPts val="600"/>
              </a:spcAft>
            </a:pPr>
            <a:r>
              <a:rPr lang="en-US" sz="3600" b="1" dirty="0">
                <a:solidFill>
                  <a:srgbClr val="FFFFFF"/>
                </a:solidFill>
              </a:rPr>
              <a:t>ECT Part 1: Engage the World</a:t>
            </a:r>
          </a:p>
        </p:txBody>
      </p:sp>
      <p:sp>
        <p:nvSpPr>
          <p:cNvPr id="22" name="sketchy line">
            <a:extLst>
              <a:ext uri="{FF2B5EF4-FFF2-40B4-BE49-F238E27FC236}">
                <a16:creationId xmlns:a16="http://schemas.microsoft.com/office/drawing/2014/main" id="{7E2BE7F7-CA89-4002-ACCE-A478AEA24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4399" y="1681544"/>
            <a:ext cx="9692640" cy="18288"/>
          </a:xfrm>
          <a:custGeom>
            <a:avLst/>
            <a:gdLst>
              <a:gd name="connsiteX0" fmla="*/ 0 w 9692640"/>
              <a:gd name="connsiteY0" fmla="*/ 0 h 18288"/>
              <a:gd name="connsiteX1" fmla="*/ 401552 w 9692640"/>
              <a:gd name="connsiteY1" fmla="*/ 0 h 18288"/>
              <a:gd name="connsiteX2" fmla="*/ 996957 w 9692640"/>
              <a:gd name="connsiteY2" fmla="*/ 0 h 18288"/>
              <a:gd name="connsiteX3" fmla="*/ 1398509 w 9692640"/>
              <a:gd name="connsiteY3" fmla="*/ 0 h 18288"/>
              <a:gd name="connsiteX4" fmla="*/ 2090841 w 9692640"/>
              <a:gd name="connsiteY4" fmla="*/ 0 h 18288"/>
              <a:gd name="connsiteX5" fmla="*/ 2686246 w 9692640"/>
              <a:gd name="connsiteY5" fmla="*/ 0 h 18288"/>
              <a:gd name="connsiteX6" fmla="*/ 3475504 w 9692640"/>
              <a:gd name="connsiteY6" fmla="*/ 0 h 18288"/>
              <a:gd name="connsiteX7" fmla="*/ 4361688 w 9692640"/>
              <a:gd name="connsiteY7" fmla="*/ 0 h 18288"/>
              <a:gd name="connsiteX8" fmla="*/ 5054019 w 9692640"/>
              <a:gd name="connsiteY8" fmla="*/ 0 h 18288"/>
              <a:gd name="connsiteX9" fmla="*/ 5940204 w 9692640"/>
              <a:gd name="connsiteY9" fmla="*/ 0 h 18288"/>
              <a:gd name="connsiteX10" fmla="*/ 6632535 w 9692640"/>
              <a:gd name="connsiteY10" fmla="*/ 0 h 18288"/>
              <a:gd name="connsiteX11" fmla="*/ 7034087 w 9692640"/>
              <a:gd name="connsiteY11" fmla="*/ 0 h 18288"/>
              <a:gd name="connsiteX12" fmla="*/ 7532566 w 9692640"/>
              <a:gd name="connsiteY12" fmla="*/ 0 h 18288"/>
              <a:gd name="connsiteX13" fmla="*/ 8418750 w 9692640"/>
              <a:gd name="connsiteY13" fmla="*/ 0 h 18288"/>
              <a:gd name="connsiteX14" fmla="*/ 9692640 w 9692640"/>
              <a:gd name="connsiteY14" fmla="*/ 0 h 18288"/>
              <a:gd name="connsiteX15" fmla="*/ 9692640 w 9692640"/>
              <a:gd name="connsiteY15" fmla="*/ 18288 h 18288"/>
              <a:gd name="connsiteX16" fmla="*/ 9000309 w 9692640"/>
              <a:gd name="connsiteY16" fmla="*/ 18288 h 18288"/>
              <a:gd name="connsiteX17" fmla="*/ 8307977 w 9692640"/>
              <a:gd name="connsiteY17" fmla="*/ 18288 h 18288"/>
              <a:gd name="connsiteX18" fmla="*/ 7712572 w 9692640"/>
              <a:gd name="connsiteY18" fmla="*/ 18288 h 18288"/>
              <a:gd name="connsiteX19" fmla="*/ 7214093 w 9692640"/>
              <a:gd name="connsiteY19" fmla="*/ 18288 h 18288"/>
              <a:gd name="connsiteX20" fmla="*/ 6327909 w 9692640"/>
              <a:gd name="connsiteY20" fmla="*/ 18288 h 18288"/>
              <a:gd name="connsiteX21" fmla="*/ 5635578 w 9692640"/>
              <a:gd name="connsiteY21" fmla="*/ 18288 h 18288"/>
              <a:gd name="connsiteX22" fmla="*/ 4846320 w 9692640"/>
              <a:gd name="connsiteY22" fmla="*/ 18288 h 18288"/>
              <a:gd name="connsiteX23" fmla="*/ 4444768 w 9692640"/>
              <a:gd name="connsiteY23" fmla="*/ 18288 h 18288"/>
              <a:gd name="connsiteX24" fmla="*/ 3946289 w 9692640"/>
              <a:gd name="connsiteY24" fmla="*/ 18288 h 18288"/>
              <a:gd name="connsiteX25" fmla="*/ 3253958 w 9692640"/>
              <a:gd name="connsiteY25" fmla="*/ 18288 h 18288"/>
              <a:gd name="connsiteX26" fmla="*/ 2464700 w 9692640"/>
              <a:gd name="connsiteY26" fmla="*/ 18288 h 18288"/>
              <a:gd name="connsiteX27" fmla="*/ 2063148 w 9692640"/>
              <a:gd name="connsiteY27" fmla="*/ 18288 h 18288"/>
              <a:gd name="connsiteX28" fmla="*/ 1661595 w 9692640"/>
              <a:gd name="connsiteY28" fmla="*/ 18288 h 18288"/>
              <a:gd name="connsiteX29" fmla="*/ 969264 w 9692640"/>
              <a:gd name="connsiteY29" fmla="*/ 18288 h 18288"/>
              <a:gd name="connsiteX30" fmla="*/ 0 w 9692640"/>
              <a:gd name="connsiteY30" fmla="*/ 18288 h 18288"/>
              <a:gd name="connsiteX31" fmla="*/ 0 w 9692640"/>
              <a:gd name="connsiteY3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692640" h="18288" fill="none" extrusionOk="0">
                <a:moveTo>
                  <a:pt x="0" y="0"/>
                </a:moveTo>
                <a:cubicBezTo>
                  <a:pt x="142992" y="4732"/>
                  <a:pt x="265909" y="-3365"/>
                  <a:pt x="401552" y="0"/>
                </a:cubicBezTo>
                <a:cubicBezTo>
                  <a:pt x="537195" y="3365"/>
                  <a:pt x="738153" y="6482"/>
                  <a:pt x="996957" y="0"/>
                </a:cubicBezTo>
                <a:cubicBezTo>
                  <a:pt x="1255762" y="-6482"/>
                  <a:pt x="1280511" y="12509"/>
                  <a:pt x="1398509" y="0"/>
                </a:cubicBezTo>
                <a:cubicBezTo>
                  <a:pt x="1516507" y="-12509"/>
                  <a:pt x="1782573" y="-31523"/>
                  <a:pt x="2090841" y="0"/>
                </a:cubicBezTo>
                <a:cubicBezTo>
                  <a:pt x="2399109" y="31523"/>
                  <a:pt x="2488380" y="26286"/>
                  <a:pt x="2686246" y="0"/>
                </a:cubicBezTo>
                <a:cubicBezTo>
                  <a:pt x="2884112" y="-26286"/>
                  <a:pt x="3186024" y="-14734"/>
                  <a:pt x="3475504" y="0"/>
                </a:cubicBezTo>
                <a:cubicBezTo>
                  <a:pt x="3764984" y="14734"/>
                  <a:pt x="4053017" y="43292"/>
                  <a:pt x="4361688" y="0"/>
                </a:cubicBezTo>
                <a:cubicBezTo>
                  <a:pt x="4670359" y="-43292"/>
                  <a:pt x="4736164" y="-729"/>
                  <a:pt x="5054019" y="0"/>
                </a:cubicBezTo>
                <a:cubicBezTo>
                  <a:pt x="5371874" y="729"/>
                  <a:pt x="5543528" y="-22963"/>
                  <a:pt x="5940204" y="0"/>
                </a:cubicBezTo>
                <a:cubicBezTo>
                  <a:pt x="6336881" y="22963"/>
                  <a:pt x="6423838" y="6469"/>
                  <a:pt x="6632535" y="0"/>
                </a:cubicBezTo>
                <a:cubicBezTo>
                  <a:pt x="6841232" y="-6469"/>
                  <a:pt x="6852819" y="17036"/>
                  <a:pt x="7034087" y="0"/>
                </a:cubicBezTo>
                <a:cubicBezTo>
                  <a:pt x="7215355" y="-17036"/>
                  <a:pt x="7313136" y="11151"/>
                  <a:pt x="7532566" y="0"/>
                </a:cubicBezTo>
                <a:cubicBezTo>
                  <a:pt x="7751996" y="-11151"/>
                  <a:pt x="8015001" y="25614"/>
                  <a:pt x="8418750" y="0"/>
                </a:cubicBezTo>
                <a:cubicBezTo>
                  <a:pt x="8822499" y="-25614"/>
                  <a:pt x="9163239" y="48603"/>
                  <a:pt x="9692640" y="0"/>
                </a:cubicBezTo>
                <a:cubicBezTo>
                  <a:pt x="9691955" y="4437"/>
                  <a:pt x="9693170" y="10717"/>
                  <a:pt x="9692640" y="18288"/>
                </a:cubicBezTo>
                <a:cubicBezTo>
                  <a:pt x="9545125" y="42172"/>
                  <a:pt x="9164259" y="6706"/>
                  <a:pt x="9000309" y="18288"/>
                </a:cubicBezTo>
                <a:cubicBezTo>
                  <a:pt x="8836359" y="29870"/>
                  <a:pt x="8521035" y="-14108"/>
                  <a:pt x="8307977" y="18288"/>
                </a:cubicBezTo>
                <a:cubicBezTo>
                  <a:pt x="8094919" y="50684"/>
                  <a:pt x="7881757" y="11235"/>
                  <a:pt x="7712572" y="18288"/>
                </a:cubicBezTo>
                <a:cubicBezTo>
                  <a:pt x="7543387" y="25341"/>
                  <a:pt x="7358861" y="20625"/>
                  <a:pt x="7214093" y="18288"/>
                </a:cubicBezTo>
                <a:cubicBezTo>
                  <a:pt x="7069325" y="15951"/>
                  <a:pt x="6523705" y="52160"/>
                  <a:pt x="6327909" y="18288"/>
                </a:cubicBezTo>
                <a:cubicBezTo>
                  <a:pt x="6132113" y="-15584"/>
                  <a:pt x="5923847" y="21204"/>
                  <a:pt x="5635578" y="18288"/>
                </a:cubicBezTo>
                <a:cubicBezTo>
                  <a:pt x="5347309" y="15372"/>
                  <a:pt x="5114749" y="50642"/>
                  <a:pt x="4846320" y="18288"/>
                </a:cubicBezTo>
                <a:cubicBezTo>
                  <a:pt x="4577891" y="-14066"/>
                  <a:pt x="4576701" y="1487"/>
                  <a:pt x="4444768" y="18288"/>
                </a:cubicBezTo>
                <a:cubicBezTo>
                  <a:pt x="4312835" y="35089"/>
                  <a:pt x="4112575" y="15158"/>
                  <a:pt x="3946289" y="18288"/>
                </a:cubicBezTo>
                <a:cubicBezTo>
                  <a:pt x="3780003" y="21418"/>
                  <a:pt x="3396009" y="18797"/>
                  <a:pt x="3253958" y="18288"/>
                </a:cubicBezTo>
                <a:cubicBezTo>
                  <a:pt x="3111907" y="17779"/>
                  <a:pt x="2760272" y="57223"/>
                  <a:pt x="2464700" y="18288"/>
                </a:cubicBezTo>
                <a:cubicBezTo>
                  <a:pt x="2169128" y="-20647"/>
                  <a:pt x="2232262" y="7960"/>
                  <a:pt x="2063148" y="18288"/>
                </a:cubicBezTo>
                <a:cubicBezTo>
                  <a:pt x="1894034" y="28616"/>
                  <a:pt x="1799338" y="3019"/>
                  <a:pt x="1661595" y="18288"/>
                </a:cubicBezTo>
                <a:cubicBezTo>
                  <a:pt x="1523852" y="33557"/>
                  <a:pt x="1113928" y="-4352"/>
                  <a:pt x="969264" y="18288"/>
                </a:cubicBezTo>
                <a:cubicBezTo>
                  <a:pt x="824600" y="40928"/>
                  <a:pt x="356149" y="-3128"/>
                  <a:pt x="0" y="18288"/>
                </a:cubicBezTo>
                <a:cubicBezTo>
                  <a:pt x="-540" y="12521"/>
                  <a:pt x="894" y="7749"/>
                  <a:pt x="0" y="0"/>
                </a:cubicBezTo>
                <a:close/>
              </a:path>
              <a:path w="9692640" h="18288" stroke="0" extrusionOk="0">
                <a:moveTo>
                  <a:pt x="0" y="0"/>
                </a:moveTo>
                <a:cubicBezTo>
                  <a:pt x="162642" y="3864"/>
                  <a:pt x="346119" y="-18364"/>
                  <a:pt x="498479" y="0"/>
                </a:cubicBezTo>
                <a:cubicBezTo>
                  <a:pt x="650839" y="18364"/>
                  <a:pt x="712065" y="-9389"/>
                  <a:pt x="900031" y="0"/>
                </a:cubicBezTo>
                <a:cubicBezTo>
                  <a:pt x="1087997" y="9389"/>
                  <a:pt x="1177291" y="3685"/>
                  <a:pt x="1398509" y="0"/>
                </a:cubicBezTo>
                <a:cubicBezTo>
                  <a:pt x="1619727" y="-3685"/>
                  <a:pt x="1874008" y="-8897"/>
                  <a:pt x="2090841" y="0"/>
                </a:cubicBezTo>
                <a:cubicBezTo>
                  <a:pt x="2307674" y="8897"/>
                  <a:pt x="2573432" y="-313"/>
                  <a:pt x="2880099" y="0"/>
                </a:cubicBezTo>
                <a:cubicBezTo>
                  <a:pt x="3186766" y="313"/>
                  <a:pt x="3422577" y="10664"/>
                  <a:pt x="3766283" y="0"/>
                </a:cubicBezTo>
                <a:cubicBezTo>
                  <a:pt x="4109989" y="-10664"/>
                  <a:pt x="4342683" y="-32873"/>
                  <a:pt x="4652467" y="0"/>
                </a:cubicBezTo>
                <a:cubicBezTo>
                  <a:pt x="4962251" y="32873"/>
                  <a:pt x="5122120" y="29155"/>
                  <a:pt x="5247872" y="0"/>
                </a:cubicBezTo>
                <a:cubicBezTo>
                  <a:pt x="5373625" y="-29155"/>
                  <a:pt x="5749491" y="1706"/>
                  <a:pt x="6037130" y="0"/>
                </a:cubicBezTo>
                <a:cubicBezTo>
                  <a:pt x="6324769" y="-1706"/>
                  <a:pt x="6531407" y="1172"/>
                  <a:pt x="6729461" y="0"/>
                </a:cubicBezTo>
                <a:cubicBezTo>
                  <a:pt x="6927515" y="-1172"/>
                  <a:pt x="7096794" y="-1520"/>
                  <a:pt x="7324867" y="0"/>
                </a:cubicBezTo>
                <a:cubicBezTo>
                  <a:pt x="7552940" y="1520"/>
                  <a:pt x="7878827" y="-17110"/>
                  <a:pt x="8114124" y="0"/>
                </a:cubicBezTo>
                <a:cubicBezTo>
                  <a:pt x="8349421" y="17110"/>
                  <a:pt x="8334208" y="15114"/>
                  <a:pt x="8515677" y="0"/>
                </a:cubicBezTo>
                <a:cubicBezTo>
                  <a:pt x="8697146" y="-15114"/>
                  <a:pt x="9236164" y="22466"/>
                  <a:pt x="9692640" y="0"/>
                </a:cubicBezTo>
                <a:cubicBezTo>
                  <a:pt x="9692735" y="8251"/>
                  <a:pt x="9692514" y="12333"/>
                  <a:pt x="9692640" y="18288"/>
                </a:cubicBezTo>
                <a:cubicBezTo>
                  <a:pt x="9410102" y="47398"/>
                  <a:pt x="9172773" y="7109"/>
                  <a:pt x="9000309" y="18288"/>
                </a:cubicBezTo>
                <a:cubicBezTo>
                  <a:pt x="8827845" y="29467"/>
                  <a:pt x="8713608" y="28372"/>
                  <a:pt x="8501830" y="18288"/>
                </a:cubicBezTo>
                <a:cubicBezTo>
                  <a:pt x="8290052" y="8204"/>
                  <a:pt x="7893416" y="3561"/>
                  <a:pt x="7712572" y="18288"/>
                </a:cubicBezTo>
                <a:cubicBezTo>
                  <a:pt x="7531728" y="33015"/>
                  <a:pt x="7480716" y="17052"/>
                  <a:pt x="7311020" y="18288"/>
                </a:cubicBezTo>
                <a:cubicBezTo>
                  <a:pt x="7141324" y="19524"/>
                  <a:pt x="6962706" y="15975"/>
                  <a:pt x="6618688" y="18288"/>
                </a:cubicBezTo>
                <a:cubicBezTo>
                  <a:pt x="6274670" y="20601"/>
                  <a:pt x="6230664" y="-1692"/>
                  <a:pt x="6120210" y="18288"/>
                </a:cubicBezTo>
                <a:cubicBezTo>
                  <a:pt x="6009756" y="38268"/>
                  <a:pt x="5442516" y="28115"/>
                  <a:pt x="5234026" y="18288"/>
                </a:cubicBezTo>
                <a:cubicBezTo>
                  <a:pt x="5025536" y="8461"/>
                  <a:pt x="4953693" y="18182"/>
                  <a:pt x="4832473" y="18288"/>
                </a:cubicBezTo>
                <a:cubicBezTo>
                  <a:pt x="4711253" y="18394"/>
                  <a:pt x="4414565" y="-11251"/>
                  <a:pt x="4140142" y="18288"/>
                </a:cubicBezTo>
                <a:cubicBezTo>
                  <a:pt x="3865719" y="47827"/>
                  <a:pt x="3819081" y="16772"/>
                  <a:pt x="3738590" y="18288"/>
                </a:cubicBezTo>
                <a:cubicBezTo>
                  <a:pt x="3658099" y="19804"/>
                  <a:pt x="3427576" y="1385"/>
                  <a:pt x="3240111" y="18288"/>
                </a:cubicBezTo>
                <a:cubicBezTo>
                  <a:pt x="3052646" y="35191"/>
                  <a:pt x="2749652" y="-13914"/>
                  <a:pt x="2450853" y="18288"/>
                </a:cubicBezTo>
                <a:cubicBezTo>
                  <a:pt x="2152054" y="50490"/>
                  <a:pt x="1928331" y="61101"/>
                  <a:pt x="1564669" y="18288"/>
                </a:cubicBezTo>
                <a:cubicBezTo>
                  <a:pt x="1201007" y="-24525"/>
                  <a:pt x="1217828" y="-275"/>
                  <a:pt x="1066190" y="18288"/>
                </a:cubicBezTo>
                <a:cubicBezTo>
                  <a:pt x="914552" y="36851"/>
                  <a:pt x="418290" y="-14785"/>
                  <a:pt x="0" y="18288"/>
                </a:cubicBezTo>
                <a:cubicBezTo>
                  <a:pt x="641" y="14236"/>
                  <a:pt x="889" y="7550"/>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D29D94FB-CD8E-30D2-8174-08EEC540555B}"/>
              </a:ext>
            </a:extLst>
          </p:cNvPr>
          <p:cNvSpPr txBox="1"/>
          <p:nvPr/>
        </p:nvSpPr>
        <p:spPr>
          <a:xfrm>
            <a:off x="838200" y="2004446"/>
            <a:ext cx="10515600" cy="4176897"/>
          </a:xfrm>
          <a:prstGeom prst="rect">
            <a:avLst/>
          </a:prstGeom>
        </p:spPr>
        <p:txBody>
          <a:bodyPr vert="horz" lIns="91440" tIns="45720" rIns="91440" bIns="45720" rtlCol="0">
            <a:normAutofit/>
          </a:bodyPr>
          <a:lstStyle/>
          <a:p>
            <a:pPr>
              <a:lnSpc>
                <a:spcPct val="90000"/>
              </a:lnSpc>
              <a:spcAft>
                <a:spcPts val="600"/>
              </a:spcAft>
            </a:pPr>
            <a:r>
              <a:rPr lang="en-US" sz="2200" b="1" dirty="0">
                <a:solidFill>
                  <a:srgbClr val="FFFFFF"/>
                </a:solidFill>
              </a:rPr>
              <a:t>Three metaphors</a:t>
            </a:r>
          </a:p>
          <a:p>
            <a:pPr marL="285750" indent="-228600">
              <a:lnSpc>
                <a:spcPct val="90000"/>
              </a:lnSpc>
              <a:spcAft>
                <a:spcPts val="600"/>
              </a:spcAft>
              <a:buFont typeface="Arial" panose="020B0604020202020204" pitchFamily="34" charset="0"/>
              <a:buChar char="•"/>
            </a:pPr>
            <a:endParaRPr lang="en-US" sz="2200" dirty="0">
              <a:solidFill>
                <a:srgbClr val="FFFFFF"/>
              </a:solidFill>
            </a:endParaRPr>
          </a:p>
          <a:p>
            <a:pPr marL="1200150" lvl="1" indent="-457200">
              <a:lnSpc>
                <a:spcPct val="90000"/>
              </a:lnSpc>
              <a:spcAft>
                <a:spcPts val="600"/>
              </a:spcAft>
              <a:buFont typeface="+mj-lt"/>
              <a:buAutoNum type="arabicPeriod"/>
            </a:pPr>
            <a:r>
              <a:rPr lang="en-US" sz="2200" dirty="0">
                <a:solidFill>
                  <a:srgbClr val="FFFFFF"/>
                </a:solidFill>
              </a:rPr>
              <a:t>The octopus metaphor: What develops</a:t>
            </a:r>
          </a:p>
          <a:p>
            <a:pPr marL="1200150" lvl="1" indent="-457200">
              <a:lnSpc>
                <a:spcPct val="90000"/>
              </a:lnSpc>
              <a:spcAft>
                <a:spcPts val="600"/>
              </a:spcAft>
              <a:buFont typeface="+mj-lt"/>
              <a:buAutoNum type="arabicPeriod"/>
            </a:pPr>
            <a:endParaRPr lang="en-US" sz="2200" dirty="0">
              <a:solidFill>
                <a:srgbClr val="FFFFFF"/>
              </a:solidFill>
            </a:endParaRPr>
          </a:p>
          <a:p>
            <a:pPr marL="1200150" lvl="1" indent="-457200">
              <a:lnSpc>
                <a:spcPct val="90000"/>
              </a:lnSpc>
              <a:spcAft>
                <a:spcPts val="600"/>
              </a:spcAft>
              <a:buFont typeface="+mj-lt"/>
              <a:buAutoNum type="arabicPeriod"/>
            </a:pPr>
            <a:r>
              <a:rPr lang="en-US" sz="2200" dirty="0">
                <a:solidFill>
                  <a:srgbClr val="FFFFFF"/>
                </a:solidFill>
              </a:rPr>
              <a:t>The onion metaphor: How it evolves (with new properties)</a:t>
            </a:r>
          </a:p>
          <a:p>
            <a:pPr marL="1200150" lvl="1" indent="-457200">
              <a:lnSpc>
                <a:spcPct val="90000"/>
              </a:lnSpc>
              <a:spcAft>
                <a:spcPts val="600"/>
              </a:spcAft>
              <a:buFont typeface="+mj-lt"/>
              <a:buAutoNum type="arabicPeriod"/>
            </a:pPr>
            <a:endParaRPr lang="en-US" sz="2200" dirty="0">
              <a:solidFill>
                <a:srgbClr val="FFFFFF"/>
              </a:solidFill>
            </a:endParaRPr>
          </a:p>
          <a:p>
            <a:pPr marL="1200150" lvl="1" indent="-457200">
              <a:lnSpc>
                <a:spcPct val="90000"/>
              </a:lnSpc>
              <a:spcAft>
                <a:spcPts val="600"/>
              </a:spcAft>
              <a:buFont typeface="+mj-lt"/>
              <a:buAutoNum type="arabicPeriod"/>
            </a:pPr>
            <a:r>
              <a:rPr lang="en-US" sz="2200" dirty="0">
                <a:solidFill>
                  <a:srgbClr val="FFFFFF"/>
                </a:solidFill>
              </a:rPr>
              <a:t>The Marathon metaphor: When and where it unfolds</a:t>
            </a:r>
          </a:p>
        </p:txBody>
      </p:sp>
      <p:sp>
        <p:nvSpPr>
          <p:cNvPr id="7" name="TextBox 6">
            <a:extLst>
              <a:ext uri="{FF2B5EF4-FFF2-40B4-BE49-F238E27FC236}">
                <a16:creationId xmlns:a16="http://schemas.microsoft.com/office/drawing/2014/main" id="{1C526EA1-870E-7230-32CA-EE0E69BE893F}"/>
              </a:ext>
            </a:extLst>
          </p:cNvPr>
          <p:cNvSpPr txBox="1"/>
          <p:nvPr/>
        </p:nvSpPr>
        <p:spPr>
          <a:xfrm>
            <a:off x="0" y="6518916"/>
            <a:ext cx="6158752" cy="369332"/>
          </a:xfrm>
          <a:prstGeom prst="rect">
            <a:avLst/>
          </a:prstGeom>
          <a:noFill/>
        </p:spPr>
        <p:txBody>
          <a:bodyPr wrap="square">
            <a:spAutoFit/>
          </a:bodyPr>
          <a:lstStyle/>
          <a:p>
            <a:r>
              <a:rPr lang="en-US" sz="1800" dirty="0">
                <a:latin typeface="Monotype Corsiva" panose="03010101010201010101" pitchFamily="66" charset="0"/>
                <a:ea typeface="Microsoft YaHei Light" panose="020B0502040204020203" pitchFamily="34" charset="-122"/>
              </a:rPr>
              <a:t>© David Dai</a:t>
            </a:r>
          </a:p>
        </p:txBody>
      </p:sp>
    </p:spTree>
    <p:extLst>
      <p:ext uri="{BB962C8B-B14F-4D97-AF65-F5344CB8AC3E}">
        <p14:creationId xmlns:p14="http://schemas.microsoft.com/office/powerpoint/2010/main" val="2141452991"/>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1A9F7B4E-B03D-4F64-BE33-00D074458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Stars in the sky&#10;&#10;Description automatically generated with low confidence">
            <a:extLst>
              <a:ext uri="{FF2B5EF4-FFF2-40B4-BE49-F238E27FC236}">
                <a16:creationId xmlns:a16="http://schemas.microsoft.com/office/drawing/2014/main" id="{917A586C-FB6B-35B5-A86D-E6F843F6E3F7}"/>
              </a:ext>
            </a:extLst>
          </p:cNvPr>
          <p:cNvPicPr>
            <a:picLocks noChangeAspect="1"/>
          </p:cNvPicPr>
          <p:nvPr/>
        </p:nvPicPr>
        <p:blipFill rotWithShape="1">
          <a:blip r:embed="rId2">
            <a:alphaModFix amt="40000"/>
            <a:extLst>
              <a:ext uri="{28A0092B-C50C-407E-A947-70E740481C1C}">
                <a14:useLocalDpi xmlns:a14="http://schemas.microsoft.com/office/drawing/2010/main" val="0"/>
              </a:ext>
            </a:extLst>
          </a:blip>
          <a:srcRect t="24263" b="19487"/>
          <a:stretch/>
        </p:blipFill>
        <p:spPr>
          <a:xfrm>
            <a:off x="20" y="1282"/>
            <a:ext cx="12191980" cy="6856718"/>
          </a:xfrm>
          <a:prstGeom prst="rect">
            <a:avLst/>
          </a:prstGeom>
        </p:spPr>
      </p:pic>
      <p:sp>
        <p:nvSpPr>
          <p:cNvPr id="22" name="sketchy line">
            <a:extLst>
              <a:ext uri="{FF2B5EF4-FFF2-40B4-BE49-F238E27FC236}">
                <a16:creationId xmlns:a16="http://schemas.microsoft.com/office/drawing/2014/main" id="{7E2BE7F7-CA89-4002-ACCE-A478AEA24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4399" y="1681544"/>
            <a:ext cx="9692640" cy="18288"/>
          </a:xfrm>
          <a:custGeom>
            <a:avLst/>
            <a:gdLst>
              <a:gd name="connsiteX0" fmla="*/ 0 w 9692640"/>
              <a:gd name="connsiteY0" fmla="*/ 0 h 18288"/>
              <a:gd name="connsiteX1" fmla="*/ 401552 w 9692640"/>
              <a:gd name="connsiteY1" fmla="*/ 0 h 18288"/>
              <a:gd name="connsiteX2" fmla="*/ 996957 w 9692640"/>
              <a:gd name="connsiteY2" fmla="*/ 0 h 18288"/>
              <a:gd name="connsiteX3" fmla="*/ 1398509 w 9692640"/>
              <a:gd name="connsiteY3" fmla="*/ 0 h 18288"/>
              <a:gd name="connsiteX4" fmla="*/ 2090841 w 9692640"/>
              <a:gd name="connsiteY4" fmla="*/ 0 h 18288"/>
              <a:gd name="connsiteX5" fmla="*/ 2686246 w 9692640"/>
              <a:gd name="connsiteY5" fmla="*/ 0 h 18288"/>
              <a:gd name="connsiteX6" fmla="*/ 3475504 w 9692640"/>
              <a:gd name="connsiteY6" fmla="*/ 0 h 18288"/>
              <a:gd name="connsiteX7" fmla="*/ 4361688 w 9692640"/>
              <a:gd name="connsiteY7" fmla="*/ 0 h 18288"/>
              <a:gd name="connsiteX8" fmla="*/ 5054019 w 9692640"/>
              <a:gd name="connsiteY8" fmla="*/ 0 h 18288"/>
              <a:gd name="connsiteX9" fmla="*/ 5940204 w 9692640"/>
              <a:gd name="connsiteY9" fmla="*/ 0 h 18288"/>
              <a:gd name="connsiteX10" fmla="*/ 6632535 w 9692640"/>
              <a:gd name="connsiteY10" fmla="*/ 0 h 18288"/>
              <a:gd name="connsiteX11" fmla="*/ 7034087 w 9692640"/>
              <a:gd name="connsiteY11" fmla="*/ 0 h 18288"/>
              <a:gd name="connsiteX12" fmla="*/ 7532566 w 9692640"/>
              <a:gd name="connsiteY12" fmla="*/ 0 h 18288"/>
              <a:gd name="connsiteX13" fmla="*/ 8418750 w 9692640"/>
              <a:gd name="connsiteY13" fmla="*/ 0 h 18288"/>
              <a:gd name="connsiteX14" fmla="*/ 9692640 w 9692640"/>
              <a:gd name="connsiteY14" fmla="*/ 0 h 18288"/>
              <a:gd name="connsiteX15" fmla="*/ 9692640 w 9692640"/>
              <a:gd name="connsiteY15" fmla="*/ 18288 h 18288"/>
              <a:gd name="connsiteX16" fmla="*/ 9000309 w 9692640"/>
              <a:gd name="connsiteY16" fmla="*/ 18288 h 18288"/>
              <a:gd name="connsiteX17" fmla="*/ 8307977 w 9692640"/>
              <a:gd name="connsiteY17" fmla="*/ 18288 h 18288"/>
              <a:gd name="connsiteX18" fmla="*/ 7712572 w 9692640"/>
              <a:gd name="connsiteY18" fmla="*/ 18288 h 18288"/>
              <a:gd name="connsiteX19" fmla="*/ 7214093 w 9692640"/>
              <a:gd name="connsiteY19" fmla="*/ 18288 h 18288"/>
              <a:gd name="connsiteX20" fmla="*/ 6327909 w 9692640"/>
              <a:gd name="connsiteY20" fmla="*/ 18288 h 18288"/>
              <a:gd name="connsiteX21" fmla="*/ 5635578 w 9692640"/>
              <a:gd name="connsiteY21" fmla="*/ 18288 h 18288"/>
              <a:gd name="connsiteX22" fmla="*/ 4846320 w 9692640"/>
              <a:gd name="connsiteY22" fmla="*/ 18288 h 18288"/>
              <a:gd name="connsiteX23" fmla="*/ 4444768 w 9692640"/>
              <a:gd name="connsiteY23" fmla="*/ 18288 h 18288"/>
              <a:gd name="connsiteX24" fmla="*/ 3946289 w 9692640"/>
              <a:gd name="connsiteY24" fmla="*/ 18288 h 18288"/>
              <a:gd name="connsiteX25" fmla="*/ 3253958 w 9692640"/>
              <a:gd name="connsiteY25" fmla="*/ 18288 h 18288"/>
              <a:gd name="connsiteX26" fmla="*/ 2464700 w 9692640"/>
              <a:gd name="connsiteY26" fmla="*/ 18288 h 18288"/>
              <a:gd name="connsiteX27" fmla="*/ 2063148 w 9692640"/>
              <a:gd name="connsiteY27" fmla="*/ 18288 h 18288"/>
              <a:gd name="connsiteX28" fmla="*/ 1661595 w 9692640"/>
              <a:gd name="connsiteY28" fmla="*/ 18288 h 18288"/>
              <a:gd name="connsiteX29" fmla="*/ 969264 w 9692640"/>
              <a:gd name="connsiteY29" fmla="*/ 18288 h 18288"/>
              <a:gd name="connsiteX30" fmla="*/ 0 w 9692640"/>
              <a:gd name="connsiteY30" fmla="*/ 18288 h 18288"/>
              <a:gd name="connsiteX31" fmla="*/ 0 w 9692640"/>
              <a:gd name="connsiteY3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692640" h="18288" fill="none" extrusionOk="0">
                <a:moveTo>
                  <a:pt x="0" y="0"/>
                </a:moveTo>
                <a:cubicBezTo>
                  <a:pt x="142992" y="4732"/>
                  <a:pt x="265909" y="-3365"/>
                  <a:pt x="401552" y="0"/>
                </a:cubicBezTo>
                <a:cubicBezTo>
                  <a:pt x="537195" y="3365"/>
                  <a:pt x="738153" y="6482"/>
                  <a:pt x="996957" y="0"/>
                </a:cubicBezTo>
                <a:cubicBezTo>
                  <a:pt x="1255762" y="-6482"/>
                  <a:pt x="1280511" y="12509"/>
                  <a:pt x="1398509" y="0"/>
                </a:cubicBezTo>
                <a:cubicBezTo>
                  <a:pt x="1516507" y="-12509"/>
                  <a:pt x="1782573" y="-31523"/>
                  <a:pt x="2090841" y="0"/>
                </a:cubicBezTo>
                <a:cubicBezTo>
                  <a:pt x="2399109" y="31523"/>
                  <a:pt x="2488380" y="26286"/>
                  <a:pt x="2686246" y="0"/>
                </a:cubicBezTo>
                <a:cubicBezTo>
                  <a:pt x="2884112" y="-26286"/>
                  <a:pt x="3186024" y="-14734"/>
                  <a:pt x="3475504" y="0"/>
                </a:cubicBezTo>
                <a:cubicBezTo>
                  <a:pt x="3764984" y="14734"/>
                  <a:pt x="4053017" y="43292"/>
                  <a:pt x="4361688" y="0"/>
                </a:cubicBezTo>
                <a:cubicBezTo>
                  <a:pt x="4670359" y="-43292"/>
                  <a:pt x="4736164" y="-729"/>
                  <a:pt x="5054019" y="0"/>
                </a:cubicBezTo>
                <a:cubicBezTo>
                  <a:pt x="5371874" y="729"/>
                  <a:pt x="5543528" y="-22963"/>
                  <a:pt x="5940204" y="0"/>
                </a:cubicBezTo>
                <a:cubicBezTo>
                  <a:pt x="6336881" y="22963"/>
                  <a:pt x="6423838" y="6469"/>
                  <a:pt x="6632535" y="0"/>
                </a:cubicBezTo>
                <a:cubicBezTo>
                  <a:pt x="6841232" y="-6469"/>
                  <a:pt x="6852819" y="17036"/>
                  <a:pt x="7034087" y="0"/>
                </a:cubicBezTo>
                <a:cubicBezTo>
                  <a:pt x="7215355" y="-17036"/>
                  <a:pt x="7313136" y="11151"/>
                  <a:pt x="7532566" y="0"/>
                </a:cubicBezTo>
                <a:cubicBezTo>
                  <a:pt x="7751996" y="-11151"/>
                  <a:pt x="8015001" y="25614"/>
                  <a:pt x="8418750" y="0"/>
                </a:cubicBezTo>
                <a:cubicBezTo>
                  <a:pt x="8822499" y="-25614"/>
                  <a:pt x="9163239" y="48603"/>
                  <a:pt x="9692640" y="0"/>
                </a:cubicBezTo>
                <a:cubicBezTo>
                  <a:pt x="9691955" y="4437"/>
                  <a:pt x="9693170" y="10717"/>
                  <a:pt x="9692640" y="18288"/>
                </a:cubicBezTo>
                <a:cubicBezTo>
                  <a:pt x="9545125" y="42172"/>
                  <a:pt x="9164259" y="6706"/>
                  <a:pt x="9000309" y="18288"/>
                </a:cubicBezTo>
                <a:cubicBezTo>
                  <a:pt x="8836359" y="29870"/>
                  <a:pt x="8521035" y="-14108"/>
                  <a:pt x="8307977" y="18288"/>
                </a:cubicBezTo>
                <a:cubicBezTo>
                  <a:pt x="8094919" y="50684"/>
                  <a:pt x="7881757" y="11235"/>
                  <a:pt x="7712572" y="18288"/>
                </a:cubicBezTo>
                <a:cubicBezTo>
                  <a:pt x="7543387" y="25341"/>
                  <a:pt x="7358861" y="20625"/>
                  <a:pt x="7214093" y="18288"/>
                </a:cubicBezTo>
                <a:cubicBezTo>
                  <a:pt x="7069325" y="15951"/>
                  <a:pt x="6523705" y="52160"/>
                  <a:pt x="6327909" y="18288"/>
                </a:cubicBezTo>
                <a:cubicBezTo>
                  <a:pt x="6132113" y="-15584"/>
                  <a:pt x="5923847" y="21204"/>
                  <a:pt x="5635578" y="18288"/>
                </a:cubicBezTo>
                <a:cubicBezTo>
                  <a:pt x="5347309" y="15372"/>
                  <a:pt x="5114749" y="50642"/>
                  <a:pt x="4846320" y="18288"/>
                </a:cubicBezTo>
                <a:cubicBezTo>
                  <a:pt x="4577891" y="-14066"/>
                  <a:pt x="4576701" y="1487"/>
                  <a:pt x="4444768" y="18288"/>
                </a:cubicBezTo>
                <a:cubicBezTo>
                  <a:pt x="4312835" y="35089"/>
                  <a:pt x="4112575" y="15158"/>
                  <a:pt x="3946289" y="18288"/>
                </a:cubicBezTo>
                <a:cubicBezTo>
                  <a:pt x="3780003" y="21418"/>
                  <a:pt x="3396009" y="18797"/>
                  <a:pt x="3253958" y="18288"/>
                </a:cubicBezTo>
                <a:cubicBezTo>
                  <a:pt x="3111907" y="17779"/>
                  <a:pt x="2760272" y="57223"/>
                  <a:pt x="2464700" y="18288"/>
                </a:cubicBezTo>
                <a:cubicBezTo>
                  <a:pt x="2169128" y="-20647"/>
                  <a:pt x="2232262" y="7960"/>
                  <a:pt x="2063148" y="18288"/>
                </a:cubicBezTo>
                <a:cubicBezTo>
                  <a:pt x="1894034" y="28616"/>
                  <a:pt x="1799338" y="3019"/>
                  <a:pt x="1661595" y="18288"/>
                </a:cubicBezTo>
                <a:cubicBezTo>
                  <a:pt x="1523852" y="33557"/>
                  <a:pt x="1113928" y="-4352"/>
                  <a:pt x="969264" y="18288"/>
                </a:cubicBezTo>
                <a:cubicBezTo>
                  <a:pt x="824600" y="40928"/>
                  <a:pt x="356149" y="-3128"/>
                  <a:pt x="0" y="18288"/>
                </a:cubicBezTo>
                <a:cubicBezTo>
                  <a:pt x="-540" y="12521"/>
                  <a:pt x="894" y="7749"/>
                  <a:pt x="0" y="0"/>
                </a:cubicBezTo>
                <a:close/>
              </a:path>
              <a:path w="9692640" h="18288" stroke="0" extrusionOk="0">
                <a:moveTo>
                  <a:pt x="0" y="0"/>
                </a:moveTo>
                <a:cubicBezTo>
                  <a:pt x="162642" y="3864"/>
                  <a:pt x="346119" y="-18364"/>
                  <a:pt x="498479" y="0"/>
                </a:cubicBezTo>
                <a:cubicBezTo>
                  <a:pt x="650839" y="18364"/>
                  <a:pt x="712065" y="-9389"/>
                  <a:pt x="900031" y="0"/>
                </a:cubicBezTo>
                <a:cubicBezTo>
                  <a:pt x="1087997" y="9389"/>
                  <a:pt x="1177291" y="3685"/>
                  <a:pt x="1398509" y="0"/>
                </a:cubicBezTo>
                <a:cubicBezTo>
                  <a:pt x="1619727" y="-3685"/>
                  <a:pt x="1874008" y="-8897"/>
                  <a:pt x="2090841" y="0"/>
                </a:cubicBezTo>
                <a:cubicBezTo>
                  <a:pt x="2307674" y="8897"/>
                  <a:pt x="2573432" y="-313"/>
                  <a:pt x="2880099" y="0"/>
                </a:cubicBezTo>
                <a:cubicBezTo>
                  <a:pt x="3186766" y="313"/>
                  <a:pt x="3422577" y="10664"/>
                  <a:pt x="3766283" y="0"/>
                </a:cubicBezTo>
                <a:cubicBezTo>
                  <a:pt x="4109989" y="-10664"/>
                  <a:pt x="4342683" y="-32873"/>
                  <a:pt x="4652467" y="0"/>
                </a:cubicBezTo>
                <a:cubicBezTo>
                  <a:pt x="4962251" y="32873"/>
                  <a:pt x="5122120" y="29155"/>
                  <a:pt x="5247872" y="0"/>
                </a:cubicBezTo>
                <a:cubicBezTo>
                  <a:pt x="5373625" y="-29155"/>
                  <a:pt x="5749491" y="1706"/>
                  <a:pt x="6037130" y="0"/>
                </a:cubicBezTo>
                <a:cubicBezTo>
                  <a:pt x="6324769" y="-1706"/>
                  <a:pt x="6531407" y="1172"/>
                  <a:pt x="6729461" y="0"/>
                </a:cubicBezTo>
                <a:cubicBezTo>
                  <a:pt x="6927515" y="-1172"/>
                  <a:pt x="7096794" y="-1520"/>
                  <a:pt x="7324867" y="0"/>
                </a:cubicBezTo>
                <a:cubicBezTo>
                  <a:pt x="7552940" y="1520"/>
                  <a:pt x="7878827" y="-17110"/>
                  <a:pt x="8114124" y="0"/>
                </a:cubicBezTo>
                <a:cubicBezTo>
                  <a:pt x="8349421" y="17110"/>
                  <a:pt x="8334208" y="15114"/>
                  <a:pt x="8515677" y="0"/>
                </a:cubicBezTo>
                <a:cubicBezTo>
                  <a:pt x="8697146" y="-15114"/>
                  <a:pt x="9236164" y="22466"/>
                  <a:pt x="9692640" y="0"/>
                </a:cubicBezTo>
                <a:cubicBezTo>
                  <a:pt x="9692735" y="8251"/>
                  <a:pt x="9692514" y="12333"/>
                  <a:pt x="9692640" y="18288"/>
                </a:cubicBezTo>
                <a:cubicBezTo>
                  <a:pt x="9410102" y="47398"/>
                  <a:pt x="9172773" y="7109"/>
                  <a:pt x="9000309" y="18288"/>
                </a:cubicBezTo>
                <a:cubicBezTo>
                  <a:pt x="8827845" y="29467"/>
                  <a:pt x="8713608" y="28372"/>
                  <a:pt x="8501830" y="18288"/>
                </a:cubicBezTo>
                <a:cubicBezTo>
                  <a:pt x="8290052" y="8204"/>
                  <a:pt x="7893416" y="3561"/>
                  <a:pt x="7712572" y="18288"/>
                </a:cubicBezTo>
                <a:cubicBezTo>
                  <a:pt x="7531728" y="33015"/>
                  <a:pt x="7480716" y="17052"/>
                  <a:pt x="7311020" y="18288"/>
                </a:cubicBezTo>
                <a:cubicBezTo>
                  <a:pt x="7141324" y="19524"/>
                  <a:pt x="6962706" y="15975"/>
                  <a:pt x="6618688" y="18288"/>
                </a:cubicBezTo>
                <a:cubicBezTo>
                  <a:pt x="6274670" y="20601"/>
                  <a:pt x="6230664" y="-1692"/>
                  <a:pt x="6120210" y="18288"/>
                </a:cubicBezTo>
                <a:cubicBezTo>
                  <a:pt x="6009756" y="38268"/>
                  <a:pt x="5442516" y="28115"/>
                  <a:pt x="5234026" y="18288"/>
                </a:cubicBezTo>
                <a:cubicBezTo>
                  <a:pt x="5025536" y="8461"/>
                  <a:pt x="4953693" y="18182"/>
                  <a:pt x="4832473" y="18288"/>
                </a:cubicBezTo>
                <a:cubicBezTo>
                  <a:pt x="4711253" y="18394"/>
                  <a:pt x="4414565" y="-11251"/>
                  <a:pt x="4140142" y="18288"/>
                </a:cubicBezTo>
                <a:cubicBezTo>
                  <a:pt x="3865719" y="47827"/>
                  <a:pt x="3819081" y="16772"/>
                  <a:pt x="3738590" y="18288"/>
                </a:cubicBezTo>
                <a:cubicBezTo>
                  <a:pt x="3658099" y="19804"/>
                  <a:pt x="3427576" y="1385"/>
                  <a:pt x="3240111" y="18288"/>
                </a:cubicBezTo>
                <a:cubicBezTo>
                  <a:pt x="3052646" y="35191"/>
                  <a:pt x="2749652" y="-13914"/>
                  <a:pt x="2450853" y="18288"/>
                </a:cubicBezTo>
                <a:cubicBezTo>
                  <a:pt x="2152054" y="50490"/>
                  <a:pt x="1928331" y="61101"/>
                  <a:pt x="1564669" y="18288"/>
                </a:cubicBezTo>
                <a:cubicBezTo>
                  <a:pt x="1201007" y="-24525"/>
                  <a:pt x="1217828" y="-275"/>
                  <a:pt x="1066190" y="18288"/>
                </a:cubicBezTo>
                <a:cubicBezTo>
                  <a:pt x="914552" y="36851"/>
                  <a:pt x="418290" y="-14785"/>
                  <a:pt x="0" y="18288"/>
                </a:cubicBezTo>
                <a:cubicBezTo>
                  <a:pt x="641" y="14236"/>
                  <a:pt x="889" y="7550"/>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9BBFCE8E-FF4A-3232-DD5D-3AC320FAA67D}"/>
              </a:ext>
            </a:extLst>
          </p:cNvPr>
          <p:cNvPicPr/>
          <p:nvPr/>
        </p:nvPicPr>
        <p:blipFill>
          <a:blip r:embed="rId3">
            <a:lum bright="70000" contrast="-70000"/>
          </a:blip>
          <a:stretch>
            <a:fillRect/>
          </a:stretch>
        </p:blipFill>
        <p:spPr>
          <a:xfrm>
            <a:off x="603411" y="2158608"/>
            <a:ext cx="10982130" cy="3701552"/>
          </a:xfrm>
          <a:prstGeom prst="rect">
            <a:avLst/>
          </a:prstGeom>
        </p:spPr>
      </p:pic>
      <p:sp>
        <p:nvSpPr>
          <p:cNvPr id="10" name="TextBox 9">
            <a:extLst>
              <a:ext uri="{FF2B5EF4-FFF2-40B4-BE49-F238E27FC236}">
                <a16:creationId xmlns:a16="http://schemas.microsoft.com/office/drawing/2014/main" id="{2195F649-CDA6-2923-826D-75F6232E7F48}"/>
              </a:ext>
            </a:extLst>
          </p:cNvPr>
          <p:cNvSpPr txBox="1"/>
          <p:nvPr/>
        </p:nvSpPr>
        <p:spPr>
          <a:xfrm>
            <a:off x="914399" y="737093"/>
            <a:ext cx="10540388" cy="646331"/>
          </a:xfrm>
          <a:prstGeom prst="rect">
            <a:avLst/>
          </a:prstGeom>
          <a:noFill/>
        </p:spPr>
        <p:txBody>
          <a:bodyPr wrap="square">
            <a:spAutoFit/>
          </a:bodyPr>
          <a:lstStyle/>
          <a:p>
            <a:pPr algn="ctr"/>
            <a:r>
              <a:rPr lang="en-US" sz="3600" b="1" dirty="0">
                <a:latin typeface="+mj-lt"/>
              </a:rPr>
              <a:t>The Octopus Metaphor: What Develops</a:t>
            </a:r>
          </a:p>
        </p:txBody>
      </p:sp>
      <p:sp>
        <p:nvSpPr>
          <p:cNvPr id="8" name="TextBox 7">
            <a:extLst>
              <a:ext uri="{FF2B5EF4-FFF2-40B4-BE49-F238E27FC236}">
                <a16:creationId xmlns:a16="http://schemas.microsoft.com/office/drawing/2014/main" id="{46E4905E-E23C-F5DD-2C0E-81E751E7AFBF}"/>
              </a:ext>
            </a:extLst>
          </p:cNvPr>
          <p:cNvSpPr txBox="1"/>
          <p:nvPr/>
        </p:nvSpPr>
        <p:spPr>
          <a:xfrm>
            <a:off x="0" y="6498368"/>
            <a:ext cx="6158752" cy="369332"/>
          </a:xfrm>
          <a:prstGeom prst="rect">
            <a:avLst/>
          </a:prstGeom>
          <a:noFill/>
        </p:spPr>
        <p:txBody>
          <a:bodyPr wrap="square">
            <a:spAutoFit/>
          </a:bodyPr>
          <a:lstStyle/>
          <a:p>
            <a:r>
              <a:rPr lang="en-US" sz="1800" dirty="0">
                <a:latin typeface="Monotype Corsiva" panose="03010101010201010101" pitchFamily="66" charset="0"/>
                <a:ea typeface="Microsoft YaHei Light" panose="020B0502040204020203" pitchFamily="34" charset="-122"/>
              </a:rPr>
              <a:t>© David Dai</a:t>
            </a:r>
          </a:p>
        </p:txBody>
      </p:sp>
    </p:spTree>
    <p:extLst>
      <p:ext uri="{BB962C8B-B14F-4D97-AF65-F5344CB8AC3E}">
        <p14:creationId xmlns:p14="http://schemas.microsoft.com/office/powerpoint/2010/main" val="2413021467"/>
      </p:ext>
    </p:extLst>
  </p:cSld>
  <p:clrMapOvr>
    <a:overrideClrMapping bg1="dk1" tx1="lt1" bg2="dk2" tx2="lt2" accent1="accent1" accent2="accent2" accent3="accent3" accent4="accent4" accent5="accent5" accent6="accent6" hlink="hlink" folHlink="folHlink"/>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1A9F7B4E-B03D-4F64-BE33-00D074458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Stars in the sky&#10;&#10;Description automatically generated with low confidence">
            <a:extLst>
              <a:ext uri="{FF2B5EF4-FFF2-40B4-BE49-F238E27FC236}">
                <a16:creationId xmlns:a16="http://schemas.microsoft.com/office/drawing/2014/main" id="{6AE32241-79C9-E444-7A7F-191BEEA4172A}"/>
              </a:ext>
            </a:extLst>
          </p:cNvPr>
          <p:cNvPicPr>
            <a:picLocks noChangeAspect="1"/>
          </p:cNvPicPr>
          <p:nvPr/>
        </p:nvPicPr>
        <p:blipFill rotWithShape="1">
          <a:blip r:embed="rId2">
            <a:alphaModFix amt="40000"/>
            <a:extLst>
              <a:ext uri="{28A0092B-C50C-407E-A947-70E740481C1C}">
                <a14:useLocalDpi xmlns:a14="http://schemas.microsoft.com/office/drawing/2010/main" val="0"/>
              </a:ext>
            </a:extLst>
          </a:blip>
          <a:srcRect t="24263" b="19487"/>
          <a:stretch/>
        </p:blipFill>
        <p:spPr>
          <a:xfrm>
            <a:off x="20" y="0"/>
            <a:ext cx="12191980" cy="6856718"/>
          </a:xfrm>
          <a:prstGeom prst="rect">
            <a:avLst/>
          </a:prstGeom>
        </p:spPr>
      </p:pic>
      <p:sp>
        <p:nvSpPr>
          <p:cNvPr id="5" name="Title 1">
            <a:extLst>
              <a:ext uri="{FF2B5EF4-FFF2-40B4-BE49-F238E27FC236}">
                <a16:creationId xmlns:a16="http://schemas.microsoft.com/office/drawing/2014/main" id="{2CF2BA89-EF7C-02A0-A900-646EC426AC2D}"/>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spcAft>
                <a:spcPts val="600"/>
              </a:spcAft>
            </a:pPr>
            <a:r>
              <a:rPr lang="en-US" sz="3600" b="1" dirty="0">
                <a:solidFill>
                  <a:srgbClr val="FFFFFF"/>
                </a:solidFill>
              </a:rPr>
              <a:t>Evolving Structural Complexities</a:t>
            </a:r>
          </a:p>
        </p:txBody>
      </p:sp>
      <p:sp>
        <p:nvSpPr>
          <p:cNvPr id="22" name="sketchy line">
            <a:extLst>
              <a:ext uri="{FF2B5EF4-FFF2-40B4-BE49-F238E27FC236}">
                <a16:creationId xmlns:a16="http://schemas.microsoft.com/office/drawing/2014/main" id="{7E2BE7F7-CA89-4002-ACCE-A478AEA24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4399" y="1681544"/>
            <a:ext cx="9692640" cy="18288"/>
          </a:xfrm>
          <a:custGeom>
            <a:avLst/>
            <a:gdLst>
              <a:gd name="connsiteX0" fmla="*/ 0 w 9692640"/>
              <a:gd name="connsiteY0" fmla="*/ 0 h 18288"/>
              <a:gd name="connsiteX1" fmla="*/ 401552 w 9692640"/>
              <a:gd name="connsiteY1" fmla="*/ 0 h 18288"/>
              <a:gd name="connsiteX2" fmla="*/ 996957 w 9692640"/>
              <a:gd name="connsiteY2" fmla="*/ 0 h 18288"/>
              <a:gd name="connsiteX3" fmla="*/ 1398509 w 9692640"/>
              <a:gd name="connsiteY3" fmla="*/ 0 h 18288"/>
              <a:gd name="connsiteX4" fmla="*/ 2090841 w 9692640"/>
              <a:gd name="connsiteY4" fmla="*/ 0 h 18288"/>
              <a:gd name="connsiteX5" fmla="*/ 2686246 w 9692640"/>
              <a:gd name="connsiteY5" fmla="*/ 0 h 18288"/>
              <a:gd name="connsiteX6" fmla="*/ 3475504 w 9692640"/>
              <a:gd name="connsiteY6" fmla="*/ 0 h 18288"/>
              <a:gd name="connsiteX7" fmla="*/ 4361688 w 9692640"/>
              <a:gd name="connsiteY7" fmla="*/ 0 h 18288"/>
              <a:gd name="connsiteX8" fmla="*/ 5054019 w 9692640"/>
              <a:gd name="connsiteY8" fmla="*/ 0 h 18288"/>
              <a:gd name="connsiteX9" fmla="*/ 5940204 w 9692640"/>
              <a:gd name="connsiteY9" fmla="*/ 0 h 18288"/>
              <a:gd name="connsiteX10" fmla="*/ 6632535 w 9692640"/>
              <a:gd name="connsiteY10" fmla="*/ 0 h 18288"/>
              <a:gd name="connsiteX11" fmla="*/ 7034087 w 9692640"/>
              <a:gd name="connsiteY11" fmla="*/ 0 h 18288"/>
              <a:gd name="connsiteX12" fmla="*/ 7532566 w 9692640"/>
              <a:gd name="connsiteY12" fmla="*/ 0 h 18288"/>
              <a:gd name="connsiteX13" fmla="*/ 8418750 w 9692640"/>
              <a:gd name="connsiteY13" fmla="*/ 0 h 18288"/>
              <a:gd name="connsiteX14" fmla="*/ 9692640 w 9692640"/>
              <a:gd name="connsiteY14" fmla="*/ 0 h 18288"/>
              <a:gd name="connsiteX15" fmla="*/ 9692640 w 9692640"/>
              <a:gd name="connsiteY15" fmla="*/ 18288 h 18288"/>
              <a:gd name="connsiteX16" fmla="*/ 9000309 w 9692640"/>
              <a:gd name="connsiteY16" fmla="*/ 18288 h 18288"/>
              <a:gd name="connsiteX17" fmla="*/ 8307977 w 9692640"/>
              <a:gd name="connsiteY17" fmla="*/ 18288 h 18288"/>
              <a:gd name="connsiteX18" fmla="*/ 7712572 w 9692640"/>
              <a:gd name="connsiteY18" fmla="*/ 18288 h 18288"/>
              <a:gd name="connsiteX19" fmla="*/ 7214093 w 9692640"/>
              <a:gd name="connsiteY19" fmla="*/ 18288 h 18288"/>
              <a:gd name="connsiteX20" fmla="*/ 6327909 w 9692640"/>
              <a:gd name="connsiteY20" fmla="*/ 18288 h 18288"/>
              <a:gd name="connsiteX21" fmla="*/ 5635578 w 9692640"/>
              <a:gd name="connsiteY21" fmla="*/ 18288 h 18288"/>
              <a:gd name="connsiteX22" fmla="*/ 4846320 w 9692640"/>
              <a:gd name="connsiteY22" fmla="*/ 18288 h 18288"/>
              <a:gd name="connsiteX23" fmla="*/ 4444768 w 9692640"/>
              <a:gd name="connsiteY23" fmla="*/ 18288 h 18288"/>
              <a:gd name="connsiteX24" fmla="*/ 3946289 w 9692640"/>
              <a:gd name="connsiteY24" fmla="*/ 18288 h 18288"/>
              <a:gd name="connsiteX25" fmla="*/ 3253958 w 9692640"/>
              <a:gd name="connsiteY25" fmla="*/ 18288 h 18288"/>
              <a:gd name="connsiteX26" fmla="*/ 2464700 w 9692640"/>
              <a:gd name="connsiteY26" fmla="*/ 18288 h 18288"/>
              <a:gd name="connsiteX27" fmla="*/ 2063148 w 9692640"/>
              <a:gd name="connsiteY27" fmla="*/ 18288 h 18288"/>
              <a:gd name="connsiteX28" fmla="*/ 1661595 w 9692640"/>
              <a:gd name="connsiteY28" fmla="*/ 18288 h 18288"/>
              <a:gd name="connsiteX29" fmla="*/ 969264 w 9692640"/>
              <a:gd name="connsiteY29" fmla="*/ 18288 h 18288"/>
              <a:gd name="connsiteX30" fmla="*/ 0 w 9692640"/>
              <a:gd name="connsiteY30" fmla="*/ 18288 h 18288"/>
              <a:gd name="connsiteX31" fmla="*/ 0 w 9692640"/>
              <a:gd name="connsiteY3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692640" h="18288" fill="none" extrusionOk="0">
                <a:moveTo>
                  <a:pt x="0" y="0"/>
                </a:moveTo>
                <a:cubicBezTo>
                  <a:pt x="142992" y="4732"/>
                  <a:pt x="265909" y="-3365"/>
                  <a:pt x="401552" y="0"/>
                </a:cubicBezTo>
                <a:cubicBezTo>
                  <a:pt x="537195" y="3365"/>
                  <a:pt x="738153" y="6482"/>
                  <a:pt x="996957" y="0"/>
                </a:cubicBezTo>
                <a:cubicBezTo>
                  <a:pt x="1255762" y="-6482"/>
                  <a:pt x="1280511" y="12509"/>
                  <a:pt x="1398509" y="0"/>
                </a:cubicBezTo>
                <a:cubicBezTo>
                  <a:pt x="1516507" y="-12509"/>
                  <a:pt x="1782573" y="-31523"/>
                  <a:pt x="2090841" y="0"/>
                </a:cubicBezTo>
                <a:cubicBezTo>
                  <a:pt x="2399109" y="31523"/>
                  <a:pt x="2488380" y="26286"/>
                  <a:pt x="2686246" y="0"/>
                </a:cubicBezTo>
                <a:cubicBezTo>
                  <a:pt x="2884112" y="-26286"/>
                  <a:pt x="3186024" y="-14734"/>
                  <a:pt x="3475504" y="0"/>
                </a:cubicBezTo>
                <a:cubicBezTo>
                  <a:pt x="3764984" y="14734"/>
                  <a:pt x="4053017" y="43292"/>
                  <a:pt x="4361688" y="0"/>
                </a:cubicBezTo>
                <a:cubicBezTo>
                  <a:pt x="4670359" y="-43292"/>
                  <a:pt x="4736164" y="-729"/>
                  <a:pt x="5054019" y="0"/>
                </a:cubicBezTo>
                <a:cubicBezTo>
                  <a:pt x="5371874" y="729"/>
                  <a:pt x="5543528" y="-22963"/>
                  <a:pt x="5940204" y="0"/>
                </a:cubicBezTo>
                <a:cubicBezTo>
                  <a:pt x="6336881" y="22963"/>
                  <a:pt x="6423838" y="6469"/>
                  <a:pt x="6632535" y="0"/>
                </a:cubicBezTo>
                <a:cubicBezTo>
                  <a:pt x="6841232" y="-6469"/>
                  <a:pt x="6852819" y="17036"/>
                  <a:pt x="7034087" y="0"/>
                </a:cubicBezTo>
                <a:cubicBezTo>
                  <a:pt x="7215355" y="-17036"/>
                  <a:pt x="7313136" y="11151"/>
                  <a:pt x="7532566" y="0"/>
                </a:cubicBezTo>
                <a:cubicBezTo>
                  <a:pt x="7751996" y="-11151"/>
                  <a:pt x="8015001" y="25614"/>
                  <a:pt x="8418750" y="0"/>
                </a:cubicBezTo>
                <a:cubicBezTo>
                  <a:pt x="8822499" y="-25614"/>
                  <a:pt x="9163239" y="48603"/>
                  <a:pt x="9692640" y="0"/>
                </a:cubicBezTo>
                <a:cubicBezTo>
                  <a:pt x="9691955" y="4437"/>
                  <a:pt x="9693170" y="10717"/>
                  <a:pt x="9692640" y="18288"/>
                </a:cubicBezTo>
                <a:cubicBezTo>
                  <a:pt x="9545125" y="42172"/>
                  <a:pt x="9164259" y="6706"/>
                  <a:pt x="9000309" y="18288"/>
                </a:cubicBezTo>
                <a:cubicBezTo>
                  <a:pt x="8836359" y="29870"/>
                  <a:pt x="8521035" y="-14108"/>
                  <a:pt x="8307977" y="18288"/>
                </a:cubicBezTo>
                <a:cubicBezTo>
                  <a:pt x="8094919" y="50684"/>
                  <a:pt x="7881757" y="11235"/>
                  <a:pt x="7712572" y="18288"/>
                </a:cubicBezTo>
                <a:cubicBezTo>
                  <a:pt x="7543387" y="25341"/>
                  <a:pt x="7358861" y="20625"/>
                  <a:pt x="7214093" y="18288"/>
                </a:cubicBezTo>
                <a:cubicBezTo>
                  <a:pt x="7069325" y="15951"/>
                  <a:pt x="6523705" y="52160"/>
                  <a:pt x="6327909" y="18288"/>
                </a:cubicBezTo>
                <a:cubicBezTo>
                  <a:pt x="6132113" y="-15584"/>
                  <a:pt x="5923847" y="21204"/>
                  <a:pt x="5635578" y="18288"/>
                </a:cubicBezTo>
                <a:cubicBezTo>
                  <a:pt x="5347309" y="15372"/>
                  <a:pt x="5114749" y="50642"/>
                  <a:pt x="4846320" y="18288"/>
                </a:cubicBezTo>
                <a:cubicBezTo>
                  <a:pt x="4577891" y="-14066"/>
                  <a:pt x="4576701" y="1487"/>
                  <a:pt x="4444768" y="18288"/>
                </a:cubicBezTo>
                <a:cubicBezTo>
                  <a:pt x="4312835" y="35089"/>
                  <a:pt x="4112575" y="15158"/>
                  <a:pt x="3946289" y="18288"/>
                </a:cubicBezTo>
                <a:cubicBezTo>
                  <a:pt x="3780003" y="21418"/>
                  <a:pt x="3396009" y="18797"/>
                  <a:pt x="3253958" y="18288"/>
                </a:cubicBezTo>
                <a:cubicBezTo>
                  <a:pt x="3111907" y="17779"/>
                  <a:pt x="2760272" y="57223"/>
                  <a:pt x="2464700" y="18288"/>
                </a:cubicBezTo>
                <a:cubicBezTo>
                  <a:pt x="2169128" y="-20647"/>
                  <a:pt x="2232262" y="7960"/>
                  <a:pt x="2063148" y="18288"/>
                </a:cubicBezTo>
                <a:cubicBezTo>
                  <a:pt x="1894034" y="28616"/>
                  <a:pt x="1799338" y="3019"/>
                  <a:pt x="1661595" y="18288"/>
                </a:cubicBezTo>
                <a:cubicBezTo>
                  <a:pt x="1523852" y="33557"/>
                  <a:pt x="1113928" y="-4352"/>
                  <a:pt x="969264" y="18288"/>
                </a:cubicBezTo>
                <a:cubicBezTo>
                  <a:pt x="824600" y="40928"/>
                  <a:pt x="356149" y="-3128"/>
                  <a:pt x="0" y="18288"/>
                </a:cubicBezTo>
                <a:cubicBezTo>
                  <a:pt x="-540" y="12521"/>
                  <a:pt x="894" y="7749"/>
                  <a:pt x="0" y="0"/>
                </a:cubicBezTo>
                <a:close/>
              </a:path>
              <a:path w="9692640" h="18288" stroke="0" extrusionOk="0">
                <a:moveTo>
                  <a:pt x="0" y="0"/>
                </a:moveTo>
                <a:cubicBezTo>
                  <a:pt x="162642" y="3864"/>
                  <a:pt x="346119" y="-18364"/>
                  <a:pt x="498479" y="0"/>
                </a:cubicBezTo>
                <a:cubicBezTo>
                  <a:pt x="650839" y="18364"/>
                  <a:pt x="712065" y="-9389"/>
                  <a:pt x="900031" y="0"/>
                </a:cubicBezTo>
                <a:cubicBezTo>
                  <a:pt x="1087997" y="9389"/>
                  <a:pt x="1177291" y="3685"/>
                  <a:pt x="1398509" y="0"/>
                </a:cubicBezTo>
                <a:cubicBezTo>
                  <a:pt x="1619727" y="-3685"/>
                  <a:pt x="1874008" y="-8897"/>
                  <a:pt x="2090841" y="0"/>
                </a:cubicBezTo>
                <a:cubicBezTo>
                  <a:pt x="2307674" y="8897"/>
                  <a:pt x="2573432" y="-313"/>
                  <a:pt x="2880099" y="0"/>
                </a:cubicBezTo>
                <a:cubicBezTo>
                  <a:pt x="3186766" y="313"/>
                  <a:pt x="3422577" y="10664"/>
                  <a:pt x="3766283" y="0"/>
                </a:cubicBezTo>
                <a:cubicBezTo>
                  <a:pt x="4109989" y="-10664"/>
                  <a:pt x="4342683" y="-32873"/>
                  <a:pt x="4652467" y="0"/>
                </a:cubicBezTo>
                <a:cubicBezTo>
                  <a:pt x="4962251" y="32873"/>
                  <a:pt x="5122120" y="29155"/>
                  <a:pt x="5247872" y="0"/>
                </a:cubicBezTo>
                <a:cubicBezTo>
                  <a:pt x="5373625" y="-29155"/>
                  <a:pt x="5749491" y="1706"/>
                  <a:pt x="6037130" y="0"/>
                </a:cubicBezTo>
                <a:cubicBezTo>
                  <a:pt x="6324769" y="-1706"/>
                  <a:pt x="6531407" y="1172"/>
                  <a:pt x="6729461" y="0"/>
                </a:cubicBezTo>
                <a:cubicBezTo>
                  <a:pt x="6927515" y="-1172"/>
                  <a:pt x="7096794" y="-1520"/>
                  <a:pt x="7324867" y="0"/>
                </a:cubicBezTo>
                <a:cubicBezTo>
                  <a:pt x="7552940" y="1520"/>
                  <a:pt x="7878827" y="-17110"/>
                  <a:pt x="8114124" y="0"/>
                </a:cubicBezTo>
                <a:cubicBezTo>
                  <a:pt x="8349421" y="17110"/>
                  <a:pt x="8334208" y="15114"/>
                  <a:pt x="8515677" y="0"/>
                </a:cubicBezTo>
                <a:cubicBezTo>
                  <a:pt x="8697146" y="-15114"/>
                  <a:pt x="9236164" y="22466"/>
                  <a:pt x="9692640" y="0"/>
                </a:cubicBezTo>
                <a:cubicBezTo>
                  <a:pt x="9692735" y="8251"/>
                  <a:pt x="9692514" y="12333"/>
                  <a:pt x="9692640" y="18288"/>
                </a:cubicBezTo>
                <a:cubicBezTo>
                  <a:pt x="9410102" y="47398"/>
                  <a:pt x="9172773" y="7109"/>
                  <a:pt x="9000309" y="18288"/>
                </a:cubicBezTo>
                <a:cubicBezTo>
                  <a:pt x="8827845" y="29467"/>
                  <a:pt x="8713608" y="28372"/>
                  <a:pt x="8501830" y="18288"/>
                </a:cubicBezTo>
                <a:cubicBezTo>
                  <a:pt x="8290052" y="8204"/>
                  <a:pt x="7893416" y="3561"/>
                  <a:pt x="7712572" y="18288"/>
                </a:cubicBezTo>
                <a:cubicBezTo>
                  <a:pt x="7531728" y="33015"/>
                  <a:pt x="7480716" y="17052"/>
                  <a:pt x="7311020" y="18288"/>
                </a:cubicBezTo>
                <a:cubicBezTo>
                  <a:pt x="7141324" y="19524"/>
                  <a:pt x="6962706" y="15975"/>
                  <a:pt x="6618688" y="18288"/>
                </a:cubicBezTo>
                <a:cubicBezTo>
                  <a:pt x="6274670" y="20601"/>
                  <a:pt x="6230664" y="-1692"/>
                  <a:pt x="6120210" y="18288"/>
                </a:cubicBezTo>
                <a:cubicBezTo>
                  <a:pt x="6009756" y="38268"/>
                  <a:pt x="5442516" y="28115"/>
                  <a:pt x="5234026" y="18288"/>
                </a:cubicBezTo>
                <a:cubicBezTo>
                  <a:pt x="5025536" y="8461"/>
                  <a:pt x="4953693" y="18182"/>
                  <a:pt x="4832473" y="18288"/>
                </a:cubicBezTo>
                <a:cubicBezTo>
                  <a:pt x="4711253" y="18394"/>
                  <a:pt x="4414565" y="-11251"/>
                  <a:pt x="4140142" y="18288"/>
                </a:cubicBezTo>
                <a:cubicBezTo>
                  <a:pt x="3865719" y="47827"/>
                  <a:pt x="3819081" y="16772"/>
                  <a:pt x="3738590" y="18288"/>
                </a:cubicBezTo>
                <a:cubicBezTo>
                  <a:pt x="3658099" y="19804"/>
                  <a:pt x="3427576" y="1385"/>
                  <a:pt x="3240111" y="18288"/>
                </a:cubicBezTo>
                <a:cubicBezTo>
                  <a:pt x="3052646" y="35191"/>
                  <a:pt x="2749652" y="-13914"/>
                  <a:pt x="2450853" y="18288"/>
                </a:cubicBezTo>
                <a:cubicBezTo>
                  <a:pt x="2152054" y="50490"/>
                  <a:pt x="1928331" y="61101"/>
                  <a:pt x="1564669" y="18288"/>
                </a:cubicBezTo>
                <a:cubicBezTo>
                  <a:pt x="1201007" y="-24525"/>
                  <a:pt x="1217828" y="-275"/>
                  <a:pt x="1066190" y="18288"/>
                </a:cubicBezTo>
                <a:cubicBezTo>
                  <a:pt x="914552" y="36851"/>
                  <a:pt x="418290" y="-14785"/>
                  <a:pt x="0" y="18288"/>
                </a:cubicBezTo>
                <a:cubicBezTo>
                  <a:pt x="641" y="14236"/>
                  <a:pt x="889" y="7550"/>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3A264A82-AEAE-BCE6-B82C-91DA39A1C813}"/>
              </a:ext>
            </a:extLst>
          </p:cNvPr>
          <p:cNvSpPr txBox="1"/>
          <p:nvPr/>
        </p:nvSpPr>
        <p:spPr>
          <a:xfrm>
            <a:off x="838199" y="2004446"/>
            <a:ext cx="10871447" cy="4176897"/>
          </a:xfrm>
          <a:prstGeom prst="rect">
            <a:avLst/>
          </a:prstGeom>
        </p:spPr>
        <p:txBody>
          <a:bodyPr vert="horz" lIns="91440" tIns="45720" rIns="91440" bIns="45720" rtlCol="0">
            <a:normAutofit/>
          </a:bodyPr>
          <a:lstStyle/>
          <a:p>
            <a:pPr marL="457200" indent="-228600">
              <a:lnSpc>
                <a:spcPct val="90000"/>
              </a:lnSpc>
              <a:spcAft>
                <a:spcPts val="600"/>
              </a:spcAft>
              <a:buFont typeface="Arial" panose="020B0604020202020204" pitchFamily="34" charset="0"/>
              <a:buChar char="•"/>
            </a:pPr>
            <a:r>
              <a:rPr lang="en-US" sz="2200" dirty="0">
                <a:solidFill>
                  <a:srgbClr val="FFFFFF"/>
                </a:solidFill>
              </a:rPr>
              <a:t>Increasing differentiation and integration</a:t>
            </a:r>
          </a:p>
          <a:p>
            <a:pPr marL="457200" indent="-228600">
              <a:lnSpc>
                <a:spcPct val="90000"/>
              </a:lnSpc>
              <a:spcAft>
                <a:spcPts val="600"/>
              </a:spcAft>
              <a:buFont typeface="Arial" panose="020B0604020202020204" pitchFamily="34" charset="0"/>
              <a:buChar char="•"/>
            </a:pPr>
            <a:endParaRPr lang="en-US" sz="2200" dirty="0">
              <a:solidFill>
                <a:srgbClr val="FFFFFF"/>
              </a:solidFill>
            </a:endParaRPr>
          </a:p>
          <a:p>
            <a:pPr marL="457200" indent="-228600">
              <a:lnSpc>
                <a:spcPct val="90000"/>
              </a:lnSpc>
              <a:spcAft>
                <a:spcPts val="600"/>
              </a:spcAft>
              <a:buFont typeface="Arial" panose="020B0604020202020204" pitchFamily="34" charset="0"/>
              <a:buChar char="•"/>
            </a:pPr>
            <a:r>
              <a:rPr lang="en-US" sz="2200" dirty="0">
                <a:solidFill>
                  <a:srgbClr val="FFFFFF"/>
                </a:solidFill>
              </a:rPr>
              <a:t>Domain complexities in terms of harnessing multiple forms of effectivity to achieve a feat</a:t>
            </a:r>
          </a:p>
          <a:p>
            <a:pPr marL="457200" indent="-228600">
              <a:lnSpc>
                <a:spcPct val="90000"/>
              </a:lnSpc>
              <a:spcAft>
                <a:spcPts val="600"/>
              </a:spcAft>
              <a:buFont typeface="Arial" panose="020B0604020202020204" pitchFamily="34" charset="0"/>
              <a:buChar char="•"/>
            </a:pPr>
            <a:endParaRPr lang="en-US" sz="2200" dirty="0">
              <a:solidFill>
                <a:srgbClr val="FFFFFF"/>
              </a:solidFill>
            </a:endParaRPr>
          </a:p>
          <a:p>
            <a:pPr marL="457200" indent="-228600">
              <a:lnSpc>
                <a:spcPct val="90000"/>
              </a:lnSpc>
              <a:spcAft>
                <a:spcPts val="600"/>
              </a:spcAft>
              <a:buFont typeface="Arial" panose="020B0604020202020204" pitchFamily="34" charset="0"/>
              <a:buChar char="•"/>
            </a:pPr>
            <a:r>
              <a:rPr lang="en-US" sz="2200" dirty="0">
                <a:solidFill>
                  <a:srgbClr val="FFFFFF"/>
                </a:solidFill>
              </a:rPr>
              <a:t>Dynamic person-domain fit: carving a personal niche</a:t>
            </a:r>
          </a:p>
          <a:p>
            <a:pPr marL="457200" indent="-228600">
              <a:lnSpc>
                <a:spcPct val="90000"/>
              </a:lnSpc>
              <a:spcAft>
                <a:spcPts val="600"/>
              </a:spcAft>
              <a:buFont typeface="Arial" panose="020B0604020202020204" pitchFamily="34" charset="0"/>
              <a:buChar char="•"/>
            </a:pPr>
            <a:endParaRPr lang="en-US" sz="2200" dirty="0">
              <a:solidFill>
                <a:srgbClr val="FFFFFF"/>
              </a:solidFill>
            </a:endParaRPr>
          </a:p>
          <a:p>
            <a:pPr marL="457200" indent="-228600">
              <a:lnSpc>
                <a:spcPct val="90000"/>
              </a:lnSpc>
              <a:spcAft>
                <a:spcPts val="600"/>
              </a:spcAft>
              <a:buFont typeface="Arial" panose="020B0604020202020204" pitchFamily="34" charset="0"/>
              <a:buChar char="•"/>
            </a:pPr>
            <a:r>
              <a:rPr lang="en-US" sz="2200" dirty="0">
                <a:solidFill>
                  <a:srgbClr val="FFFFFF"/>
                </a:solidFill>
              </a:rPr>
              <a:t>Adaptive expertise and creative productivity: Multiple trajectories and pathways</a:t>
            </a:r>
          </a:p>
          <a:p>
            <a:pPr marL="457200" indent="-228600">
              <a:lnSpc>
                <a:spcPct val="90000"/>
              </a:lnSpc>
              <a:spcAft>
                <a:spcPts val="600"/>
              </a:spcAft>
              <a:buFont typeface="Arial" panose="020B0604020202020204" pitchFamily="34" charset="0"/>
              <a:buChar char="•"/>
            </a:pPr>
            <a:endParaRPr lang="en-US" sz="2200" dirty="0">
              <a:solidFill>
                <a:srgbClr val="FFFFFF"/>
              </a:solidFill>
            </a:endParaRPr>
          </a:p>
          <a:p>
            <a:pPr marL="457200" indent="-228600">
              <a:lnSpc>
                <a:spcPct val="90000"/>
              </a:lnSpc>
              <a:spcAft>
                <a:spcPts val="600"/>
              </a:spcAft>
              <a:buFont typeface="Arial" panose="020B0604020202020204" pitchFamily="34" charset="0"/>
              <a:buChar char="•"/>
            </a:pPr>
            <a:endParaRPr lang="en-US" sz="2200" dirty="0">
              <a:solidFill>
                <a:srgbClr val="FFFFFF"/>
              </a:solidFill>
            </a:endParaRPr>
          </a:p>
        </p:txBody>
      </p:sp>
      <p:sp>
        <p:nvSpPr>
          <p:cNvPr id="7" name="TextBox 6">
            <a:extLst>
              <a:ext uri="{FF2B5EF4-FFF2-40B4-BE49-F238E27FC236}">
                <a16:creationId xmlns:a16="http://schemas.microsoft.com/office/drawing/2014/main" id="{1C46E746-6762-5C3B-77DA-0CB21C7066F6}"/>
              </a:ext>
            </a:extLst>
          </p:cNvPr>
          <p:cNvSpPr txBox="1"/>
          <p:nvPr/>
        </p:nvSpPr>
        <p:spPr>
          <a:xfrm>
            <a:off x="0" y="6498368"/>
            <a:ext cx="6158752" cy="369332"/>
          </a:xfrm>
          <a:prstGeom prst="rect">
            <a:avLst/>
          </a:prstGeom>
          <a:noFill/>
        </p:spPr>
        <p:txBody>
          <a:bodyPr wrap="square">
            <a:spAutoFit/>
          </a:bodyPr>
          <a:lstStyle/>
          <a:p>
            <a:r>
              <a:rPr lang="en-US" sz="1800" dirty="0">
                <a:latin typeface="Monotype Corsiva" panose="03010101010201010101" pitchFamily="66" charset="0"/>
                <a:ea typeface="Microsoft YaHei Light" panose="020B0502040204020203" pitchFamily="34" charset="-122"/>
              </a:rPr>
              <a:t>© David Dai</a:t>
            </a:r>
          </a:p>
        </p:txBody>
      </p:sp>
    </p:spTree>
    <p:extLst>
      <p:ext uri="{BB962C8B-B14F-4D97-AF65-F5344CB8AC3E}">
        <p14:creationId xmlns:p14="http://schemas.microsoft.com/office/powerpoint/2010/main" val="1939095053"/>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1A9F7B4E-B03D-4F64-BE33-00D074458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Stars in the sky&#10;&#10;Description automatically generated with low confidence">
            <a:extLst>
              <a:ext uri="{FF2B5EF4-FFF2-40B4-BE49-F238E27FC236}">
                <a16:creationId xmlns:a16="http://schemas.microsoft.com/office/drawing/2014/main" id="{6AE32241-79C9-E444-7A7F-191BEEA4172A}"/>
              </a:ext>
            </a:extLst>
          </p:cNvPr>
          <p:cNvPicPr>
            <a:picLocks noChangeAspect="1"/>
          </p:cNvPicPr>
          <p:nvPr/>
        </p:nvPicPr>
        <p:blipFill rotWithShape="1">
          <a:blip r:embed="rId2">
            <a:alphaModFix amt="40000"/>
            <a:extLst>
              <a:ext uri="{28A0092B-C50C-407E-A947-70E740481C1C}">
                <a14:useLocalDpi xmlns:a14="http://schemas.microsoft.com/office/drawing/2010/main" val="0"/>
              </a:ext>
            </a:extLst>
          </a:blip>
          <a:srcRect t="24263" b="19487"/>
          <a:stretch/>
        </p:blipFill>
        <p:spPr>
          <a:xfrm>
            <a:off x="20" y="0"/>
            <a:ext cx="12191980" cy="6856718"/>
          </a:xfrm>
          <a:prstGeom prst="rect">
            <a:avLst/>
          </a:prstGeom>
        </p:spPr>
      </p:pic>
      <p:sp>
        <p:nvSpPr>
          <p:cNvPr id="22" name="sketchy line">
            <a:extLst>
              <a:ext uri="{FF2B5EF4-FFF2-40B4-BE49-F238E27FC236}">
                <a16:creationId xmlns:a16="http://schemas.microsoft.com/office/drawing/2014/main" id="{7E2BE7F7-CA89-4002-ACCE-A478AEA24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4399" y="1681544"/>
            <a:ext cx="9692640" cy="18288"/>
          </a:xfrm>
          <a:custGeom>
            <a:avLst/>
            <a:gdLst>
              <a:gd name="connsiteX0" fmla="*/ 0 w 9692640"/>
              <a:gd name="connsiteY0" fmla="*/ 0 h 18288"/>
              <a:gd name="connsiteX1" fmla="*/ 401552 w 9692640"/>
              <a:gd name="connsiteY1" fmla="*/ 0 h 18288"/>
              <a:gd name="connsiteX2" fmla="*/ 996957 w 9692640"/>
              <a:gd name="connsiteY2" fmla="*/ 0 h 18288"/>
              <a:gd name="connsiteX3" fmla="*/ 1398509 w 9692640"/>
              <a:gd name="connsiteY3" fmla="*/ 0 h 18288"/>
              <a:gd name="connsiteX4" fmla="*/ 2090841 w 9692640"/>
              <a:gd name="connsiteY4" fmla="*/ 0 h 18288"/>
              <a:gd name="connsiteX5" fmla="*/ 2686246 w 9692640"/>
              <a:gd name="connsiteY5" fmla="*/ 0 h 18288"/>
              <a:gd name="connsiteX6" fmla="*/ 3475504 w 9692640"/>
              <a:gd name="connsiteY6" fmla="*/ 0 h 18288"/>
              <a:gd name="connsiteX7" fmla="*/ 4361688 w 9692640"/>
              <a:gd name="connsiteY7" fmla="*/ 0 h 18288"/>
              <a:gd name="connsiteX8" fmla="*/ 5054019 w 9692640"/>
              <a:gd name="connsiteY8" fmla="*/ 0 h 18288"/>
              <a:gd name="connsiteX9" fmla="*/ 5940204 w 9692640"/>
              <a:gd name="connsiteY9" fmla="*/ 0 h 18288"/>
              <a:gd name="connsiteX10" fmla="*/ 6632535 w 9692640"/>
              <a:gd name="connsiteY10" fmla="*/ 0 h 18288"/>
              <a:gd name="connsiteX11" fmla="*/ 7034087 w 9692640"/>
              <a:gd name="connsiteY11" fmla="*/ 0 h 18288"/>
              <a:gd name="connsiteX12" fmla="*/ 7532566 w 9692640"/>
              <a:gd name="connsiteY12" fmla="*/ 0 h 18288"/>
              <a:gd name="connsiteX13" fmla="*/ 8418750 w 9692640"/>
              <a:gd name="connsiteY13" fmla="*/ 0 h 18288"/>
              <a:gd name="connsiteX14" fmla="*/ 9692640 w 9692640"/>
              <a:gd name="connsiteY14" fmla="*/ 0 h 18288"/>
              <a:gd name="connsiteX15" fmla="*/ 9692640 w 9692640"/>
              <a:gd name="connsiteY15" fmla="*/ 18288 h 18288"/>
              <a:gd name="connsiteX16" fmla="*/ 9000309 w 9692640"/>
              <a:gd name="connsiteY16" fmla="*/ 18288 h 18288"/>
              <a:gd name="connsiteX17" fmla="*/ 8307977 w 9692640"/>
              <a:gd name="connsiteY17" fmla="*/ 18288 h 18288"/>
              <a:gd name="connsiteX18" fmla="*/ 7712572 w 9692640"/>
              <a:gd name="connsiteY18" fmla="*/ 18288 h 18288"/>
              <a:gd name="connsiteX19" fmla="*/ 7214093 w 9692640"/>
              <a:gd name="connsiteY19" fmla="*/ 18288 h 18288"/>
              <a:gd name="connsiteX20" fmla="*/ 6327909 w 9692640"/>
              <a:gd name="connsiteY20" fmla="*/ 18288 h 18288"/>
              <a:gd name="connsiteX21" fmla="*/ 5635578 w 9692640"/>
              <a:gd name="connsiteY21" fmla="*/ 18288 h 18288"/>
              <a:gd name="connsiteX22" fmla="*/ 4846320 w 9692640"/>
              <a:gd name="connsiteY22" fmla="*/ 18288 h 18288"/>
              <a:gd name="connsiteX23" fmla="*/ 4444768 w 9692640"/>
              <a:gd name="connsiteY23" fmla="*/ 18288 h 18288"/>
              <a:gd name="connsiteX24" fmla="*/ 3946289 w 9692640"/>
              <a:gd name="connsiteY24" fmla="*/ 18288 h 18288"/>
              <a:gd name="connsiteX25" fmla="*/ 3253958 w 9692640"/>
              <a:gd name="connsiteY25" fmla="*/ 18288 h 18288"/>
              <a:gd name="connsiteX26" fmla="*/ 2464700 w 9692640"/>
              <a:gd name="connsiteY26" fmla="*/ 18288 h 18288"/>
              <a:gd name="connsiteX27" fmla="*/ 2063148 w 9692640"/>
              <a:gd name="connsiteY27" fmla="*/ 18288 h 18288"/>
              <a:gd name="connsiteX28" fmla="*/ 1661595 w 9692640"/>
              <a:gd name="connsiteY28" fmla="*/ 18288 h 18288"/>
              <a:gd name="connsiteX29" fmla="*/ 969264 w 9692640"/>
              <a:gd name="connsiteY29" fmla="*/ 18288 h 18288"/>
              <a:gd name="connsiteX30" fmla="*/ 0 w 9692640"/>
              <a:gd name="connsiteY30" fmla="*/ 18288 h 18288"/>
              <a:gd name="connsiteX31" fmla="*/ 0 w 9692640"/>
              <a:gd name="connsiteY3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692640" h="18288" fill="none" extrusionOk="0">
                <a:moveTo>
                  <a:pt x="0" y="0"/>
                </a:moveTo>
                <a:cubicBezTo>
                  <a:pt x="142992" y="4732"/>
                  <a:pt x="265909" y="-3365"/>
                  <a:pt x="401552" y="0"/>
                </a:cubicBezTo>
                <a:cubicBezTo>
                  <a:pt x="537195" y="3365"/>
                  <a:pt x="738153" y="6482"/>
                  <a:pt x="996957" y="0"/>
                </a:cubicBezTo>
                <a:cubicBezTo>
                  <a:pt x="1255762" y="-6482"/>
                  <a:pt x="1280511" y="12509"/>
                  <a:pt x="1398509" y="0"/>
                </a:cubicBezTo>
                <a:cubicBezTo>
                  <a:pt x="1516507" y="-12509"/>
                  <a:pt x="1782573" y="-31523"/>
                  <a:pt x="2090841" y="0"/>
                </a:cubicBezTo>
                <a:cubicBezTo>
                  <a:pt x="2399109" y="31523"/>
                  <a:pt x="2488380" y="26286"/>
                  <a:pt x="2686246" y="0"/>
                </a:cubicBezTo>
                <a:cubicBezTo>
                  <a:pt x="2884112" y="-26286"/>
                  <a:pt x="3186024" y="-14734"/>
                  <a:pt x="3475504" y="0"/>
                </a:cubicBezTo>
                <a:cubicBezTo>
                  <a:pt x="3764984" y="14734"/>
                  <a:pt x="4053017" y="43292"/>
                  <a:pt x="4361688" y="0"/>
                </a:cubicBezTo>
                <a:cubicBezTo>
                  <a:pt x="4670359" y="-43292"/>
                  <a:pt x="4736164" y="-729"/>
                  <a:pt x="5054019" y="0"/>
                </a:cubicBezTo>
                <a:cubicBezTo>
                  <a:pt x="5371874" y="729"/>
                  <a:pt x="5543528" y="-22963"/>
                  <a:pt x="5940204" y="0"/>
                </a:cubicBezTo>
                <a:cubicBezTo>
                  <a:pt x="6336881" y="22963"/>
                  <a:pt x="6423838" y="6469"/>
                  <a:pt x="6632535" y="0"/>
                </a:cubicBezTo>
                <a:cubicBezTo>
                  <a:pt x="6841232" y="-6469"/>
                  <a:pt x="6852819" y="17036"/>
                  <a:pt x="7034087" y="0"/>
                </a:cubicBezTo>
                <a:cubicBezTo>
                  <a:pt x="7215355" y="-17036"/>
                  <a:pt x="7313136" y="11151"/>
                  <a:pt x="7532566" y="0"/>
                </a:cubicBezTo>
                <a:cubicBezTo>
                  <a:pt x="7751996" y="-11151"/>
                  <a:pt x="8015001" y="25614"/>
                  <a:pt x="8418750" y="0"/>
                </a:cubicBezTo>
                <a:cubicBezTo>
                  <a:pt x="8822499" y="-25614"/>
                  <a:pt x="9163239" y="48603"/>
                  <a:pt x="9692640" y="0"/>
                </a:cubicBezTo>
                <a:cubicBezTo>
                  <a:pt x="9691955" y="4437"/>
                  <a:pt x="9693170" y="10717"/>
                  <a:pt x="9692640" y="18288"/>
                </a:cubicBezTo>
                <a:cubicBezTo>
                  <a:pt x="9545125" y="42172"/>
                  <a:pt x="9164259" y="6706"/>
                  <a:pt x="9000309" y="18288"/>
                </a:cubicBezTo>
                <a:cubicBezTo>
                  <a:pt x="8836359" y="29870"/>
                  <a:pt x="8521035" y="-14108"/>
                  <a:pt x="8307977" y="18288"/>
                </a:cubicBezTo>
                <a:cubicBezTo>
                  <a:pt x="8094919" y="50684"/>
                  <a:pt x="7881757" y="11235"/>
                  <a:pt x="7712572" y="18288"/>
                </a:cubicBezTo>
                <a:cubicBezTo>
                  <a:pt x="7543387" y="25341"/>
                  <a:pt x="7358861" y="20625"/>
                  <a:pt x="7214093" y="18288"/>
                </a:cubicBezTo>
                <a:cubicBezTo>
                  <a:pt x="7069325" y="15951"/>
                  <a:pt x="6523705" y="52160"/>
                  <a:pt x="6327909" y="18288"/>
                </a:cubicBezTo>
                <a:cubicBezTo>
                  <a:pt x="6132113" y="-15584"/>
                  <a:pt x="5923847" y="21204"/>
                  <a:pt x="5635578" y="18288"/>
                </a:cubicBezTo>
                <a:cubicBezTo>
                  <a:pt x="5347309" y="15372"/>
                  <a:pt x="5114749" y="50642"/>
                  <a:pt x="4846320" y="18288"/>
                </a:cubicBezTo>
                <a:cubicBezTo>
                  <a:pt x="4577891" y="-14066"/>
                  <a:pt x="4576701" y="1487"/>
                  <a:pt x="4444768" y="18288"/>
                </a:cubicBezTo>
                <a:cubicBezTo>
                  <a:pt x="4312835" y="35089"/>
                  <a:pt x="4112575" y="15158"/>
                  <a:pt x="3946289" y="18288"/>
                </a:cubicBezTo>
                <a:cubicBezTo>
                  <a:pt x="3780003" y="21418"/>
                  <a:pt x="3396009" y="18797"/>
                  <a:pt x="3253958" y="18288"/>
                </a:cubicBezTo>
                <a:cubicBezTo>
                  <a:pt x="3111907" y="17779"/>
                  <a:pt x="2760272" y="57223"/>
                  <a:pt x="2464700" y="18288"/>
                </a:cubicBezTo>
                <a:cubicBezTo>
                  <a:pt x="2169128" y="-20647"/>
                  <a:pt x="2232262" y="7960"/>
                  <a:pt x="2063148" y="18288"/>
                </a:cubicBezTo>
                <a:cubicBezTo>
                  <a:pt x="1894034" y="28616"/>
                  <a:pt x="1799338" y="3019"/>
                  <a:pt x="1661595" y="18288"/>
                </a:cubicBezTo>
                <a:cubicBezTo>
                  <a:pt x="1523852" y="33557"/>
                  <a:pt x="1113928" y="-4352"/>
                  <a:pt x="969264" y="18288"/>
                </a:cubicBezTo>
                <a:cubicBezTo>
                  <a:pt x="824600" y="40928"/>
                  <a:pt x="356149" y="-3128"/>
                  <a:pt x="0" y="18288"/>
                </a:cubicBezTo>
                <a:cubicBezTo>
                  <a:pt x="-540" y="12521"/>
                  <a:pt x="894" y="7749"/>
                  <a:pt x="0" y="0"/>
                </a:cubicBezTo>
                <a:close/>
              </a:path>
              <a:path w="9692640" h="18288" stroke="0" extrusionOk="0">
                <a:moveTo>
                  <a:pt x="0" y="0"/>
                </a:moveTo>
                <a:cubicBezTo>
                  <a:pt x="162642" y="3864"/>
                  <a:pt x="346119" y="-18364"/>
                  <a:pt x="498479" y="0"/>
                </a:cubicBezTo>
                <a:cubicBezTo>
                  <a:pt x="650839" y="18364"/>
                  <a:pt x="712065" y="-9389"/>
                  <a:pt x="900031" y="0"/>
                </a:cubicBezTo>
                <a:cubicBezTo>
                  <a:pt x="1087997" y="9389"/>
                  <a:pt x="1177291" y="3685"/>
                  <a:pt x="1398509" y="0"/>
                </a:cubicBezTo>
                <a:cubicBezTo>
                  <a:pt x="1619727" y="-3685"/>
                  <a:pt x="1874008" y="-8897"/>
                  <a:pt x="2090841" y="0"/>
                </a:cubicBezTo>
                <a:cubicBezTo>
                  <a:pt x="2307674" y="8897"/>
                  <a:pt x="2573432" y="-313"/>
                  <a:pt x="2880099" y="0"/>
                </a:cubicBezTo>
                <a:cubicBezTo>
                  <a:pt x="3186766" y="313"/>
                  <a:pt x="3422577" y="10664"/>
                  <a:pt x="3766283" y="0"/>
                </a:cubicBezTo>
                <a:cubicBezTo>
                  <a:pt x="4109989" y="-10664"/>
                  <a:pt x="4342683" y="-32873"/>
                  <a:pt x="4652467" y="0"/>
                </a:cubicBezTo>
                <a:cubicBezTo>
                  <a:pt x="4962251" y="32873"/>
                  <a:pt x="5122120" y="29155"/>
                  <a:pt x="5247872" y="0"/>
                </a:cubicBezTo>
                <a:cubicBezTo>
                  <a:pt x="5373625" y="-29155"/>
                  <a:pt x="5749491" y="1706"/>
                  <a:pt x="6037130" y="0"/>
                </a:cubicBezTo>
                <a:cubicBezTo>
                  <a:pt x="6324769" y="-1706"/>
                  <a:pt x="6531407" y="1172"/>
                  <a:pt x="6729461" y="0"/>
                </a:cubicBezTo>
                <a:cubicBezTo>
                  <a:pt x="6927515" y="-1172"/>
                  <a:pt x="7096794" y="-1520"/>
                  <a:pt x="7324867" y="0"/>
                </a:cubicBezTo>
                <a:cubicBezTo>
                  <a:pt x="7552940" y="1520"/>
                  <a:pt x="7878827" y="-17110"/>
                  <a:pt x="8114124" y="0"/>
                </a:cubicBezTo>
                <a:cubicBezTo>
                  <a:pt x="8349421" y="17110"/>
                  <a:pt x="8334208" y="15114"/>
                  <a:pt x="8515677" y="0"/>
                </a:cubicBezTo>
                <a:cubicBezTo>
                  <a:pt x="8697146" y="-15114"/>
                  <a:pt x="9236164" y="22466"/>
                  <a:pt x="9692640" y="0"/>
                </a:cubicBezTo>
                <a:cubicBezTo>
                  <a:pt x="9692735" y="8251"/>
                  <a:pt x="9692514" y="12333"/>
                  <a:pt x="9692640" y="18288"/>
                </a:cubicBezTo>
                <a:cubicBezTo>
                  <a:pt x="9410102" y="47398"/>
                  <a:pt x="9172773" y="7109"/>
                  <a:pt x="9000309" y="18288"/>
                </a:cubicBezTo>
                <a:cubicBezTo>
                  <a:pt x="8827845" y="29467"/>
                  <a:pt x="8713608" y="28372"/>
                  <a:pt x="8501830" y="18288"/>
                </a:cubicBezTo>
                <a:cubicBezTo>
                  <a:pt x="8290052" y="8204"/>
                  <a:pt x="7893416" y="3561"/>
                  <a:pt x="7712572" y="18288"/>
                </a:cubicBezTo>
                <a:cubicBezTo>
                  <a:pt x="7531728" y="33015"/>
                  <a:pt x="7480716" y="17052"/>
                  <a:pt x="7311020" y="18288"/>
                </a:cubicBezTo>
                <a:cubicBezTo>
                  <a:pt x="7141324" y="19524"/>
                  <a:pt x="6962706" y="15975"/>
                  <a:pt x="6618688" y="18288"/>
                </a:cubicBezTo>
                <a:cubicBezTo>
                  <a:pt x="6274670" y="20601"/>
                  <a:pt x="6230664" y="-1692"/>
                  <a:pt x="6120210" y="18288"/>
                </a:cubicBezTo>
                <a:cubicBezTo>
                  <a:pt x="6009756" y="38268"/>
                  <a:pt x="5442516" y="28115"/>
                  <a:pt x="5234026" y="18288"/>
                </a:cubicBezTo>
                <a:cubicBezTo>
                  <a:pt x="5025536" y="8461"/>
                  <a:pt x="4953693" y="18182"/>
                  <a:pt x="4832473" y="18288"/>
                </a:cubicBezTo>
                <a:cubicBezTo>
                  <a:pt x="4711253" y="18394"/>
                  <a:pt x="4414565" y="-11251"/>
                  <a:pt x="4140142" y="18288"/>
                </a:cubicBezTo>
                <a:cubicBezTo>
                  <a:pt x="3865719" y="47827"/>
                  <a:pt x="3819081" y="16772"/>
                  <a:pt x="3738590" y="18288"/>
                </a:cubicBezTo>
                <a:cubicBezTo>
                  <a:pt x="3658099" y="19804"/>
                  <a:pt x="3427576" y="1385"/>
                  <a:pt x="3240111" y="18288"/>
                </a:cubicBezTo>
                <a:cubicBezTo>
                  <a:pt x="3052646" y="35191"/>
                  <a:pt x="2749652" y="-13914"/>
                  <a:pt x="2450853" y="18288"/>
                </a:cubicBezTo>
                <a:cubicBezTo>
                  <a:pt x="2152054" y="50490"/>
                  <a:pt x="1928331" y="61101"/>
                  <a:pt x="1564669" y="18288"/>
                </a:cubicBezTo>
                <a:cubicBezTo>
                  <a:pt x="1201007" y="-24525"/>
                  <a:pt x="1217828" y="-275"/>
                  <a:pt x="1066190" y="18288"/>
                </a:cubicBezTo>
                <a:cubicBezTo>
                  <a:pt x="914552" y="36851"/>
                  <a:pt x="418290" y="-14785"/>
                  <a:pt x="0" y="18288"/>
                </a:cubicBezTo>
                <a:cubicBezTo>
                  <a:pt x="641" y="14236"/>
                  <a:pt x="889" y="7550"/>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219D6FBB-4350-A587-A589-9C6729C146A7}"/>
              </a:ext>
            </a:extLst>
          </p:cNvPr>
          <p:cNvPicPr/>
          <p:nvPr/>
        </p:nvPicPr>
        <p:blipFill>
          <a:blip r:embed="rId3">
            <a:lum bright="40000" contrast="-40000"/>
          </a:blip>
          <a:stretch>
            <a:fillRect/>
          </a:stretch>
        </p:blipFill>
        <p:spPr>
          <a:xfrm>
            <a:off x="1888804" y="2266148"/>
            <a:ext cx="8411344" cy="3416300"/>
          </a:xfrm>
          <a:prstGeom prst="rect">
            <a:avLst/>
          </a:prstGeom>
        </p:spPr>
      </p:pic>
      <p:sp>
        <p:nvSpPr>
          <p:cNvPr id="5" name="Title 1">
            <a:extLst>
              <a:ext uri="{FF2B5EF4-FFF2-40B4-BE49-F238E27FC236}">
                <a16:creationId xmlns:a16="http://schemas.microsoft.com/office/drawing/2014/main" id="{2CF2BA89-EF7C-02A0-A900-646EC426AC2D}"/>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t>The Onion Metaphor: How the Person Evolves as a Nested Developmental System</a:t>
            </a:r>
          </a:p>
        </p:txBody>
      </p:sp>
      <p:sp>
        <p:nvSpPr>
          <p:cNvPr id="8" name="TextBox 7">
            <a:extLst>
              <a:ext uri="{FF2B5EF4-FFF2-40B4-BE49-F238E27FC236}">
                <a16:creationId xmlns:a16="http://schemas.microsoft.com/office/drawing/2014/main" id="{490468DB-1095-330C-9CCB-726520509F54}"/>
              </a:ext>
            </a:extLst>
          </p:cNvPr>
          <p:cNvSpPr txBox="1"/>
          <p:nvPr/>
        </p:nvSpPr>
        <p:spPr>
          <a:xfrm>
            <a:off x="0" y="6498368"/>
            <a:ext cx="6158752" cy="369332"/>
          </a:xfrm>
          <a:prstGeom prst="rect">
            <a:avLst/>
          </a:prstGeom>
          <a:noFill/>
        </p:spPr>
        <p:txBody>
          <a:bodyPr wrap="square">
            <a:spAutoFit/>
          </a:bodyPr>
          <a:lstStyle/>
          <a:p>
            <a:r>
              <a:rPr lang="en-US" sz="1800" dirty="0">
                <a:latin typeface="Monotype Corsiva" panose="03010101010201010101" pitchFamily="66" charset="0"/>
                <a:ea typeface="Microsoft YaHei Light" panose="020B0502040204020203" pitchFamily="34" charset="-122"/>
              </a:rPr>
              <a:t>© David Dai</a:t>
            </a:r>
          </a:p>
        </p:txBody>
      </p:sp>
    </p:spTree>
    <p:extLst>
      <p:ext uri="{BB962C8B-B14F-4D97-AF65-F5344CB8AC3E}">
        <p14:creationId xmlns:p14="http://schemas.microsoft.com/office/powerpoint/2010/main" val="407611256"/>
      </p:ext>
    </p:extLst>
  </p:cSld>
  <p:clrMapOvr>
    <a:overrideClrMapping bg1="dk1" tx1="lt1" bg2="dk2" tx2="lt2" accent1="accent1" accent2="accent2" accent3="accent3" accent4="accent4" accent5="accent5" accent6="accent6" hlink="hlink" folHlink="folHlink"/>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1A9F7B4E-B03D-4F64-BE33-00D074458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Stars in the sky&#10;&#10;Description automatically generated with low confidence">
            <a:extLst>
              <a:ext uri="{FF2B5EF4-FFF2-40B4-BE49-F238E27FC236}">
                <a16:creationId xmlns:a16="http://schemas.microsoft.com/office/drawing/2014/main" id="{6AE32241-79C9-E444-7A7F-191BEEA4172A}"/>
              </a:ext>
            </a:extLst>
          </p:cNvPr>
          <p:cNvPicPr>
            <a:picLocks noChangeAspect="1"/>
          </p:cNvPicPr>
          <p:nvPr/>
        </p:nvPicPr>
        <p:blipFill rotWithShape="1">
          <a:blip r:embed="rId2">
            <a:alphaModFix amt="40000"/>
            <a:extLst>
              <a:ext uri="{28A0092B-C50C-407E-A947-70E740481C1C}">
                <a14:useLocalDpi xmlns:a14="http://schemas.microsoft.com/office/drawing/2010/main" val="0"/>
              </a:ext>
            </a:extLst>
          </a:blip>
          <a:srcRect t="24263" b="19487"/>
          <a:stretch/>
        </p:blipFill>
        <p:spPr>
          <a:xfrm>
            <a:off x="20" y="0"/>
            <a:ext cx="12191980" cy="6856718"/>
          </a:xfrm>
          <a:prstGeom prst="rect">
            <a:avLst/>
          </a:prstGeom>
        </p:spPr>
      </p:pic>
      <p:sp>
        <p:nvSpPr>
          <p:cNvPr id="5" name="Title 1">
            <a:extLst>
              <a:ext uri="{FF2B5EF4-FFF2-40B4-BE49-F238E27FC236}">
                <a16:creationId xmlns:a16="http://schemas.microsoft.com/office/drawing/2014/main" id="{2CF2BA89-EF7C-02A0-A900-646EC426AC2D}"/>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t>Evolving Regulatory Complexities</a:t>
            </a:r>
          </a:p>
        </p:txBody>
      </p:sp>
      <p:sp>
        <p:nvSpPr>
          <p:cNvPr id="22" name="sketchy line">
            <a:extLst>
              <a:ext uri="{FF2B5EF4-FFF2-40B4-BE49-F238E27FC236}">
                <a16:creationId xmlns:a16="http://schemas.microsoft.com/office/drawing/2014/main" id="{7E2BE7F7-CA89-4002-ACCE-A478AEA24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4399" y="1681544"/>
            <a:ext cx="9692640" cy="18288"/>
          </a:xfrm>
          <a:custGeom>
            <a:avLst/>
            <a:gdLst>
              <a:gd name="connsiteX0" fmla="*/ 0 w 9692640"/>
              <a:gd name="connsiteY0" fmla="*/ 0 h 18288"/>
              <a:gd name="connsiteX1" fmla="*/ 401552 w 9692640"/>
              <a:gd name="connsiteY1" fmla="*/ 0 h 18288"/>
              <a:gd name="connsiteX2" fmla="*/ 996957 w 9692640"/>
              <a:gd name="connsiteY2" fmla="*/ 0 h 18288"/>
              <a:gd name="connsiteX3" fmla="*/ 1398509 w 9692640"/>
              <a:gd name="connsiteY3" fmla="*/ 0 h 18288"/>
              <a:gd name="connsiteX4" fmla="*/ 2090841 w 9692640"/>
              <a:gd name="connsiteY4" fmla="*/ 0 h 18288"/>
              <a:gd name="connsiteX5" fmla="*/ 2686246 w 9692640"/>
              <a:gd name="connsiteY5" fmla="*/ 0 h 18288"/>
              <a:gd name="connsiteX6" fmla="*/ 3475504 w 9692640"/>
              <a:gd name="connsiteY6" fmla="*/ 0 h 18288"/>
              <a:gd name="connsiteX7" fmla="*/ 4361688 w 9692640"/>
              <a:gd name="connsiteY7" fmla="*/ 0 h 18288"/>
              <a:gd name="connsiteX8" fmla="*/ 5054019 w 9692640"/>
              <a:gd name="connsiteY8" fmla="*/ 0 h 18288"/>
              <a:gd name="connsiteX9" fmla="*/ 5940204 w 9692640"/>
              <a:gd name="connsiteY9" fmla="*/ 0 h 18288"/>
              <a:gd name="connsiteX10" fmla="*/ 6632535 w 9692640"/>
              <a:gd name="connsiteY10" fmla="*/ 0 h 18288"/>
              <a:gd name="connsiteX11" fmla="*/ 7034087 w 9692640"/>
              <a:gd name="connsiteY11" fmla="*/ 0 h 18288"/>
              <a:gd name="connsiteX12" fmla="*/ 7532566 w 9692640"/>
              <a:gd name="connsiteY12" fmla="*/ 0 h 18288"/>
              <a:gd name="connsiteX13" fmla="*/ 8418750 w 9692640"/>
              <a:gd name="connsiteY13" fmla="*/ 0 h 18288"/>
              <a:gd name="connsiteX14" fmla="*/ 9692640 w 9692640"/>
              <a:gd name="connsiteY14" fmla="*/ 0 h 18288"/>
              <a:gd name="connsiteX15" fmla="*/ 9692640 w 9692640"/>
              <a:gd name="connsiteY15" fmla="*/ 18288 h 18288"/>
              <a:gd name="connsiteX16" fmla="*/ 9000309 w 9692640"/>
              <a:gd name="connsiteY16" fmla="*/ 18288 h 18288"/>
              <a:gd name="connsiteX17" fmla="*/ 8307977 w 9692640"/>
              <a:gd name="connsiteY17" fmla="*/ 18288 h 18288"/>
              <a:gd name="connsiteX18" fmla="*/ 7712572 w 9692640"/>
              <a:gd name="connsiteY18" fmla="*/ 18288 h 18288"/>
              <a:gd name="connsiteX19" fmla="*/ 7214093 w 9692640"/>
              <a:gd name="connsiteY19" fmla="*/ 18288 h 18288"/>
              <a:gd name="connsiteX20" fmla="*/ 6327909 w 9692640"/>
              <a:gd name="connsiteY20" fmla="*/ 18288 h 18288"/>
              <a:gd name="connsiteX21" fmla="*/ 5635578 w 9692640"/>
              <a:gd name="connsiteY21" fmla="*/ 18288 h 18288"/>
              <a:gd name="connsiteX22" fmla="*/ 4846320 w 9692640"/>
              <a:gd name="connsiteY22" fmla="*/ 18288 h 18288"/>
              <a:gd name="connsiteX23" fmla="*/ 4444768 w 9692640"/>
              <a:gd name="connsiteY23" fmla="*/ 18288 h 18288"/>
              <a:gd name="connsiteX24" fmla="*/ 3946289 w 9692640"/>
              <a:gd name="connsiteY24" fmla="*/ 18288 h 18288"/>
              <a:gd name="connsiteX25" fmla="*/ 3253958 w 9692640"/>
              <a:gd name="connsiteY25" fmla="*/ 18288 h 18288"/>
              <a:gd name="connsiteX26" fmla="*/ 2464700 w 9692640"/>
              <a:gd name="connsiteY26" fmla="*/ 18288 h 18288"/>
              <a:gd name="connsiteX27" fmla="*/ 2063148 w 9692640"/>
              <a:gd name="connsiteY27" fmla="*/ 18288 h 18288"/>
              <a:gd name="connsiteX28" fmla="*/ 1661595 w 9692640"/>
              <a:gd name="connsiteY28" fmla="*/ 18288 h 18288"/>
              <a:gd name="connsiteX29" fmla="*/ 969264 w 9692640"/>
              <a:gd name="connsiteY29" fmla="*/ 18288 h 18288"/>
              <a:gd name="connsiteX30" fmla="*/ 0 w 9692640"/>
              <a:gd name="connsiteY30" fmla="*/ 18288 h 18288"/>
              <a:gd name="connsiteX31" fmla="*/ 0 w 9692640"/>
              <a:gd name="connsiteY3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692640" h="18288" fill="none" extrusionOk="0">
                <a:moveTo>
                  <a:pt x="0" y="0"/>
                </a:moveTo>
                <a:cubicBezTo>
                  <a:pt x="142992" y="4732"/>
                  <a:pt x="265909" y="-3365"/>
                  <a:pt x="401552" y="0"/>
                </a:cubicBezTo>
                <a:cubicBezTo>
                  <a:pt x="537195" y="3365"/>
                  <a:pt x="738153" y="6482"/>
                  <a:pt x="996957" y="0"/>
                </a:cubicBezTo>
                <a:cubicBezTo>
                  <a:pt x="1255762" y="-6482"/>
                  <a:pt x="1280511" y="12509"/>
                  <a:pt x="1398509" y="0"/>
                </a:cubicBezTo>
                <a:cubicBezTo>
                  <a:pt x="1516507" y="-12509"/>
                  <a:pt x="1782573" y="-31523"/>
                  <a:pt x="2090841" y="0"/>
                </a:cubicBezTo>
                <a:cubicBezTo>
                  <a:pt x="2399109" y="31523"/>
                  <a:pt x="2488380" y="26286"/>
                  <a:pt x="2686246" y="0"/>
                </a:cubicBezTo>
                <a:cubicBezTo>
                  <a:pt x="2884112" y="-26286"/>
                  <a:pt x="3186024" y="-14734"/>
                  <a:pt x="3475504" y="0"/>
                </a:cubicBezTo>
                <a:cubicBezTo>
                  <a:pt x="3764984" y="14734"/>
                  <a:pt x="4053017" y="43292"/>
                  <a:pt x="4361688" y="0"/>
                </a:cubicBezTo>
                <a:cubicBezTo>
                  <a:pt x="4670359" y="-43292"/>
                  <a:pt x="4736164" y="-729"/>
                  <a:pt x="5054019" y="0"/>
                </a:cubicBezTo>
                <a:cubicBezTo>
                  <a:pt x="5371874" y="729"/>
                  <a:pt x="5543528" y="-22963"/>
                  <a:pt x="5940204" y="0"/>
                </a:cubicBezTo>
                <a:cubicBezTo>
                  <a:pt x="6336881" y="22963"/>
                  <a:pt x="6423838" y="6469"/>
                  <a:pt x="6632535" y="0"/>
                </a:cubicBezTo>
                <a:cubicBezTo>
                  <a:pt x="6841232" y="-6469"/>
                  <a:pt x="6852819" y="17036"/>
                  <a:pt x="7034087" y="0"/>
                </a:cubicBezTo>
                <a:cubicBezTo>
                  <a:pt x="7215355" y="-17036"/>
                  <a:pt x="7313136" y="11151"/>
                  <a:pt x="7532566" y="0"/>
                </a:cubicBezTo>
                <a:cubicBezTo>
                  <a:pt x="7751996" y="-11151"/>
                  <a:pt x="8015001" y="25614"/>
                  <a:pt x="8418750" y="0"/>
                </a:cubicBezTo>
                <a:cubicBezTo>
                  <a:pt x="8822499" y="-25614"/>
                  <a:pt x="9163239" y="48603"/>
                  <a:pt x="9692640" y="0"/>
                </a:cubicBezTo>
                <a:cubicBezTo>
                  <a:pt x="9691955" y="4437"/>
                  <a:pt x="9693170" y="10717"/>
                  <a:pt x="9692640" y="18288"/>
                </a:cubicBezTo>
                <a:cubicBezTo>
                  <a:pt x="9545125" y="42172"/>
                  <a:pt x="9164259" y="6706"/>
                  <a:pt x="9000309" y="18288"/>
                </a:cubicBezTo>
                <a:cubicBezTo>
                  <a:pt x="8836359" y="29870"/>
                  <a:pt x="8521035" y="-14108"/>
                  <a:pt x="8307977" y="18288"/>
                </a:cubicBezTo>
                <a:cubicBezTo>
                  <a:pt x="8094919" y="50684"/>
                  <a:pt x="7881757" y="11235"/>
                  <a:pt x="7712572" y="18288"/>
                </a:cubicBezTo>
                <a:cubicBezTo>
                  <a:pt x="7543387" y="25341"/>
                  <a:pt x="7358861" y="20625"/>
                  <a:pt x="7214093" y="18288"/>
                </a:cubicBezTo>
                <a:cubicBezTo>
                  <a:pt x="7069325" y="15951"/>
                  <a:pt x="6523705" y="52160"/>
                  <a:pt x="6327909" y="18288"/>
                </a:cubicBezTo>
                <a:cubicBezTo>
                  <a:pt x="6132113" y="-15584"/>
                  <a:pt x="5923847" y="21204"/>
                  <a:pt x="5635578" y="18288"/>
                </a:cubicBezTo>
                <a:cubicBezTo>
                  <a:pt x="5347309" y="15372"/>
                  <a:pt x="5114749" y="50642"/>
                  <a:pt x="4846320" y="18288"/>
                </a:cubicBezTo>
                <a:cubicBezTo>
                  <a:pt x="4577891" y="-14066"/>
                  <a:pt x="4576701" y="1487"/>
                  <a:pt x="4444768" y="18288"/>
                </a:cubicBezTo>
                <a:cubicBezTo>
                  <a:pt x="4312835" y="35089"/>
                  <a:pt x="4112575" y="15158"/>
                  <a:pt x="3946289" y="18288"/>
                </a:cubicBezTo>
                <a:cubicBezTo>
                  <a:pt x="3780003" y="21418"/>
                  <a:pt x="3396009" y="18797"/>
                  <a:pt x="3253958" y="18288"/>
                </a:cubicBezTo>
                <a:cubicBezTo>
                  <a:pt x="3111907" y="17779"/>
                  <a:pt x="2760272" y="57223"/>
                  <a:pt x="2464700" y="18288"/>
                </a:cubicBezTo>
                <a:cubicBezTo>
                  <a:pt x="2169128" y="-20647"/>
                  <a:pt x="2232262" y="7960"/>
                  <a:pt x="2063148" y="18288"/>
                </a:cubicBezTo>
                <a:cubicBezTo>
                  <a:pt x="1894034" y="28616"/>
                  <a:pt x="1799338" y="3019"/>
                  <a:pt x="1661595" y="18288"/>
                </a:cubicBezTo>
                <a:cubicBezTo>
                  <a:pt x="1523852" y="33557"/>
                  <a:pt x="1113928" y="-4352"/>
                  <a:pt x="969264" y="18288"/>
                </a:cubicBezTo>
                <a:cubicBezTo>
                  <a:pt x="824600" y="40928"/>
                  <a:pt x="356149" y="-3128"/>
                  <a:pt x="0" y="18288"/>
                </a:cubicBezTo>
                <a:cubicBezTo>
                  <a:pt x="-540" y="12521"/>
                  <a:pt x="894" y="7749"/>
                  <a:pt x="0" y="0"/>
                </a:cubicBezTo>
                <a:close/>
              </a:path>
              <a:path w="9692640" h="18288" stroke="0" extrusionOk="0">
                <a:moveTo>
                  <a:pt x="0" y="0"/>
                </a:moveTo>
                <a:cubicBezTo>
                  <a:pt x="162642" y="3864"/>
                  <a:pt x="346119" y="-18364"/>
                  <a:pt x="498479" y="0"/>
                </a:cubicBezTo>
                <a:cubicBezTo>
                  <a:pt x="650839" y="18364"/>
                  <a:pt x="712065" y="-9389"/>
                  <a:pt x="900031" y="0"/>
                </a:cubicBezTo>
                <a:cubicBezTo>
                  <a:pt x="1087997" y="9389"/>
                  <a:pt x="1177291" y="3685"/>
                  <a:pt x="1398509" y="0"/>
                </a:cubicBezTo>
                <a:cubicBezTo>
                  <a:pt x="1619727" y="-3685"/>
                  <a:pt x="1874008" y="-8897"/>
                  <a:pt x="2090841" y="0"/>
                </a:cubicBezTo>
                <a:cubicBezTo>
                  <a:pt x="2307674" y="8897"/>
                  <a:pt x="2573432" y="-313"/>
                  <a:pt x="2880099" y="0"/>
                </a:cubicBezTo>
                <a:cubicBezTo>
                  <a:pt x="3186766" y="313"/>
                  <a:pt x="3422577" y="10664"/>
                  <a:pt x="3766283" y="0"/>
                </a:cubicBezTo>
                <a:cubicBezTo>
                  <a:pt x="4109989" y="-10664"/>
                  <a:pt x="4342683" y="-32873"/>
                  <a:pt x="4652467" y="0"/>
                </a:cubicBezTo>
                <a:cubicBezTo>
                  <a:pt x="4962251" y="32873"/>
                  <a:pt x="5122120" y="29155"/>
                  <a:pt x="5247872" y="0"/>
                </a:cubicBezTo>
                <a:cubicBezTo>
                  <a:pt x="5373625" y="-29155"/>
                  <a:pt x="5749491" y="1706"/>
                  <a:pt x="6037130" y="0"/>
                </a:cubicBezTo>
                <a:cubicBezTo>
                  <a:pt x="6324769" y="-1706"/>
                  <a:pt x="6531407" y="1172"/>
                  <a:pt x="6729461" y="0"/>
                </a:cubicBezTo>
                <a:cubicBezTo>
                  <a:pt x="6927515" y="-1172"/>
                  <a:pt x="7096794" y="-1520"/>
                  <a:pt x="7324867" y="0"/>
                </a:cubicBezTo>
                <a:cubicBezTo>
                  <a:pt x="7552940" y="1520"/>
                  <a:pt x="7878827" y="-17110"/>
                  <a:pt x="8114124" y="0"/>
                </a:cubicBezTo>
                <a:cubicBezTo>
                  <a:pt x="8349421" y="17110"/>
                  <a:pt x="8334208" y="15114"/>
                  <a:pt x="8515677" y="0"/>
                </a:cubicBezTo>
                <a:cubicBezTo>
                  <a:pt x="8697146" y="-15114"/>
                  <a:pt x="9236164" y="22466"/>
                  <a:pt x="9692640" y="0"/>
                </a:cubicBezTo>
                <a:cubicBezTo>
                  <a:pt x="9692735" y="8251"/>
                  <a:pt x="9692514" y="12333"/>
                  <a:pt x="9692640" y="18288"/>
                </a:cubicBezTo>
                <a:cubicBezTo>
                  <a:pt x="9410102" y="47398"/>
                  <a:pt x="9172773" y="7109"/>
                  <a:pt x="9000309" y="18288"/>
                </a:cubicBezTo>
                <a:cubicBezTo>
                  <a:pt x="8827845" y="29467"/>
                  <a:pt x="8713608" y="28372"/>
                  <a:pt x="8501830" y="18288"/>
                </a:cubicBezTo>
                <a:cubicBezTo>
                  <a:pt x="8290052" y="8204"/>
                  <a:pt x="7893416" y="3561"/>
                  <a:pt x="7712572" y="18288"/>
                </a:cubicBezTo>
                <a:cubicBezTo>
                  <a:pt x="7531728" y="33015"/>
                  <a:pt x="7480716" y="17052"/>
                  <a:pt x="7311020" y="18288"/>
                </a:cubicBezTo>
                <a:cubicBezTo>
                  <a:pt x="7141324" y="19524"/>
                  <a:pt x="6962706" y="15975"/>
                  <a:pt x="6618688" y="18288"/>
                </a:cubicBezTo>
                <a:cubicBezTo>
                  <a:pt x="6274670" y="20601"/>
                  <a:pt x="6230664" y="-1692"/>
                  <a:pt x="6120210" y="18288"/>
                </a:cubicBezTo>
                <a:cubicBezTo>
                  <a:pt x="6009756" y="38268"/>
                  <a:pt x="5442516" y="28115"/>
                  <a:pt x="5234026" y="18288"/>
                </a:cubicBezTo>
                <a:cubicBezTo>
                  <a:pt x="5025536" y="8461"/>
                  <a:pt x="4953693" y="18182"/>
                  <a:pt x="4832473" y="18288"/>
                </a:cubicBezTo>
                <a:cubicBezTo>
                  <a:pt x="4711253" y="18394"/>
                  <a:pt x="4414565" y="-11251"/>
                  <a:pt x="4140142" y="18288"/>
                </a:cubicBezTo>
                <a:cubicBezTo>
                  <a:pt x="3865719" y="47827"/>
                  <a:pt x="3819081" y="16772"/>
                  <a:pt x="3738590" y="18288"/>
                </a:cubicBezTo>
                <a:cubicBezTo>
                  <a:pt x="3658099" y="19804"/>
                  <a:pt x="3427576" y="1385"/>
                  <a:pt x="3240111" y="18288"/>
                </a:cubicBezTo>
                <a:cubicBezTo>
                  <a:pt x="3052646" y="35191"/>
                  <a:pt x="2749652" y="-13914"/>
                  <a:pt x="2450853" y="18288"/>
                </a:cubicBezTo>
                <a:cubicBezTo>
                  <a:pt x="2152054" y="50490"/>
                  <a:pt x="1928331" y="61101"/>
                  <a:pt x="1564669" y="18288"/>
                </a:cubicBezTo>
                <a:cubicBezTo>
                  <a:pt x="1201007" y="-24525"/>
                  <a:pt x="1217828" y="-275"/>
                  <a:pt x="1066190" y="18288"/>
                </a:cubicBezTo>
                <a:cubicBezTo>
                  <a:pt x="914552" y="36851"/>
                  <a:pt x="418290" y="-14785"/>
                  <a:pt x="0" y="18288"/>
                </a:cubicBezTo>
                <a:cubicBezTo>
                  <a:pt x="641" y="14236"/>
                  <a:pt x="889" y="7550"/>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FE9560CD-A2E4-C3E5-0AD5-70A96ED7746E}"/>
              </a:ext>
            </a:extLst>
          </p:cNvPr>
          <p:cNvSpPr txBox="1"/>
          <p:nvPr/>
        </p:nvSpPr>
        <p:spPr>
          <a:xfrm>
            <a:off x="1248261" y="2057847"/>
            <a:ext cx="10602685" cy="3677930"/>
          </a:xfrm>
          <a:prstGeom prst="rect">
            <a:avLst/>
          </a:prstGeom>
          <a:noFill/>
        </p:spPr>
        <p:txBody>
          <a:bodyPr wrap="square" rtlCol="0">
            <a:spAutoFit/>
          </a:bodyPr>
          <a:lstStyle/>
          <a:p>
            <a:pPr marL="457200" indent="-457200">
              <a:buFont typeface="Arial" panose="020B0604020202020204" pitchFamily="34" charset="0"/>
              <a:buChar char="•"/>
            </a:pPr>
            <a:r>
              <a:rPr lang="en-US" sz="2800" i="1" dirty="0">
                <a:cs typeface="Arial" panose="020B0604020202020204" pitchFamily="34" charset="0"/>
              </a:rPr>
              <a:t>Circular reaction in early formative, spontaneous phase</a:t>
            </a:r>
          </a:p>
          <a:p>
            <a:pPr lvl="1"/>
            <a:r>
              <a:rPr lang="en-US" sz="2000" i="1" dirty="0">
                <a:cs typeface="Arial" panose="020B0604020202020204" pitchFamily="34" charset="0"/>
              </a:rPr>
              <a:t>	The emergent functional relations</a:t>
            </a:r>
          </a:p>
          <a:p>
            <a:pPr marL="171450" indent="-171450">
              <a:buFont typeface="Arial" panose="020B0604020202020204" pitchFamily="34" charset="0"/>
              <a:buChar char="•"/>
            </a:pPr>
            <a:endParaRPr lang="en-US" sz="1100" i="1" dirty="0">
              <a:cs typeface="Arial" panose="020B0604020202020204" pitchFamily="34" charset="0"/>
            </a:endParaRPr>
          </a:p>
          <a:p>
            <a:pPr marL="457200" indent="-457200">
              <a:buFont typeface="Arial" panose="020B0604020202020204" pitchFamily="34" charset="0"/>
              <a:buChar char="•"/>
            </a:pPr>
            <a:r>
              <a:rPr lang="en-US" sz="2800" i="1" dirty="0">
                <a:cs typeface="Arial" panose="020B0604020202020204" pitchFamily="34" charset="0"/>
              </a:rPr>
              <a:t>Characteristic Adaptation (CA) </a:t>
            </a:r>
            <a:r>
              <a:rPr lang="en-US" sz="2800" dirty="0">
                <a:cs typeface="Arial" panose="020B0604020202020204" pitchFamily="34" charset="0"/>
              </a:rPr>
              <a:t>in the exploratory phase</a:t>
            </a:r>
          </a:p>
          <a:p>
            <a:pPr lvl="1"/>
            <a:r>
              <a:rPr lang="en-US" sz="2000" dirty="0">
                <a:cs typeface="Arial" panose="020B0604020202020204" pitchFamily="34" charset="0"/>
              </a:rPr>
              <a:t>	Ease of learning, comparative advantage, and selective affinity</a:t>
            </a:r>
          </a:p>
          <a:p>
            <a:pPr marL="628650" lvl="1" indent="-171450">
              <a:buFont typeface="Arial" panose="020B0604020202020204" pitchFamily="34" charset="0"/>
              <a:buChar char="•"/>
            </a:pPr>
            <a:endParaRPr lang="en-US" sz="1100" dirty="0">
              <a:cs typeface="Arial" panose="020B0604020202020204" pitchFamily="34" charset="0"/>
            </a:endParaRPr>
          </a:p>
          <a:p>
            <a:pPr marL="457200" indent="-457200">
              <a:buFont typeface="Arial" panose="020B0604020202020204" pitchFamily="34" charset="0"/>
              <a:buChar char="•"/>
            </a:pPr>
            <a:r>
              <a:rPr lang="en-US" sz="2800" i="1" dirty="0">
                <a:cs typeface="Arial" panose="020B0604020202020204" pitchFamily="34" charset="0"/>
              </a:rPr>
              <a:t>Maximal Adaptation (MA) </a:t>
            </a:r>
            <a:r>
              <a:rPr lang="en-US" sz="2800" dirty="0">
                <a:cs typeface="Arial" panose="020B0604020202020204" pitchFamily="34" charset="0"/>
              </a:rPr>
              <a:t>in the dedicated phase</a:t>
            </a:r>
          </a:p>
          <a:p>
            <a:pPr lvl="1"/>
            <a:r>
              <a:rPr lang="en-US" altLang="zh-CN" sz="2000" dirty="0">
                <a:cs typeface="Arial" panose="020B0604020202020204" pitchFamily="34" charset="0"/>
              </a:rPr>
              <a:t>	Increased demand</a:t>
            </a:r>
            <a:r>
              <a:rPr lang="zh-CN" altLang="en-US" sz="2000" dirty="0">
                <a:cs typeface="Arial" panose="020B0604020202020204" pitchFamily="34" charset="0"/>
              </a:rPr>
              <a:t>，</a:t>
            </a:r>
            <a:r>
              <a:rPr lang="en-US" altLang="zh-CN" sz="2000" dirty="0">
                <a:cs typeface="Arial" panose="020B0604020202020204" pitchFamily="34" charset="0"/>
              </a:rPr>
              <a:t>s</a:t>
            </a:r>
            <a:r>
              <a:rPr lang="en-US" sz="2000" dirty="0">
                <a:cs typeface="Arial" panose="020B0604020202020204" pitchFamily="34" charset="0"/>
              </a:rPr>
              <a:t>ocial recognition, and </a:t>
            </a:r>
            <a:r>
              <a:rPr lang="en-US" altLang="zh-CN" sz="2000" dirty="0">
                <a:cs typeface="Arial" panose="020B0604020202020204" pitchFamily="34" charset="0"/>
              </a:rPr>
              <a:t>identity</a:t>
            </a:r>
          </a:p>
          <a:p>
            <a:pPr marL="171450" indent="-171450">
              <a:buFont typeface="Arial" panose="020B0604020202020204" pitchFamily="34" charset="0"/>
              <a:buChar char="•"/>
            </a:pPr>
            <a:endParaRPr lang="en-US" sz="1100" dirty="0">
              <a:cs typeface="Arial" panose="020B0604020202020204" pitchFamily="34" charset="0"/>
            </a:endParaRPr>
          </a:p>
          <a:p>
            <a:pPr marL="457200" indent="-457200">
              <a:buFont typeface="Arial" panose="020B0604020202020204" pitchFamily="34" charset="0"/>
              <a:buChar char="•"/>
            </a:pPr>
            <a:r>
              <a:rPr lang="en-US" altLang="zh-CN" sz="2800" i="1" dirty="0">
                <a:cs typeface="Arial" panose="020B0604020202020204" pitchFamily="34" charset="0"/>
              </a:rPr>
              <a:t>CA</a:t>
            </a:r>
            <a:r>
              <a:rPr lang="zh-CN" altLang="en-US" sz="2800" i="1" dirty="0">
                <a:cs typeface="Arial" panose="020B0604020202020204" pitchFamily="34" charset="0"/>
              </a:rPr>
              <a:t> </a:t>
            </a:r>
            <a:r>
              <a:rPr lang="en-US" altLang="zh-CN" sz="2800" i="1" dirty="0">
                <a:cs typeface="Arial" panose="020B0604020202020204" pitchFamily="34" charset="0"/>
              </a:rPr>
              <a:t>and MA in the advanced phase</a:t>
            </a:r>
          </a:p>
          <a:p>
            <a:pPr lvl="1"/>
            <a:r>
              <a:rPr lang="en-US" sz="2000" dirty="0">
                <a:cs typeface="Arial" panose="020B0604020202020204" pitchFamily="34" charset="0"/>
              </a:rPr>
              <a:t>	Perfecting one’s trade, and finding one’s niche (voice)</a:t>
            </a:r>
          </a:p>
        </p:txBody>
      </p:sp>
      <p:sp>
        <p:nvSpPr>
          <p:cNvPr id="7" name="TextBox 6">
            <a:extLst>
              <a:ext uri="{FF2B5EF4-FFF2-40B4-BE49-F238E27FC236}">
                <a16:creationId xmlns:a16="http://schemas.microsoft.com/office/drawing/2014/main" id="{683F4A64-AB4E-D586-44EE-AEA212AD5910}"/>
              </a:ext>
            </a:extLst>
          </p:cNvPr>
          <p:cNvSpPr txBox="1"/>
          <p:nvPr/>
        </p:nvSpPr>
        <p:spPr>
          <a:xfrm>
            <a:off x="0" y="6498368"/>
            <a:ext cx="6158752" cy="369332"/>
          </a:xfrm>
          <a:prstGeom prst="rect">
            <a:avLst/>
          </a:prstGeom>
          <a:noFill/>
        </p:spPr>
        <p:txBody>
          <a:bodyPr wrap="square">
            <a:spAutoFit/>
          </a:bodyPr>
          <a:lstStyle/>
          <a:p>
            <a:r>
              <a:rPr lang="en-US" sz="1800" dirty="0">
                <a:latin typeface="Monotype Corsiva" panose="03010101010201010101" pitchFamily="66" charset="0"/>
                <a:ea typeface="Microsoft YaHei Light" panose="020B0502040204020203" pitchFamily="34" charset="-122"/>
              </a:rPr>
              <a:t>© David Dai</a:t>
            </a:r>
          </a:p>
        </p:txBody>
      </p:sp>
    </p:spTree>
    <p:extLst>
      <p:ext uri="{BB962C8B-B14F-4D97-AF65-F5344CB8AC3E}">
        <p14:creationId xmlns:p14="http://schemas.microsoft.com/office/powerpoint/2010/main" val="160639769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1">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1">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11">
                                            <p:txEl>
                                              <p:pRg st="9" end="9"/>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1">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1A9F7B4E-B03D-4F64-BE33-00D074458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Stars in the sky&#10;&#10;Description automatically generated with low confidence">
            <a:extLst>
              <a:ext uri="{FF2B5EF4-FFF2-40B4-BE49-F238E27FC236}">
                <a16:creationId xmlns:a16="http://schemas.microsoft.com/office/drawing/2014/main" id="{6AE32241-79C9-E444-7A7F-191BEEA4172A}"/>
              </a:ext>
            </a:extLst>
          </p:cNvPr>
          <p:cNvPicPr>
            <a:picLocks noChangeAspect="1"/>
          </p:cNvPicPr>
          <p:nvPr/>
        </p:nvPicPr>
        <p:blipFill rotWithShape="1">
          <a:blip r:embed="rId2">
            <a:alphaModFix amt="40000"/>
            <a:extLst>
              <a:ext uri="{28A0092B-C50C-407E-A947-70E740481C1C}">
                <a14:useLocalDpi xmlns:a14="http://schemas.microsoft.com/office/drawing/2010/main" val="0"/>
              </a:ext>
            </a:extLst>
          </a:blip>
          <a:srcRect t="24263" b="19487"/>
          <a:stretch/>
        </p:blipFill>
        <p:spPr>
          <a:xfrm>
            <a:off x="20" y="0"/>
            <a:ext cx="12191980" cy="6856718"/>
          </a:xfrm>
          <a:prstGeom prst="rect">
            <a:avLst/>
          </a:prstGeom>
        </p:spPr>
      </p:pic>
      <p:sp>
        <p:nvSpPr>
          <p:cNvPr id="5" name="Title 1">
            <a:extLst>
              <a:ext uri="{FF2B5EF4-FFF2-40B4-BE49-F238E27FC236}">
                <a16:creationId xmlns:a16="http://schemas.microsoft.com/office/drawing/2014/main" id="{2CF2BA89-EF7C-02A0-A900-646EC426AC2D}"/>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t>The Marathon Metaphor: When and Where It Unfolds</a:t>
            </a:r>
          </a:p>
        </p:txBody>
      </p:sp>
      <p:sp>
        <p:nvSpPr>
          <p:cNvPr id="22" name="sketchy line">
            <a:extLst>
              <a:ext uri="{FF2B5EF4-FFF2-40B4-BE49-F238E27FC236}">
                <a16:creationId xmlns:a16="http://schemas.microsoft.com/office/drawing/2014/main" id="{7E2BE7F7-CA89-4002-ACCE-A478AEA24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4399" y="1681544"/>
            <a:ext cx="9692640" cy="18288"/>
          </a:xfrm>
          <a:custGeom>
            <a:avLst/>
            <a:gdLst>
              <a:gd name="connsiteX0" fmla="*/ 0 w 9692640"/>
              <a:gd name="connsiteY0" fmla="*/ 0 h 18288"/>
              <a:gd name="connsiteX1" fmla="*/ 401552 w 9692640"/>
              <a:gd name="connsiteY1" fmla="*/ 0 h 18288"/>
              <a:gd name="connsiteX2" fmla="*/ 996957 w 9692640"/>
              <a:gd name="connsiteY2" fmla="*/ 0 h 18288"/>
              <a:gd name="connsiteX3" fmla="*/ 1398509 w 9692640"/>
              <a:gd name="connsiteY3" fmla="*/ 0 h 18288"/>
              <a:gd name="connsiteX4" fmla="*/ 2090841 w 9692640"/>
              <a:gd name="connsiteY4" fmla="*/ 0 h 18288"/>
              <a:gd name="connsiteX5" fmla="*/ 2686246 w 9692640"/>
              <a:gd name="connsiteY5" fmla="*/ 0 h 18288"/>
              <a:gd name="connsiteX6" fmla="*/ 3475504 w 9692640"/>
              <a:gd name="connsiteY6" fmla="*/ 0 h 18288"/>
              <a:gd name="connsiteX7" fmla="*/ 4361688 w 9692640"/>
              <a:gd name="connsiteY7" fmla="*/ 0 h 18288"/>
              <a:gd name="connsiteX8" fmla="*/ 5054019 w 9692640"/>
              <a:gd name="connsiteY8" fmla="*/ 0 h 18288"/>
              <a:gd name="connsiteX9" fmla="*/ 5940204 w 9692640"/>
              <a:gd name="connsiteY9" fmla="*/ 0 h 18288"/>
              <a:gd name="connsiteX10" fmla="*/ 6632535 w 9692640"/>
              <a:gd name="connsiteY10" fmla="*/ 0 h 18288"/>
              <a:gd name="connsiteX11" fmla="*/ 7034087 w 9692640"/>
              <a:gd name="connsiteY11" fmla="*/ 0 h 18288"/>
              <a:gd name="connsiteX12" fmla="*/ 7532566 w 9692640"/>
              <a:gd name="connsiteY12" fmla="*/ 0 h 18288"/>
              <a:gd name="connsiteX13" fmla="*/ 8418750 w 9692640"/>
              <a:gd name="connsiteY13" fmla="*/ 0 h 18288"/>
              <a:gd name="connsiteX14" fmla="*/ 9692640 w 9692640"/>
              <a:gd name="connsiteY14" fmla="*/ 0 h 18288"/>
              <a:gd name="connsiteX15" fmla="*/ 9692640 w 9692640"/>
              <a:gd name="connsiteY15" fmla="*/ 18288 h 18288"/>
              <a:gd name="connsiteX16" fmla="*/ 9000309 w 9692640"/>
              <a:gd name="connsiteY16" fmla="*/ 18288 h 18288"/>
              <a:gd name="connsiteX17" fmla="*/ 8307977 w 9692640"/>
              <a:gd name="connsiteY17" fmla="*/ 18288 h 18288"/>
              <a:gd name="connsiteX18" fmla="*/ 7712572 w 9692640"/>
              <a:gd name="connsiteY18" fmla="*/ 18288 h 18288"/>
              <a:gd name="connsiteX19" fmla="*/ 7214093 w 9692640"/>
              <a:gd name="connsiteY19" fmla="*/ 18288 h 18288"/>
              <a:gd name="connsiteX20" fmla="*/ 6327909 w 9692640"/>
              <a:gd name="connsiteY20" fmla="*/ 18288 h 18288"/>
              <a:gd name="connsiteX21" fmla="*/ 5635578 w 9692640"/>
              <a:gd name="connsiteY21" fmla="*/ 18288 h 18288"/>
              <a:gd name="connsiteX22" fmla="*/ 4846320 w 9692640"/>
              <a:gd name="connsiteY22" fmla="*/ 18288 h 18288"/>
              <a:gd name="connsiteX23" fmla="*/ 4444768 w 9692640"/>
              <a:gd name="connsiteY23" fmla="*/ 18288 h 18288"/>
              <a:gd name="connsiteX24" fmla="*/ 3946289 w 9692640"/>
              <a:gd name="connsiteY24" fmla="*/ 18288 h 18288"/>
              <a:gd name="connsiteX25" fmla="*/ 3253958 w 9692640"/>
              <a:gd name="connsiteY25" fmla="*/ 18288 h 18288"/>
              <a:gd name="connsiteX26" fmla="*/ 2464700 w 9692640"/>
              <a:gd name="connsiteY26" fmla="*/ 18288 h 18288"/>
              <a:gd name="connsiteX27" fmla="*/ 2063148 w 9692640"/>
              <a:gd name="connsiteY27" fmla="*/ 18288 h 18288"/>
              <a:gd name="connsiteX28" fmla="*/ 1661595 w 9692640"/>
              <a:gd name="connsiteY28" fmla="*/ 18288 h 18288"/>
              <a:gd name="connsiteX29" fmla="*/ 969264 w 9692640"/>
              <a:gd name="connsiteY29" fmla="*/ 18288 h 18288"/>
              <a:gd name="connsiteX30" fmla="*/ 0 w 9692640"/>
              <a:gd name="connsiteY30" fmla="*/ 18288 h 18288"/>
              <a:gd name="connsiteX31" fmla="*/ 0 w 9692640"/>
              <a:gd name="connsiteY3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692640" h="18288" fill="none" extrusionOk="0">
                <a:moveTo>
                  <a:pt x="0" y="0"/>
                </a:moveTo>
                <a:cubicBezTo>
                  <a:pt x="142992" y="4732"/>
                  <a:pt x="265909" y="-3365"/>
                  <a:pt x="401552" y="0"/>
                </a:cubicBezTo>
                <a:cubicBezTo>
                  <a:pt x="537195" y="3365"/>
                  <a:pt x="738153" y="6482"/>
                  <a:pt x="996957" y="0"/>
                </a:cubicBezTo>
                <a:cubicBezTo>
                  <a:pt x="1255762" y="-6482"/>
                  <a:pt x="1280511" y="12509"/>
                  <a:pt x="1398509" y="0"/>
                </a:cubicBezTo>
                <a:cubicBezTo>
                  <a:pt x="1516507" y="-12509"/>
                  <a:pt x="1782573" y="-31523"/>
                  <a:pt x="2090841" y="0"/>
                </a:cubicBezTo>
                <a:cubicBezTo>
                  <a:pt x="2399109" y="31523"/>
                  <a:pt x="2488380" y="26286"/>
                  <a:pt x="2686246" y="0"/>
                </a:cubicBezTo>
                <a:cubicBezTo>
                  <a:pt x="2884112" y="-26286"/>
                  <a:pt x="3186024" y="-14734"/>
                  <a:pt x="3475504" y="0"/>
                </a:cubicBezTo>
                <a:cubicBezTo>
                  <a:pt x="3764984" y="14734"/>
                  <a:pt x="4053017" y="43292"/>
                  <a:pt x="4361688" y="0"/>
                </a:cubicBezTo>
                <a:cubicBezTo>
                  <a:pt x="4670359" y="-43292"/>
                  <a:pt x="4736164" y="-729"/>
                  <a:pt x="5054019" y="0"/>
                </a:cubicBezTo>
                <a:cubicBezTo>
                  <a:pt x="5371874" y="729"/>
                  <a:pt x="5543528" y="-22963"/>
                  <a:pt x="5940204" y="0"/>
                </a:cubicBezTo>
                <a:cubicBezTo>
                  <a:pt x="6336881" y="22963"/>
                  <a:pt x="6423838" y="6469"/>
                  <a:pt x="6632535" y="0"/>
                </a:cubicBezTo>
                <a:cubicBezTo>
                  <a:pt x="6841232" y="-6469"/>
                  <a:pt x="6852819" y="17036"/>
                  <a:pt x="7034087" y="0"/>
                </a:cubicBezTo>
                <a:cubicBezTo>
                  <a:pt x="7215355" y="-17036"/>
                  <a:pt x="7313136" y="11151"/>
                  <a:pt x="7532566" y="0"/>
                </a:cubicBezTo>
                <a:cubicBezTo>
                  <a:pt x="7751996" y="-11151"/>
                  <a:pt x="8015001" y="25614"/>
                  <a:pt x="8418750" y="0"/>
                </a:cubicBezTo>
                <a:cubicBezTo>
                  <a:pt x="8822499" y="-25614"/>
                  <a:pt x="9163239" y="48603"/>
                  <a:pt x="9692640" y="0"/>
                </a:cubicBezTo>
                <a:cubicBezTo>
                  <a:pt x="9691955" y="4437"/>
                  <a:pt x="9693170" y="10717"/>
                  <a:pt x="9692640" y="18288"/>
                </a:cubicBezTo>
                <a:cubicBezTo>
                  <a:pt x="9545125" y="42172"/>
                  <a:pt x="9164259" y="6706"/>
                  <a:pt x="9000309" y="18288"/>
                </a:cubicBezTo>
                <a:cubicBezTo>
                  <a:pt x="8836359" y="29870"/>
                  <a:pt x="8521035" y="-14108"/>
                  <a:pt x="8307977" y="18288"/>
                </a:cubicBezTo>
                <a:cubicBezTo>
                  <a:pt x="8094919" y="50684"/>
                  <a:pt x="7881757" y="11235"/>
                  <a:pt x="7712572" y="18288"/>
                </a:cubicBezTo>
                <a:cubicBezTo>
                  <a:pt x="7543387" y="25341"/>
                  <a:pt x="7358861" y="20625"/>
                  <a:pt x="7214093" y="18288"/>
                </a:cubicBezTo>
                <a:cubicBezTo>
                  <a:pt x="7069325" y="15951"/>
                  <a:pt x="6523705" y="52160"/>
                  <a:pt x="6327909" y="18288"/>
                </a:cubicBezTo>
                <a:cubicBezTo>
                  <a:pt x="6132113" y="-15584"/>
                  <a:pt x="5923847" y="21204"/>
                  <a:pt x="5635578" y="18288"/>
                </a:cubicBezTo>
                <a:cubicBezTo>
                  <a:pt x="5347309" y="15372"/>
                  <a:pt x="5114749" y="50642"/>
                  <a:pt x="4846320" y="18288"/>
                </a:cubicBezTo>
                <a:cubicBezTo>
                  <a:pt x="4577891" y="-14066"/>
                  <a:pt x="4576701" y="1487"/>
                  <a:pt x="4444768" y="18288"/>
                </a:cubicBezTo>
                <a:cubicBezTo>
                  <a:pt x="4312835" y="35089"/>
                  <a:pt x="4112575" y="15158"/>
                  <a:pt x="3946289" y="18288"/>
                </a:cubicBezTo>
                <a:cubicBezTo>
                  <a:pt x="3780003" y="21418"/>
                  <a:pt x="3396009" y="18797"/>
                  <a:pt x="3253958" y="18288"/>
                </a:cubicBezTo>
                <a:cubicBezTo>
                  <a:pt x="3111907" y="17779"/>
                  <a:pt x="2760272" y="57223"/>
                  <a:pt x="2464700" y="18288"/>
                </a:cubicBezTo>
                <a:cubicBezTo>
                  <a:pt x="2169128" y="-20647"/>
                  <a:pt x="2232262" y="7960"/>
                  <a:pt x="2063148" y="18288"/>
                </a:cubicBezTo>
                <a:cubicBezTo>
                  <a:pt x="1894034" y="28616"/>
                  <a:pt x="1799338" y="3019"/>
                  <a:pt x="1661595" y="18288"/>
                </a:cubicBezTo>
                <a:cubicBezTo>
                  <a:pt x="1523852" y="33557"/>
                  <a:pt x="1113928" y="-4352"/>
                  <a:pt x="969264" y="18288"/>
                </a:cubicBezTo>
                <a:cubicBezTo>
                  <a:pt x="824600" y="40928"/>
                  <a:pt x="356149" y="-3128"/>
                  <a:pt x="0" y="18288"/>
                </a:cubicBezTo>
                <a:cubicBezTo>
                  <a:pt x="-540" y="12521"/>
                  <a:pt x="894" y="7749"/>
                  <a:pt x="0" y="0"/>
                </a:cubicBezTo>
                <a:close/>
              </a:path>
              <a:path w="9692640" h="18288" stroke="0" extrusionOk="0">
                <a:moveTo>
                  <a:pt x="0" y="0"/>
                </a:moveTo>
                <a:cubicBezTo>
                  <a:pt x="162642" y="3864"/>
                  <a:pt x="346119" y="-18364"/>
                  <a:pt x="498479" y="0"/>
                </a:cubicBezTo>
                <a:cubicBezTo>
                  <a:pt x="650839" y="18364"/>
                  <a:pt x="712065" y="-9389"/>
                  <a:pt x="900031" y="0"/>
                </a:cubicBezTo>
                <a:cubicBezTo>
                  <a:pt x="1087997" y="9389"/>
                  <a:pt x="1177291" y="3685"/>
                  <a:pt x="1398509" y="0"/>
                </a:cubicBezTo>
                <a:cubicBezTo>
                  <a:pt x="1619727" y="-3685"/>
                  <a:pt x="1874008" y="-8897"/>
                  <a:pt x="2090841" y="0"/>
                </a:cubicBezTo>
                <a:cubicBezTo>
                  <a:pt x="2307674" y="8897"/>
                  <a:pt x="2573432" y="-313"/>
                  <a:pt x="2880099" y="0"/>
                </a:cubicBezTo>
                <a:cubicBezTo>
                  <a:pt x="3186766" y="313"/>
                  <a:pt x="3422577" y="10664"/>
                  <a:pt x="3766283" y="0"/>
                </a:cubicBezTo>
                <a:cubicBezTo>
                  <a:pt x="4109989" y="-10664"/>
                  <a:pt x="4342683" y="-32873"/>
                  <a:pt x="4652467" y="0"/>
                </a:cubicBezTo>
                <a:cubicBezTo>
                  <a:pt x="4962251" y="32873"/>
                  <a:pt x="5122120" y="29155"/>
                  <a:pt x="5247872" y="0"/>
                </a:cubicBezTo>
                <a:cubicBezTo>
                  <a:pt x="5373625" y="-29155"/>
                  <a:pt x="5749491" y="1706"/>
                  <a:pt x="6037130" y="0"/>
                </a:cubicBezTo>
                <a:cubicBezTo>
                  <a:pt x="6324769" y="-1706"/>
                  <a:pt x="6531407" y="1172"/>
                  <a:pt x="6729461" y="0"/>
                </a:cubicBezTo>
                <a:cubicBezTo>
                  <a:pt x="6927515" y="-1172"/>
                  <a:pt x="7096794" y="-1520"/>
                  <a:pt x="7324867" y="0"/>
                </a:cubicBezTo>
                <a:cubicBezTo>
                  <a:pt x="7552940" y="1520"/>
                  <a:pt x="7878827" y="-17110"/>
                  <a:pt x="8114124" y="0"/>
                </a:cubicBezTo>
                <a:cubicBezTo>
                  <a:pt x="8349421" y="17110"/>
                  <a:pt x="8334208" y="15114"/>
                  <a:pt x="8515677" y="0"/>
                </a:cubicBezTo>
                <a:cubicBezTo>
                  <a:pt x="8697146" y="-15114"/>
                  <a:pt x="9236164" y="22466"/>
                  <a:pt x="9692640" y="0"/>
                </a:cubicBezTo>
                <a:cubicBezTo>
                  <a:pt x="9692735" y="8251"/>
                  <a:pt x="9692514" y="12333"/>
                  <a:pt x="9692640" y="18288"/>
                </a:cubicBezTo>
                <a:cubicBezTo>
                  <a:pt x="9410102" y="47398"/>
                  <a:pt x="9172773" y="7109"/>
                  <a:pt x="9000309" y="18288"/>
                </a:cubicBezTo>
                <a:cubicBezTo>
                  <a:pt x="8827845" y="29467"/>
                  <a:pt x="8713608" y="28372"/>
                  <a:pt x="8501830" y="18288"/>
                </a:cubicBezTo>
                <a:cubicBezTo>
                  <a:pt x="8290052" y="8204"/>
                  <a:pt x="7893416" y="3561"/>
                  <a:pt x="7712572" y="18288"/>
                </a:cubicBezTo>
                <a:cubicBezTo>
                  <a:pt x="7531728" y="33015"/>
                  <a:pt x="7480716" y="17052"/>
                  <a:pt x="7311020" y="18288"/>
                </a:cubicBezTo>
                <a:cubicBezTo>
                  <a:pt x="7141324" y="19524"/>
                  <a:pt x="6962706" y="15975"/>
                  <a:pt x="6618688" y="18288"/>
                </a:cubicBezTo>
                <a:cubicBezTo>
                  <a:pt x="6274670" y="20601"/>
                  <a:pt x="6230664" y="-1692"/>
                  <a:pt x="6120210" y="18288"/>
                </a:cubicBezTo>
                <a:cubicBezTo>
                  <a:pt x="6009756" y="38268"/>
                  <a:pt x="5442516" y="28115"/>
                  <a:pt x="5234026" y="18288"/>
                </a:cubicBezTo>
                <a:cubicBezTo>
                  <a:pt x="5025536" y="8461"/>
                  <a:pt x="4953693" y="18182"/>
                  <a:pt x="4832473" y="18288"/>
                </a:cubicBezTo>
                <a:cubicBezTo>
                  <a:pt x="4711253" y="18394"/>
                  <a:pt x="4414565" y="-11251"/>
                  <a:pt x="4140142" y="18288"/>
                </a:cubicBezTo>
                <a:cubicBezTo>
                  <a:pt x="3865719" y="47827"/>
                  <a:pt x="3819081" y="16772"/>
                  <a:pt x="3738590" y="18288"/>
                </a:cubicBezTo>
                <a:cubicBezTo>
                  <a:pt x="3658099" y="19804"/>
                  <a:pt x="3427576" y="1385"/>
                  <a:pt x="3240111" y="18288"/>
                </a:cubicBezTo>
                <a:cubicBezTo>
                  <a:pt x="3052646" y="35191"/>
                  <a:pt x="2749652" y="-13914"/>
                  <a:pt x="2450853" y="18288"/>
                </a:cubicBezTo>
                <a:cubicBezTo>
                  <a:pt x="2152054" y="50490"/>
                  <a:pt x="1928331" y="61101"/>
                  <a:pt x="1564669" y="18288"/>
                </a:cubicBezTo>
                <a:cubicBezTo>
                  <a:pt x="1201007" y="-24525"/>
                  <a:pt x="1217828" y="-275"/>
                  <a:pt x="1066190" y="18288"/>
                </a:cubicBezTo>
                <a:cubicBezTo>
                  <a:pt x="914552" y="36851"/>
                  <a:pt x="418290" y="-14785"/>
                  <a:pt x="0" y="18288"/>
                </a:cubicBezTo>
                <a:cubicBezTo>
                  <a:pt x="641" y="14236"/>
                  <a:pt x="889" y="7550"/>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descr="When marathon runners leave a toenail behind">
            <a:extLst>
              <a:ext uri="{FF2B5EF4-FFF2-40B4-BE49-F238E27FC236}">
                <a16:creationId xmlns:a16="http://schemas.microsoft.com/office/drawing/2014/main" id="{04213E8F-37A7-11BF-C85D-E1AF7906783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167" r="5792" b="-2"/>
          <a:stretch/>
        </p:blipFill>
        <p:spPr bwMode="auto">
          <a:xfrm>
            <a:off x="710502" y="2614386"/>
            <a:ext cx="4825158" cy="3416301"/>
          </a:xfrm>
          <a:prstGeom prst="rect">
            <a:avLst/>
          </a:prstGeom>
          <a:solidFill>
            <a:srgbClr val="FFFFFF"/>
          </a:solidFill>
        </p:spPr>
      </p:pic>
      <p:sp>
        <p:nvSpPr>
          <p:cNvPr id="8" name="TextBox 7">
            <a:extLst>
              <a:ext uri="{FF2B5EF4-FFF2-40B4-BE49-F238E27FC236}">
                <a16:creationId xmlns:a16="http://schemas.microsoft.com/office/drawing/2014/main" id="{24D251EF-C0AE-27F7-CA85-B52206006634}"/>
              </a:ext>
            </a:extLst>
          </p:cNvPr>
          <p:cNvSpPr txBox="1"/>
          <p:nvPr/>
        </p:nvSpPr>
        <p:spPr>
          <a:xfrm>
            <a:off x="5867400" y="2603500"/>
            <a:ext cx="5982478" cy="3416300"/>
          </a:xfrm>
          <a:prstGeom prst="rect">
            <a:avLst/>
          </a:prstGeom>
        </p:spPr>
        <p:txBody>
          <a:bodyPr vert="horz" lIns="91440" tIns="45720" rIns="91440" bIns="45720" rtlCol="0">
            <a:noAutofit/>
          </a:bodyPr>
          <a:lstStyle/>
          <a:p>
            <a:pPr marL="457200" indent="-457200">
              <a:spcBef>
                <a:spcPts val="1000"/>
              </a:spcBef>
              <a:buClr>
                <a:schemeClr val="tx1"/>
              </a:buClr>
              <a:buSzPct val="80000"/>
              <a:buFont typeface="Arial" panose="020B0604020202020204" pitchFamily="34" charset="0"/>
              <a:buChar char="•"/>
            </a:pPr>
            <a:r>
              <a:rPr lang="en-US" sz="2400" dirty="0">
                <a:cs typeface="Arial" panose="020B0604020202020204" pitchFamily="34" charset="0"/>
              </a:rPr>
              <a:t>Onset, learning curve, peak, and decline (TD has its own cycle)</a:t>
            </a:r>
          </a:p>
          <a:p>
            <a:pPr marL="457200" indent="-457200">
              <a:spcBef>
                <a:spcPts val="1000"/>
              </a:spcBef>
              <a:buClr>
                <a:schemeClr val="tx1"/>
              </a:buClr>
              <a:buSzPct val="80000"/>
              <a:buFont typeface="Arial" panose="020B0604020202020204" pitchFamily="34" charset="0"/>
              <a:buChar char="•"/>
            </a:pPr>
            <a:r>
              <a:rPr lang="en-US" sz="2400" dirty="0">
                <a:cs typeface="Arial" panose="020B0604020202020204" pitchFamily="34" charset="0"/>
              </a:rPr>
              <a:t>Critical transition points: Make-or-break, milestones, &amp; hurdles</a:t>
            </a:r>
          </a:p>
          <a:p>
            <a:pPr marL="457200" indent="-457200">
              <a:spcBef>
                <a:spcPts val="1000"/>
              </a:spcBef>
              <a:buClr>
                <a:schemeClr val="tx1"/>
              </a:buClr>
              <a:buSzPct val="80000"/>
              <a:buFont typeface="Arial" panose="020B0604020202020204" pitchFamily="34" charset="0"/>
              <a:buChar char="•"/>
            </a:pPr>
            <a:r>
              <a:rPr lang="en-US" sz="2400" dirty="0">
                <a:cs typeface="Arial" panose="020B0604020202020204" pitchFamily="34" charset="0"/>
              </a:rPr>
              <a:t>Sustaining power: Transitions to higher levels of TD</a:t>
            </a:r>
          </a:p>
        </p:txBody>
      </p:sp>
      <p:sp>
        <p:nvSpPr>
          <p:cNvPr id="9" name="TextBox 8">
            <a:extLst>
              <a:ext uri="{FF2B5EF4-FFF2-40B4-BE49-F238E27FC236}">
                <a16:creationId xmlns:a16="http://schemas.microsoft.com/office/drawing/2014/main" id="{6F41593B-3B02-F90B-8202-38201B3BC9E3}"/>
              </a:ext>
            </a:extLst>
          </p:cNvPr>
          <p:cNvSpPr txBox="1"/>
          <p:nvPr/>
        </p:nvSpPr>
        <p:spPr>
          <a:xfrm>
            <a:off x="0" y="6498368"/>
            <a:ext cx="6158752" cy="369332"/>
          </a:xfrm>
          <a:prstGeom prst="rect">
            <a:avLst/>
          </a:prstGeom>
          <a:noFill/>
        </p:spPr>
        <p:txBody>
          <a:bodyPr wrap="square">
            <a:spAutoFit/>
          </a:bodyPr>
          <a:lstStyle/>
          <a:p>
            <a:r>
              <a:rPr lang="en-US" sz="1800" dirty="0">
                <a:latin typeface="Monotype Corsiva" panose="03010101010201010101" pitchFamily="66" charset="0"/>
                <a:ea typeface="Microsoft YaHei Light" panose="020B0502040204020203" pitchFamily="34" charset="-122"/>
              </a:rPr>
              <a:t>© David Dai</a:t>
            </a:r>
          </a:p>
        </p:txBody>
      </p:sp>
    </p:spTree>
    <p:extLst>
      <p:ext uri="{BB962C8B-B14F-4D97-AF65-F5344CB8AC3E}">
        <p14:creationId xmlns:p14="http://schemas.microsoft.com/office/powerpoint/2010/main" val="122179910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1A9F7B4E-B03D-4F64-BE33-00D074458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Stars in the sky&#10;&#10;Description automatically generated with low confidence">
            <a:extLst>
              <a:ext uri="{FF2B5EF4-FFF2-40B4-BE49-F238E27FC236}">
                <a16:creationId xmlns:a16="http://schemas.microsoft.com/office/drawing/2014/main" id="{6AE32241-79C9-E444-7A7F-191BEEA4172A}"/>
              </a:ext>
            </a:extLst>
          </p:cNvPr>
          <p:cNvPicPr>
            <a:picLocks noChangeAspect="1"/>
          </p:cNvPicPr>
          <p:nvPr/>
        </p:nvPicPr>
        <p:blipFill rotWithShape="1">
          <a:blip r:embed="rId2">
            <a:alphaModFix amt="40000"/>
            <a:extLst>
              <a:ext uri="{28A0092B-C50C-407E-A947-70E740481C1C}">
                <a14:useLocalDpi xmlns:a14="http://schemas.microsoft.com/office/drawing/2010/main" val="0"/>
              </a:ext>
            </a:extLst>
          </a:blip>
          <a:srcRect t="24263" b="19487"/>
          <a:stretch/>
        </p:blipFill>
        <p:spPr>
          <a:xfrm>
            <a:off x="20" y="0"/>
            <a:ext cx="12191980" cy="6856718"/>
          </a:xfrm>
          <a:prstGeom prst="rect">
            <a:avLst/>
          </a:prstGeom>
        </p:spPr>
      </p:pic>
      <p:sp>
        <p:nvSpPr>
          <p:cNvPr id="5" name="Title 1">
            <a:extLst>
              <a:ext uri="{FF2B5EF4-FFF2-40B4-BE49-F238E27FC236}">
                <a16:creationId xmlns:a16="http://schemas.microsoft.com/office/drawing/2014/main" id="{2CF2BA89-EF7C-02A0-A900-646EC426AC2D}"/>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t>Evolving Temporal - Contextual Complexities</a:t>
            </a:r>
          </a:p>
        </p:txBody>
      </p:sp>
      <p:sp>
        <p:nvSpPr>
          <p:cNvPr id="22" name="sketchy line">
            <a:extLst>
              <a:ext uri="{FF2B5EF4-FFF2-40B4-BE49-F238E27FC236}">
                <a16:creationId xmlns:a16="http://schemas.microsoft.com/office/drawing/2014/main" id="{7E2BE7F7-CA89-4002-ACCE-A478AEA24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4399" y="1681544"/>
            <a:ext cx="9692640" cy="18288"/>
          </a:xfrm>
          <a:custGeom>
            <a:avLst/>
            <a:gdLst>
              <a:gd name="connsiteX0" fmla="*/ 0 w 9692640"/>
              <a:gd name="connsiteY0" fmla="*/ 0 h 18288"/>
              <a:gd name="connsiteX1" fmla="*/ 401552 w 9692640"/>
              <a:gd name="connsiteY1" fmla="*/ 0 h 18288"/>
              <a:gd name="connsiteX2" fmla="*/ 996957 w 9692640"/>
              <a:gd name="connsiteY2" fmla="*/ 0 h 18288"/>
              <a:gd name="connsiteX3" fmla="*/ 1398509 w 9692640"/>
              <a:gd name="connsiteY3" fmla="*/ 0 h 18288"/>
              <a:gd name="connsiteX4" fmla="*/ 2090841 w 9692640"/>
              <a:gd name="connsiteY4" fmla="*/ 0 h 18288"/>
              <a:gd name="connsiteX5" fmla="*/ 2686246 w 9692640"/>
              <a:gd name="connsiteY5" fmla="*/ 0 h 18288"/>
              <a:gd name="connsiteX6" fmla="*/ 3475504 w 9692640"/>
              <a:gd name="connsiteY6" fmla="*/ 0 h 18288"/>
              <a:gd name="connsiteX7" fmla="*/ 4361688 w 9692640"/>
              <a:gd name="connsiteY7" fmla="*/ 0 h 18288"/>
              <a:gd name="connsiteX8" fmla="*/ 5054019 w 9692640"/>
              <a:gd name="connsiteY8" fmla="*/ 0 h 18288"/>
              <a:gd name="connsiteX9" fmla="*/ 5940204 w 9692640"/>
              <a:gd name="connsiteY9" fmla="*/ 0 h 18288"/>
              <a:gd name="connsiteX10" fmla="*/ 6632535 w 9692640"/>
              <a:gd name="connsiteY10" fmla="*/ 0 h 18288"/>
              <a:gd name="connsiteX11" fmla="*/ 7034087 w 9692640"/>
              <a:gd name="connsiteY11" fmla="*/ 0 h 18288"/>
              <a:gd name="connsiteX12" fmla="*/ 7532566 w 9692640"/>
              <a:gd name="connsiteY12" fmla="*/ 0 h 18288"/>
              <a:gd name="connsiteX13" fmla="*/ 8418750 w 9692640"/>
              <a:gd name="connsiteY13" fmla="*/ 0 h 18288"/>
              <a:gd name="connsiteX14" fmla="*/ 9692640 w 9692640"/>
              <a:gd name="connsiteY14" fmla="*/ 0 h 18288"/>
              <a:gd name="connsiteX15" fmla="*/ 9692640 w 9692640"/>
              <a:gd name="connsiteY15" fmla="*/ 18288 h 18288"/>
              <a:gd name="connsiteX16" fmla="*/ 9000309 w 9692640"/>
              <a:gd name="connsiteY16" fmla="*/ 18288 h 18288"/>
              <a:gd name="connsiteX17" fmla="*/ 8307977 w 9692640"/>
              <a:gd name="connsiteY17" fmla="*/ 18288 h 18288"/>
              <a:gd name="connsiteX18" fmla="*/ 7712572 w 9692640"/>
              <a:gd name="connsiteY18" fmla="*/ 18288 h 18288"/>
              <a:gd name="connsiteX19" fmla="*/ 7214093 w 9692640"/>
              <a:gd name="connsiteY19" fmla="*/ 18288 h 18288"/>
              <a:gd name="connsiteX20" fmla="*/ 6327909 w 9692640"/>
              <a:gd name="connsiteY20" fmla="*/ 18288 h 18288"/>
              <a:gd name="connsiteX21" fmla="*/ 5635578 w 9692640"/>
              <a:gd name="connsiteY21" fmla="*/ 18288 h 18288"/>
              <a:gd name="connsiteX22" fmla="*/ 4846320 w 9692640"/>
              <a:gd name="connsiteY22" fmla="*/ 18288 h 18288"/>
              <a:gd name="connsiteX23" fmla="*/ 4444768 w 9692640"/>
              <a:gd name="connsiteY23" fmla="*/ 18288 h 18288"/>
              <a:gd name="connsiteX24" fmla="*/ 3946289 w 9692640"/>
              <a:gd name="connsiteY24" fmla="*/ 18288 h 18288"/>
              <a:gd name="connsiteX25" fmla="*/ 3253958 w 9692640"/>
              <a:gd name="connsiteY25" fmla="*/ 18288 h 18288"/>
              <a:gd name="connsiteX26" fmla="*/ 2464700 w 9692640"/>
              <a:gd name="connsiteY26" fmla="*/ 18288 h 18288"/>
              <a:gd name="connsiteX27" fmla="*/ 2063148 w 9692640"/>
              <a:gd name="connsiteY27" fmla="*/ 18288 h 18288"/>
              <a:gd name="connsiteX28" fmla="*/ 1661595 w 9692640"/>
              <a:gd name="connsiteY28" fmla="*/ 18288 h 18288"/>
              <a:gd name="connsiteX29" fmla="*/ 969264 w 9692640"/>
              <a:gd name="connsiteY29" fmla="*/ 18288 h 18288"/>
              <a:gd name="connsiteX30" fmla="*/ 0 w 9692640"/>
              <a:gd name="connsiteY30" fmla="*/ 18288 h 18288"/>
              <a:gd name="connsiteX31" fmla="*/ 0 w 9692640"/>
              <a:gd name="connsiteY3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692640" h="18288" fill="none" extrusionOk="0">
                <a:moveTo>
                  <a:pt x="0" y="0"/>
                </a:moveTo>
                <a:cubicBezTo>
                  <a:pt x="142992" y="4732"/>
                  <a:pt x="265909" y="-3365"/>
                  <a:pt x="401552" y="0"/>
                </a:cubicBezTo>
                <a:cubicBezTo>
                  <a:pt x="537195" y="3365"/>
                  <a:pt x="738153" y="6482"/>
                  <a:pt x="996957" y="0"/>
                </a:cubicBezTo>
                <a:cubicBezTo>
                  <a:pt x="1255762" y="-6482"/>
                  <a:pt x="1280511" y="12509"/>
                  <a:pt x="1398509" y="0"/>
                </a:cubicBezTo>
                <a:cubicBezTo>
                  <a:pt x="1516507" y="-12509"/>
                  <a:pt x="1782573" y="-31523"/>
                  <a:pt x="2090841" y="0"/>
                </a:cubicBezTo>
                <a:cubicBezTo>
                  <a:pt x="2399109" y="31523"/>
                  <a:pt x="2488380" y="26286"/>
                  <a:pt x="2686246" y="0"/>
                </a:cubicBezTo>
                <a:cubicBezTo>
                  <a:pt x="2884112" y="-26286"/>
                  <a:pt x="3186024" y="-14734"/>
                  <a:pt x="3475504" y="0"/>
                </a:cubicBezTo>
                <a:cubicBezTo>
                  <a:pt x="3764984" y="14734"/>
                  <a:pt x="4053017" y="43292"/>
                  <a:pt x="4361688" y="0"/>
                </a:cubicBezTo>
                <a:cubicBezTo>
                  <a:pt x="4670359" y="-43292"/>
                  <a:pt x="4736164" y="-729"/>
                  <a:pt x="5054019" y="0"/>
                </a:cubicBezTo>
                <a:cubicBezTo>
                  <a:pt x="5371874" y="729"/>
                  <a:pt x="5543528" y="-22963"/>
                  <a:pt x="5940204" y="0"/>
                </a:cubicBezTo>
                <a:cubicBezTo>
                  <a:pt x="6336881" y="22963"/>
                  <a:pt x="6423838" y="6469"/>
                  <a:pt x="6632535" y="0"/>
                </a:cubicBezTo>
                <a:cubicBezTo>
                  <a:pt x="6841232" y="-6469"/>
                  <a:pt x="6852819" y="17036"/>
                  <a:pt x="7034087" y="0"/>
                </a:cubicBezTo>
                <a:cubicBezTo>
                  <a:pt x="7215355" y="-17036"/>
                  <a:pt x="7313136" y="11151"/>
                  <a:pt x="7532566" y="0"/>
                </a:cubicBezTo>
                <a:cubicBezTo>
                  <a:pt x="7751996" y="-11151"/>
                  <a:pt x="8015001" y="25614"/>
                  <a:pt x="8418750" y="0"/>
                </a:cubicBezTo>
                <a:cubicBezTo>
                  <a:pt x="8822499" y="-25614"/>
                  <a:pt x="9163239" y="48603"/>
                  <a:pt x="9692640" y="0"/>
                </a:cubicBezTo>
                <a:cubicBezTo>
                  <a:pt x="9691955" y="4437"/>
                  <a:pt x="9693170" y="10717"/>
                  <a:pt x="9692640" y="18288"/>
                </a:cubicBezTo>
                <a:cubicBezTo>
                  <a:pt x="9545125" y="42172"/>
                  <a:pt x="9164259" y="6706"/>
                  <a:pt x="9000309" y="18288"/>
                </a:cubicBezTo>
                <a:cubicBezTo>
                  <a:pt x="8836359" y="29870"/>
                  <a:pt x="8521035" y="-14108"/>
                  <a:pt x="8307977" y="18288"/>
                </a:cubicBezTo>
                <a:cubicBezTo>
                  <a:pt x="8094919" y="50684"/>
                  <a:pt x="7881757" y="11235"/>
                  <a:pt x="7712572" y="18288"/>
                </a:cubicBezTo>
                <a:cubicBezTo>
                  <a:pt x="7543387" y="25341"/>
                  <a:pt x="7358861" y="20625"/>
                  <a:pt x="7214093" y="18288"/>
                </a:cubicBezTo>
                <a:cubicBezTo>
                  <a:pt x="7069325" y="15951"/>
                  <a:pt x="6523705" y="52160"/>
                  <a:pt x="6327909" y="18288"/>
                </a:cubicBezTo>
                <a:cubicBezTo>
                  <a:pt x="6132113" y="-15584"/>
                  <a:pt x="5923847" y="21204"/>
                  <a:pt x="5635578" y="18288"/>
                </a:cubicBezTo>
                <a:cubicBezTo>
                  <a:pt x="5347309" y="15372"/>
                  <a:pt x="5114749" y="50642"/>
                  <a:pt x="4846320" y="18288"/>
                </a:cubicBezTo>
                <a:cubicBezTo>
                  <a:pt x="4577891" y="-14066"/>
                  <a:pt x="4576701" y="1487"/>
                  <a:pt x="4444768" y="18288"/>
                </a:cubicBezTo>
                <a:cubicBezTo>
                  <a:pt x="4312835" y="35089"/>
                  <a:pt x="4112575" y="15158"/>
                  <a:pt x="3946289" y="18288"/>
                </a:cubicBezTo>
                <a:cubicBezTo>
                  <a:pt x="3780003" y="21418"/>
                  <a:pt x="3396009" y="18797"/>
                  <a:pt x="3253958" y="18288"/>
                </a:cubicBezTo>
                <a:cubicBezTo>
                  <a:pt x="3111907" y="17779"/>
                  <a:pt x="2760272" y="57223"/>
                  <a:pt x="2464700" y="18288"/>
                </a:cubicBezTo>
                <a:cubicBezTo>
                  <a:pt x="2169128" y="-20647"/>
                  <a:pt x="2232262" y="7960"/>
                  <a:pt x="2063148" y="18288"/>
                </a:cubicBezTo>
                <a:cubicBezTo>
                  <a:pt x="1894034" y="28616"/>
                  <a:pt x="1799338" y="3019"/>
                  <a:pt x="1661595" y="18288"/>
                </a:cubicBezTo>
                <a:cubicBezTo>
                  <a:pt x="1523852" y="33557"/>
                  <a:pt x="1113928" y="-4352"/>
                  <a:pt x="969264" y="18288"/>
                </a:cubicBezTo>
                <a:cubicBezTo>
                  <a:pt x="824600" y="40928"/>
                  <a:pt x="356149" y="-3128"/>
                  <a:pt x="0" y="18288"/>
                </a:cubicBezTo>
                <a:cubicBezTo>
                  <a:pt x="-540" y="12521"/>
                  <a:pt x="894" y="7749"/>
                  <a:pt x="0" y="0"/>
                </a:cubicBezTo>
                <a:close/>
              </a:path>
              <a:path w="9692640" h="18288" stroke="0" extrusionOk="0">
                <a:moveTo>
                  <a:pt x="0" y="0"/>
                </a:moveTo>
                <a:cubicBezTo>
                  <a:pt x="162642" y="3864"/>
                  <a:pt x="346119" y="-18364"/>
                  <a:pt x="498479" y="0"/>
                </a:cubicBezTo>
                <a:cubicBezTo>
                  <a:pt x="650839" y="18364"/>
                  <a:pt x="712065" y="-9389"/>
                  <a:pt x="900031" y="0"/>
                </a:cubicBezTo>
                <a:cubicBezTo>
                  <a:pt x="1087997" y="9389"/>
                  <a:pt x="1177291" y="3685"/>
                  <a:pt x="1398509" y="0"/>
                </a:cubicBezTo>
                <a:cubicBezTo>
                  <a:pt x="1619727" y="-3685"/>
                  <a:pt x="1874008" y="-8897"/>
                  <a:pt x="2090841" y="0"/>
                </a:cubicBezTo>
                <a:cubicBezTo>
                  <a:pt x="2307674" y="8897"/>
                  <a:pt x="2573432" y="-313"/>
                  <a:pt x="2880099" y="0"/>
                </a:cubicBezTo>
                <a:cubicBezTo>
                  <a:pt x="3186766" y="313"/>
                  <a:pt x="3422577" y="10664"/>
                  <a:pt x="3766283" y="0"/>
                </a:cubicBezTo>
                <a:cubicBezTo>
                  <a:pt x="4109989" y="-10664"/>
                  <a:pt x="4342683" y="-32873"/>
                  <a:pt x="4652467" y="0"/>
                </a:cubicBezTo>
                <a:cubicBezTo>
                  <a:pt x="4962251" y="32873"/>
                  <a:pt x="5122120" y="29155"/>
                  <a:pt x="5247872" y="0"/>
                </a:cubicBezTo>
                <a:cubicBezTo>
                  <a:pt x="5373625" y="-29155"/>
                  <a:pt x="5749491" y="1706"/>
                  <a:pt x="6037130" y="0"/>
                </a:cubicBezTo>
                <a:cubicBezTo>
                  <a:pt x="6324769" y="-1706"/>
                  <a:pt x="6531407" y="1172"/>
                  <a:pt x="6729461" y="0"/>
                </a:cubicBezTo>
                <a:cubicBezTo>
                  <a:pt x="6927515" y="-1172"/>
                  <a:pt x="7096794" y="-1520"/>
                  <a:pt x="7324867" y="0"/>
                </a:cubicBezTo>
                <a:cubicBezTo>
                  <a:pt x="7552940" y="1520"/>
                  <a:pt x="7878827" y="-17110"/>
                  <a:pt x="8114124" y="0"/>
                </a:cubicBezTo>
                <a:cubicBezTo>
                  <a:pt x="8349421" y="17110"/>
                  <a:pt x="8334208" y="15114"/>
                  <a:pt x="8515677" y="0"/>
                </a:cubicBezTo>
                <a:cubicBezTo>
                  <a:pt x="8697146" y="-15114"/>
                  <a:pt x="9236164" y="22466"/>
                  <a:pt x="9692640" y="0"/>
                </a:cubicBezTo>
                <a:cubicBezTo>
                  <a:pt x="9692735" y="8251"/>
                  <a:pt x="9692514" y="12333"/>
                  <a:pt x="9692640" y="18288"/>
                </a:cubicBezTo>
                <a:cubicBezTo>
                  <a:pt x="9410102" y="47398"/>
                  <a:pt x="9172773" y="7109"/>
                  <a:pt x="9000309" y="18288"/>
                </a:cubicBezTo>
                <a:cubicBezTo>
                  <a:pt x="8827845" y="29467"/>
                  <a:pt x="8713608" y="28372"/>
                  <a:pt x="8501830" y="18288"/>
                </a:cubicBezTo>
                <a:cubicBezTo>
                  <a:pt x="8290052" y="8204"/>
                  <a:pt x="7893416" y="3561"/>
                  <a:pt x="7712572" y="18288"/>
                </a:cubicBezTo>
                <a:cubicBezTo>
                  <a:pt x="7531728" y="33015"/>
                  <a:pt x="7480716" y="17052"/>
                  <a:pt x="7311020" y="18288"/>
                </a:cubicBezTo>
                <a:cubicBezTo>
                  <a:pt x="7141324" y="19524"/>
                  <a:pt x="6962706" y="15975"/>
                  <a:pt x="6618688" y="18288"/>
                </a:cubicBezTo>
                <a:cubicBezTo>
                  <a:pt x="6274670" y="20601"/>
                  <a:pt x="6230664" y="-1692"/>
                  <a:pt x="6120210" y="18288"/>
                </a:cubicBezTo>
                <a:cubicBezTo>
                  <a:pt x="6009756" y="38268"/>
                  <a:pt x="5442516" y="28115"/>
                  <a:pt x="5234026" y="18288"/>
                </a:cubicBezTo>
                <a:cubicBezTo>
                  <a:pt x="5025536" y="8461"/>
                  <a:pt x="4953693" y="18182"/>
                  <a:pt x="4832473" y="18288"/>
                </a:cubicBezTo>
                <a:cubicBezTo>
                  <a:pt x="4711253" y="18394"/>
                  <a:pt x="4414565" y="-11251"/>
                  <a:pt x="4140142" y="18288"/>
                </a:cubicBezTo>
                <a:cubicBezTo>
                  <a:pt x="3865719" y="47827"/>
                  <a:pt x="3819081" y="16772"/>
                  <a:pt x="3738590" y="18288"/>
                </a:cubicBezTo>
                <a:cubicBezTo>
                  <a:pt x="3658099" y="19804"/>
                  <a:pt x="3427576" y="1385"/>
                  <a:pt x="3240111" y="18288"/>
                </a:cubicBezTo>
                <a:cubicBezTo>
                  <a:pt x="3052646" y="35191"/>
                  <a:pt x="2749652" y="-13914"/>
                  <a:pt x="2450853" y="18288"/>
                </a:cubicBezTo>
                <a:cubicBezTo>
                  <a:pt x="2152054" y="50490"/>
                  <a:pt x="1928331" y="61101"/>
                  <a:pt x="1564669" y="18288"/>
                </a:cubicBezTo>
                <a:cubicBezTo>
                  <a:pt x="1201007" y="-24525"/>
                  <a:pt x="1217828" y="-275"/>
                  <a:pt x="1066190" y="18288"/>
                </a:cubicBezTo>
                <a:cubicBezTo>
                  <a:pt x="914552" y="36851"/>
                  <a:pt x="418290" y="-14785"/>
                  <a:pt x="0" y="18288"/>
                </a:cubicBezTo>
                <a:cubicBezTo>
                  <a:pt x="641" y="14236"/>
                  <a:pt x="889" y="7550"/>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a:extLst>
              <a:ext uri="{FF2B5EF4-FFF2-40B4-BE49-F238E27FC236}">
                <a16:creationId xmlns:a16="http://schemas.microsoft.com/office/drawing/2014/main" id="{52F5CB81-D348-3596-49E0-01CE69CE250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985118" y="1907919"/>
            <a:ext cx="8218715" cy="4722424"/>
          </a:xfrm>
          <a:prstGeom prst="rect">
            <a:avLst/>
          </a:prstGeom>
          <a:noFill/>
          <a:ln>
            <a:noFill/>
          </a:ln>
        </p:spPr>
      </p:pic>
      <p:sp>
        <p:nvSpPr>
          <p:cNvPr id="7" name="TextBox 6">
            <a:extLst>
              <a:ext uri="{FF2B5EF4-FFF2-40B4-BE49-F238E27FC236}">
                <a16:creationId xmlns:a16="http://schemas.microsoft.com/office/drawing/2014/main" id="{1E769C75-BF4F-558D-AF7A-AFF7D9B38460}"/>
              </a:ext>
            </a:extLst>
          </p:cNvPr>
          <p:cNvSpPr txBox="1"/>
          <p:nvPr/>
        </p:nvSpPr>
        <p:spPr>
          <a:xfrm>
            <a:off x="0" y="6498368"/>
            <a:ext cx="6158752" cy="369332"/>
          </a:xfrm>
          <a:prstGeom prst="rect">
            <a:avLst/>
          </a:prstGeom>
          <a:noFill/>
        </p:spPr>
        <p:txBody>
          <a:bodyPr wrap="square">
            <a:spAutoFit/>
          </a:bodyPr>
          <a:lstStyle/>
          <a:p>
            <a:r>
              <a:rPr lang="en-US" sz="1800" dirty="0">
                <a:latin typeface="Monotype Corsiva" panose="03010101010201010101" pitchFamily="66" charset="0"/>
                <a:ea typeface="Microsoft YaHei Light" panose="020B0502040204020203" pitchFamily="34" charset="-122"/>
              </a:rPr>
              <a:t>© David Dai</a:t>
            </a:r>
          </a:p>
        </p:txBody>
      </p:sp>
    </p:spTree>
    <p:extLst>
      <p:ext uri="{BB962C8B-B14F-4D97-AF65-F5344CB8AC3E}">
        <p14:creationId xmlns:p14="http://schemas.microsoft.com/office/powerpoint/2010/main" val="2823157796"/>
      </p:ext>
    </p:extLst>
  </p:cSld>
  <p:clrMapOvr>
    <a:overrideClrMapping bg1="dk1" tx1="lt1" bg2="dk2" tx2="lt2" accent1="accent1" accent2="accent2" accent3="accent3" accent4="accent4" accent5="accent5" accent6="accent6" hlink="hlink" folHlink="folHlink"/>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A9D2268A-D939-4E78-91B6-6C7E46406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Stars in the sky&#10;&#10;Description automatically generated with low confidence">
            <a:extLst>
              <a:ext uri="{FF2B5EF4-FFF2-40B4-BE49-F238E27FC236}">
                <a16:creationId xmlns:a16="http://schemas.microsoft.com/office/drawing/2014/main" id="{6AE32241-79C9-E444-7A7F-191BEEA4172A}"/>
              </a:ext>
            </a:extLst>
          </p:cNvPr>
          <p:cNvPicPr>
            <a:picLocks noChangeAspect="1"/>
          </p:cNvPicPr>
          <p:nvPr/>
        </p:nvPicPr>
        <p:blipFill rotWithShape="1">
          <a:blip r:embed="rId2">
            <a:alphaModFix amt="40000"/>
            <a:extLst>
              <a:ext uri="{28A0092B-C50C-407E-A947-70E740481C1C}">
                <a14:useLocalDpi xmlns:a14="http://schemas.microsoft.com/office/drawing/2010/main" val="0"/>
              </a:ext>
            </a:extLst>
          </a:blip>
          <a:srcRect t="24263" b="19487"/>
          <a:stretch/>
        </p:blipFill>
        <p:spPr>
          <a:xfrm>
            <a:off x="20" y="0"/>
            <a:ext cx="12191980" cy="6856718"/>
          </a:xfrm>
          <a:prstGeom prst="rect">
            <a:avLst/>
          </a:prstGeom>
        </p:spPr>
      </p:pic>
      <p:sp>
        <p:nvSpPr>
          <p:cNvPr id="8" name="TextBox 7">
            <a:extLst>
              <a:ext uri="{FF2B5EF4-FFF2-40B4-BE49-F238E27FC236}">
                <a16:creationId xmlns:a16="http://schemas.microsoft.com/office/drawing/2014/main" id="{E1438C86-FEC2-891A-830A-5BA074F9533C}"/>
              </a:ext>
            </a:extLst>
          </p:cNvPr>
          <p:cNvSpPr txBox="1"/>
          <p:nvPr/>
        </p:nvSpPr>
        <p:spPr>
          <a:xfrm>
            <a:off x="640080" y="853673"/>
            <a:ext cx="4023360" cy="5004794"/>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5400" b="1" dirty="0">
                <a:solidFill>
                  <a:srgbClr val="FFFFFF"/>
                </a:solidFill>
                <a:latin typeface="+mj-lt"/>
                <a:ea typeface="+mj-ea"/>
                <a:cs typeface="+mj-cs"/>
              </a:rPr>
              <a:t>ECT Part 2: Building the Self</a:t>
            </a:r>
          </a:p>
        </p:txBody>
      </p:sp>
      <p:sp>
        <p:nvSpPr>
          <p:cNvPr id="10" name="TextBox 9">
            <a:extLst>
              <a:ext uri="{FF2B5EF4-FFF2-40B4-BE49-F238E27FC236}">
                <a16:creationId xmlns:a16="http://schemas.microsoft.com/office/drawing/2014/main" id="{1937A769-AE91-3D6E-E36E-64653FA926A2}"/>
              </a:ext>
            </a:extLst>
          </p:cNvPr>
          <p:cNvSpPr txBox="1"/>
          <p:nvPr/>
        </p:nvSpPr>
        <p:spPr>
          <a:xfrm>
            <a:off x="5599083" y="853673"/>
            <a:ext cx="5715000" cy="5004794"/>
          </a:xfrm>
          <a:prstGeom prst="rect">
            <a:avLst/>
          </a:prstGeom>
        </p:spPr>
        <p:txBody>
          <a:bodyPr vert="horz" lIns="91440" tIns="45720" rIns="91440" bIns="45720" rtlCol="0" anchor="ctr">
            <a:normAutofit/>
          </a:bodyPr>
          <a:lstStyle/>
          <a:p>
            <a:pPr>
              <a:lnSpc>
                <a:spcPct val="90000"/>
              </a:lnSpc>
              <a:spcAft>
                <a:spcPts val="600"/>
              </a:spcAft>
            </a:pPr>
            <a:r>
              <a:rPr lang="en-US" sz="2000" b="1" dirty="0">
                <a:solidFill>
                  <a:srgbClr val="FFFFFF"/>
                </a:solidFill>
              </a:rPr>
              <a:t>Self Development along with Talent Development</a:t>
            </a:r>
          </a:p>
          <a:p>
            <a:pPr marL="285750" indent="-228600">
              <a:lnSpc>
                <a:spcPct val="90000"/>
              </a:lnSpc>
              <a:spcAft>
                <a:spcPts val="600"/>
              </a:spcAft>
              <a:buFont typeface="Arial" panose="020B0604020202020204" pitchFamily="34" charset="0"/>
              <a:buChar char="•"/>
            </a:pPr>
            <a:endParaRPr lang="en-US" sz="2000" dirty="0">
              <a:solidFill>
                <a:srgbClr val="FFFFFF"/>
              </a:solidFill>
            </a:endParaRPr>
          </a:p>
          <a:p>
            <a:pPr marL="742950" lvl="1" indent="-228600">
              <a:lnSpc>
                <a:spcPct val="90000"/>
              </a:lnSpc>
              <a:spcAft>
                <a:spcPts val="600"/>
              </a:spcAft>
              <a:buFont typeface="Arial" panose="020B0604020202020204" pitchFamily="34" charset="0"/>
              <a:buChar char="•"/>
            </a:pPr>
            <a:r>
              <a:rPr lang="en-US" sz="2000" i="1" dirty="0">
                <a:solidFill>
                  <a:srgbClr val="FFFFFF"/>
                </a:solidFill>
              </a:rPr>
              <a:t>Childhood</a:t>
            </a:r>
            <a:r>
              <a:rPr lang="en-US" sz="2000" dirty="0">
                <a:solidFill>
                  <a:srgbClr val="FFFFFF"/>
                </a:solidFill>
              </a:rPr>
              <a:t>: Playful engagement and </a:t>
            </a:r>
            <a:r>
              <a:rPr lang="en-US" sz="2000" b="1" dirty="0">
                <a:solidFill>
                  <a:srgbClr val="FFFFFF"/>
                </a:solidFill>
              </a:rPr>
              <a:t>positive affect</a:t>
            </a:r>
          </a:p>
          <a:p>
            <a:pPr marL="742950" lvl="1" indent="-228600">
              <a:lnSpc>
                <a:spcPct val="90000"/>
              </a:lnSpc>
              <a:spcAft>
                <a:spcPts val="600"/>
              </a:spcAft>
              <a:buFont typeface="Arial" panose="020B0604020202020204" pitchFamily="34" charset="0"/>
              <a:buChar char="•"/>
            </a:pPr>
            <a:endParaRPr lang="en-US" sz="2000" dirty="0">
              <a:solidFill>
                <a:srgbClr val="FFFFFF"/>
              </a:solidFill>
            </a:endParaRPr>
          </a:p>
          <a:p>
            <a:pPr marL="742950" lvl="1" indent="-228600">
              <a:lnSpc>
                <a:spcPct val="90000"/>
              </a:lnSpc>
              <a:spcAft>
                <a:spcPts val="600"/>
              </a:spcAft>
              <a:buFont typeface="Arial" panose="020B0604020202020204" pitchFamily="34" charset="0"/>
              <a:buChar char="•"/>
            </a:pPr>
            <a:r>
              <a:rPr lang="en-US" sz="2000" i="1" dirty="0">
                <a:solidFill>
                  <a:srgbClr val="FFFFFF"/>
                </a:solidFill>
              </a:rPr>
              <a:t>Adolescence</a:t>
            </a:r>
            <a:r>
              <a:rPr lang="en-US" sz="2000" dirty="0">
                <a:solidFill>
                  <a:srgbClr val="FFFFFF"/>
                </a:solidFill>
              </a:rPr>
              <a:t>: Serious work and </a:t>
            </a:r>
            <a:r>
              <a:rPr lang="en-US" sz="2000" b="1" dirty="0">
                <a:solidFill>
                  <a:srgbClr val="FFFFFF"/>
                </a:solidFill>
              </a:rPr>
              <a:t>self-direction</a:t>
            </a:r>
          </a:p>
          <a:p>
            <a:pPr marL="742950" lvl="1" indent="-228600">
              <a:lnSpc>
                <a:spcPct val="90000"/>
              </a:lnSpc>
              <a:spcAft>
                <a:spcPts val="600"/>
              </a:spcAft>
              <a:buFont typeface="Arial" panose="020B0604020202020204" pitchFamily="34" charset="0"/>
              <a:buChar char="•"/>
            </a:pPr>
            <a:endParaRPr lang="en-US" sz="2000" dirty="0">
              <a:solidFill>
                <a:srgbClr val="FFFFFF"/>
              </a:solidFill>
            </a:endParaRPr>
          </a:p>
          <a:p>
            <a:pPr marL="742950" lvl="1" indent="-228600">
              <a:lnSpc>
                <a:spcPct val="90000"/>
              </a:lnSpc>
              <a:spcAft>
                <a:spcPts val="600"/>
              </a:spcAft>
              <a:buFont typeface="Arial" panose="020B0604020202020204" pitchFamily="34" charset="0"/>
              <a:buChar char="•"/>
            </a:pPr>
            <a:r>
              <a:rPr lang="en-US" sz="2000" i="1" dirty="0">
                <a:solidFill>
                  <a:srgbClr val="FFFFFF"/>
                </a:solidFill>
              </a:rPr>
              <a:t>Young Adulthood</a:t>
            </a:r>
            <a:r>
              <a:rPr lang="en-US" sz="2000" dirty="0">
                <a:solidFill>
                  <a:srgbClr val="FFFFFF"/>
                </a:solidFill>
              </a:rPr>
              <a:t>: Crystalizing experience and </a:t>
            </a:r>
            <a:r>
              <a:rPr lang="en-US" sz="2000" b="1" dirty="0">
                <a:solidFill>
                  <a:srgbClr val="FFFFFF"/>
                </a:solidFill>
              </a:rPr>
              <a:t>commitment</a:t>
            </a:r>
          </a:p>
          <a:p>
            <a:pPr marL="742950" lvl="1" indent="-228600">
              <a:lnSpc>
                <a:spcPct val="90000"/>
              </a:lnSpc>
              <a:spcAft>
                <a:spcPts val="600"/>
              </a:spcAft>
              <a:buFont typeface="Arial" panose="020B0604020202020204" pitchFamily="34" charset="0"/>
              <a:buChar char="•"/>
            </a:pPr>
            <a:endParaRPr lang="en-US" sz="2000" dirty="0">
              <a:solidFill>
                <a:srgbClr val="FFFFFF"/>
              </a:solidFill>
            </a:endParaRPr>
          </a:p>
          <a:p>
            <a:pPr marL="742950" lvl="1" indent="-228600">
              <a:lnSpc>
                <a:spcPct val="90000"/>
              </a:lnSpc>
              <a:spcAft>
                <a:spcPts val="600"/>
              </a:spcAft>
              <a:buFont typeface="Arial" panose="020B0604020202020204" pitchFamily="34" charset="0"/>
              <a:buChar char="•"/>
            </a:pPr>
            <a:r>
              <a:rPr lang="en-US" sz="2000" i="1" dirty="0">
                <a:solidFill>
                  <a:srgbClr val="FFFFFF"/>
                </a:solidFill>
              </a:rPr>
              <a:t>Mid-Adulthood</a:t>
            </a:r>
            <a:r>
              <a:rPr lang="en-US" sz="2000" dirty="0">
                <a:solidFill>
                  <a:srgbClr val="FFFFFF"/>
                </a:solidFill>
              </a:rPr>
              <a:t>: Perfecting trade and </a:t>
            </a:r>
            <a:r>
              <a:rPr lang="en-US" sz="2000" b="1" dirty="0">
                <a:solidFill>
                  <a:srgbClr val="FFFFFF"/>
                </a:solidFill>
              </a:rPr>
              <a:t>finding a niche </a:t>
            </a:r>
            <a:r>
              <a:rPr lang="en-US" sz="2000" dirty="0">
                <a:solidFill>
                  <a:srgbClr val="FFFFFF"/>
                </a:solidFill>
              </a:rPr>
              <a:t>(voice)</a:t>
            </a:r>
          </a:p>
          <a:p>
            <a:pPr>
              <a:lnSpc>
                <a:spcPct val="90000"/>
              </a:lnSpc>
              <a:spcAft>
                <a:spcPts val="600"/>
              </a:spcAft>
            </a:pPr>
            <a:endParaRPr lang="en-US" sz="2000" dirty="0">
              <a:solidFill>
                <a:srgbClr val="FFFFFF"/>
              </a:solidFill>
            </a:endParaRPr>
          </a:p>
        </p:txBody>
      </p:sp>
      <p:sp>
        <p:nvSpPr>
          <p:cNvPr id="29" name="sketch box">
            <a:extLst>
              <a:ext uri="{FF2B5EF4-FFF2-40B4-BE49-F238E27FC236}">
                <a16:creationId xmlns:a16="http://schemas.microsoft.com/office/drawing/2014/main" id="{E0C43A58-225D-452D-8185-0D89D1EED8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8921" y="493776"/>
            <a:ext cx="6229604" cy="5722227"/>
          </a:xfrm>
          <a:custGeom>
            <a:avLst/>
            <a:gdLst>
              <a:gd name="connsiteX0" fmla="*/ 0 w 6229604"/>
              <a:gd name="connsiteY0" fmla="*/ 0 h 5722227"/>
              <a:gd name="connsiteX1" fmla="*/ 629882 w 6229604"/>
              <a:gd name="connsiteY1" fmla="*/ 0 h 5722227"/>
              <a:gd name="connsiteX2" fmla="*/ 1135172 w 6229604"/>
              <a:gd name="connsiteY2" fmla="*/ 0 h 5722227"/>
              <a:gd name="connsiteX3" fmla="*/ 1951943 w 6229604"/>
              <a:gd name="connsiteY3" fmla="*/ 0 h 5722227"/>
              <a:gd name="connsiteX4" fmla="*/ 2581825 w 6229604"/>
              <a:gd name="connsiteY4" fmla="*/ 0 h 5722227"/>
              <a:gd name="connsiteX5" fmla="*/ 3211707 w 6229604"/>
              <a:gd name="connsiteY5" fmla="*/ 0 h 5722227"/>
              <a:gd name="connsiteX6" fmla="*/ 4028477 w 6229604"/>
              <a:gd name="connsiteY6" fmla="*/ 0 h 5722227"/>
              <a:gd name="connsiteX7" fmla="*/ 4596063 w 6229604"/>
              <a:gd name="connsiteY7" fmla="*/ 0 h 5722227"/>
              <a:gd name="connsiteX8" fmla="*/ 5412834 w 6229604"/>
              <a:gd name="connsiteY8" fmla="*/ 0 h 5722227"/>
              <a:gd name="connsiteX9" fmla="*/ 6229604 w 6229604"/>
              <a:gd name="connsiteY9" fmla="*/ 0 h 5722227"/>
              <a:gd name="connsiteX10" fmla="*/ 6229604 w 6229604"/>
              <a:gd name="connsiteY10" fmla="*/ 635803 h 5722227"/>
              <a:gd name="connsiteX11" fmla="*/ 6229604 w 6229604"/>
              <a:gd name="connsiteY11" fmla="*/ 1271606 h 5722227"/>
              <a:gd name="connsiteX12" fmla="*/ 6229604 w 6229604"/>
              <a:gd name="connsiteY12" fmla="*/ 1964631 h 5722227"/>
              <a:gd name="connsiteX13" fmla="*/ 6229604 w 6229604"/>
              <a:gd name="connsiteY13" fmla="*/ 2428767 h 5722227"/>
              <a:gd name="connsiteX14" fmla="*/ 6229604 w 6229604"/>
              <a:gd name="connsiteY14" fmla="*/ 3064570 h 5722227"/>
              <a:gd name="connsiteX15" fmla="*/ 6229604 w 6229604"/>
              <a:gd name="connsiteY15" fmla="*/ 3700373 h 5722227"/>
              <a:gd name="connsiteX16" fmla="*/ 6229604 w 6229604"/>
              <a:gd name="connsiteY16" fmla="*/ 4336176 h 5722227"/>
              <a:gd name="connsiteX17" fmla="*/ 6229604 w 6229604"/>
              <a:gd name="connsiteY17" fmla="*/ 5029202 h 5722227"/>
              <a:gd name="connsiteX18" fmla="*/ 6229604 w 6229604"/>
              <a:gd name="connsiteY18" fmla="*/ 5722227 h 5722227"/>
              <a:gd name="connsiteX19" fmla="*/ 5475130 w 6229604"/>
              <a:gd name="connsiteY19" fmla="*/ 5722227 h 5722227"/>
              <a:gd name="connsiteX20" fmla="*/ 4907544 w 6229604"/>
              <a:gd name="connsiteY20" fmla="*/ 5722227 h 5722227"/>
              <a:gd name="connsiteX21" fmla="*/ 4090773 w 6229604"/>
              <a:gd name="connsiteY21" fmla="*/ 5722227 h 5722227"/>
              <a:gd name="connsiteX22" fmla="*/ 3398595 w 6229604"/>
              <a:gd name="connsiteY22" fmla="*/ 5722227 h 5722227"/>
              <a:gd name="connsiteX23" fmla="*/ 2831009 w 6229604"/>
              <a:gd name="connsiteY23" fmla="*/ 5722227 h 5722227"/>
              <a:gd name="connsiteX24" fmla="*/ 2138831 w 6229604"/>
              <a:gd name="connsiteY24" fmla="*/ 5722227 h 5722227"/>
              <a:gd name="connsiteX25" fmla="*/ 1633541 w 6229604"/>
              <a:gd name="connsiteY25" fmla="*/ 5722227 h 5722227"/>
              <a:gd name="connsiteX26" fmla="*/ 1128251 w 6229604"/>
              <a:gd name="connsiteY26" fmla="*/ 5722227 h 5722227"/>
              <a:gd name="connsiteX27" fmla="*/ 0 w 6229604"/>
              <a:gd name="connsiteY27" fmla="*/ 5722227 h 5722227"/>
              <a:gd name="connsiteX28" fmla="*/ 0 w 6229604"/>
              <a:gd name="connsiteY28" fmla="*/ 5200869 h 5722227"/>
              <a:gd name="connsiteX29" fmla="*/ 0 w 6229604"/>
              <a:gd name="connsiteY29" fmla="*/ 4450621 h 5722227"/>
              <a:gd name="connsiteX30" fmla="*/ 0 w 6229604"/>
              <a:gd name="connsiteY30" fmla="*/ 3872040 h 5722227"/>
              <a:gd name="connsiteX31" fmla="*/ 0 w 6229604"/>
              <a:gd name="connsiteY31" fmla="*/ 3407904 h 5722227"/>
              <a:gd name="connsiteX32" fmla="*/ 0 w 6229604"/>
              <a:gd name="connsiteY32" fmla="*/ 2714879 h 5722227"/>
              <a:gd name="connsiteX33" fmla="*/ 0 w 6229604"/>
              <a:gd name="connsiteY33" fmla="*/ 2193520 h 5722227"/>
              <a:gd name="connsiteX34" fmla="*/ 0 w 6229604"/>
              <a:gd name="connsiteY34" fmla="*/ 1500495 h 5722227"/>
              <a:gd name="connsiteX35" fmla="*/ 0 w 6229604"/>
              <a:gd name="connsiteY35" fmla="*/ 750248 h 5722227"/>
              <a:gd name="connsiteX36" fmla="*/ 0 w 6229604"/>
              <a:gd name="connsiteY36" fmla="*/ 0 h 572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229604" h="5722227" extrusionOk="0">
                <a:moveTo>
                  <a:pt x="0" y="0"/>
                </a:moveTo>
                <a:cubicBezTo>
                  <a:pt x="134765" y="733"/>
                  <a:pt x="359555" y="-15387"/>
                  <a:pt x="629882" y="0"/>
                </a:cubicBezTo>
                <a:cubicBezTo>
                  <a:pt x="900209" y="15387"/>
                  <a:pt x="965450" y="15937"/>
                  <a:pt x="1135172" y="0"/>
                </a:cubicBezTo>
                <a:cubicBezTo>
                  <a:pt x="1304894" y="-15937"/>
                  <a:pt x="1787212" y="10921"/>
                  <a:pt x="1951943" y="0"/>
                </a:cubicBezTo>
                <a:cubicBezTo>
                  <a:pt x="2116674" y="-10921"/>
                  <a:pt x="2378222" y="13313"/>
                  <a:pt x="2581825" y="0"/>
                </a:cubicBezTo>
                <a:cubicBezTo>
                  <a:pt x="2785428" y="-13313"/>
                  <a:pt x="2915218" y="19972"/>
                  <a:pt x="3211707" y="0"/>
                </a:cubicBezTo>
                <a:cubicBezTo>
                  <a:pt x="3508196" y="-19972"/>
                  <a:pt x="3832828" y="-34359"/>
                  <a:pt x="4028477" y="0"/>
                </a:cubicBezTo>
                <a:cubicBezTo>
                  <a:pt x="4224126" y="34359"/>
                  <a:pt x="4361257" y="4467"/>
                  <a:pt x="4596063" y="0"/>
                </a:cubicBezTo>
                <a:cubicBezTo>
                  <a:pt x="4830869" y="-4467"/>
                  <a:pt x="5091403" y="-7365"/>
                  <a:pt x="5412834" y="0"/>
                </a:cubicBezTo>
                <a:cubicBezTo>
                  <a:pt x="5734265" y="7365"/>
                  <a:pt x="6034988" y="-26786"/>
                  <a:pt x="6229604" y="0"/>
                </a:cubicBezTo>
                <a:cubicBezTo>
                  <a:pt x="6208296" y="256153"/>
                  <a:pt x="6219810" y="335049"/>
                  <a:pt x="6229604" y="635803"/>
                </a:cubicBezTo>
                <a:cubicBezTo>
                  <a:pt x="6239398" y="936557"/>
                  <a:pt x="6230184" y="1092448"/>
                  <a:pt x="6229604" y="1271606"/>
                </a:cubicBezTo>
                <a:cubicBezTo>
                  <a:pt x="6229024" y="1450764"/>
                  <a:pt x="6217841" y="1797531"/>
                  <a:pt x="6229604" y="1964631"/>
                </a:cubicBezTo>
                <a:cubicBezTo>
                  <a:pt x="6241367" y="2131731"/>
                  <a:pt x="6220367" y="2235822"/>
                  <a:pt x="6229604" y="2428767"/>
                </a:cubicBezTo>
                <a:cubicBezTo>
                  <a:pt x="6238841" y="2621712"/>
                  <a:pt x="6220929" y="2925917"/>
                  <a:pt x="6229604" y="3064570"/>
                </a:cubicBezTo>
                <a:cubicBezTo>
                  <a:pt x="6238279" y="3203223"/>
                  <a:pt x="6256755" y="3501958"/>
                  <a:pt x="6229604" y="3700373"/>
                </a:cubicBezTo>
                <a:cubicBezTo>
                  <a:pt x="6202453" y="3898788"/>
                  <a:pt x="6201714" y="4046823"/>
                  <a:pt x="6229604" y="4336176"/>
                </a:cubicBezTo>
                <a:cubicBezTo>
                  <a:pt x="6257494" y="4625529"/>
                  <a:pt x="6258821" y="4774033"/>
                  <a:pt x="6229604" y="5029202"/>
                </a:cubicBezTo>
                <a:cubicBezTo>
                  <a:pt x="6200387" y="5284371"/>
                  <a:pt x="6233334" y="5383875"/>
                  <a:pt x="6229604" y="5722227"/>
                </a:cubicBezTo>
                <a:cubicBezTo>
                  <a:pt x="6016393" y="5707881"/>
                  <a:pt x="5684528" y="5751176"/>
                  <a:pt x="5475130" y="5722227"/>
                </a:cubicBezTo>
                <a:cubicBezTo>
                  <a:pt x="5265732" y="5693278"/>
                  <a:pt x="5082862" y="5732690"/>
                  <a:pt x="4907544" y="5722227"/>
                </a:cubicBezTo>
                <a:cubicBezTo>
                  <a:pt x="4732226" y="5711764"/>
                  <a:pt x="4474837" y="5716289"/>
                  <a:pt x="4090773" y="5722227"/>
                </a:cubicBezTo>
                <a:cubicBezTo>
                  <a:pt x="3706709" y="5728165"/>
                  <a:pt x="3645902" y="5723973"/>
                  <a:pt x="3398595" y="5722227"/>
                </a:cubicBezTo>
                <a:cubicBezTo>
                  <a:pt x="3151288" y="5720481"/>
                  <a:pt x="3001606" y="5732695"/>
                  <a:pt x="2831009" y="5722227"/>
                </a:cubicBezTo>
                <a:cubicBezTo>
                  <a:pt x="2660412" y="5711759"/>
                  <a:pt x="2424161" y="5689878"/>
                  <a:pt x="2138831" y="5722227"/>
                </a:cubicBezTo>
                <a:cubicBezTo>
                  <a:pt x="1853501" y="5754576"/>
                  <a:pt x="1788223" y="5720540"/>
                  <a:pt x="1633541" y="5722227"/>
                </a:cubicBezTo>
                <a:cubicBezTo>
                  <a:pt x="1478859" y="5723915"/>
                  <a:pt x="1324151" y="5739059"/>
                  <a:pt x="1128251" y="5722227"/>
                </a:cubicBezTo>
                <a:cubicBezTo>
                  <a:pt x="932351" y="5705396"/>
                  <a:pt x="522340" y="5691488"/>
                  <a:pt x="0" y="5722227"/>
                </a:cubicBezTo>
                <a:cubicBezTo>
                  <a:pt x="-8445" y="5596771"/>
                  <a:pt x="-11215" y="5344833"/>
                  <a:pt x="0" y="5200869"/>
                </a:cubicBezTo>
                <a:cubicBezTo>
                  <a:pt x="11215" y="5056905"/>
                  <a:pt x="20310" y="4693766"/>
                  <a:pt x="0" y="4450621"/>
                </a:cubicBezTo>
                <a:cubicBezTo>
                  <a:pt x="-20310" y="4207476"/>
                  <a:pt x="817" y="4075053"/>
                  <a:pt x="0" y="3872040"/>
                </a:cubicBezTo>
                <a:cubicBezTo>
                  <a:pt x="-817" y="3669027"/>
                  <a:pt x="-21729" y="3595882"/>
                  <a:pt x="0" y="3407904"/>
                </a:cubicBezTo>
                <a:cubicBezTo>
                  <a:pt x="21729" y="3219926"/>
                  <a:pt x="-30605" y="3052469"/>
                  <a:pt x="0" y="2714879"/>
                </a:cubicBezTo>
                <a:cubicBezTo>
                  <a:pt x="30605" y="2377289"/>
                  <a:pt x="-16081" y="2430808"/>
                  <a:pt x="0" y="2193520"/>
                </a:cubicBezTo>
                <a:cubicBezTo>
                  <a:pt x="16081" y="1956232"/>
                  <a:pt x="18120" y="1817979"/>
                  <a:pt x="0" y="1500495"/>
                </a:cubicBezTo>
                <a:cubicBezTo>
                  <a:pt x="-18120" y="1183011"/>
                  <a:pt x="23969" y="972269"/>
                  <a:pt x="0" y="750248"/>
                </a:cubicBezTo>
                <a:cubicBezTo>
                  <a:pt x="-23969" y="528227"/>
                  <a:pt x="-3769" y="358360"/>
                  <a:pt x="0" y="0"/>
                </a:cubicBezTo>
                <a:close/>
              </a:path>
            </a:pathLst>
          </a:custGeom>
          <a:noFill/>
          <a:ln w="47625">
            <a:solidFill>
              <a:srgbClr val="FFFFFF">
                <a:alpha val="75000"/>
              </a:srgbClr>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2CF2BA89-EF7C-02A0-A900-646EC426AC2D}"/>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3600" b="1" dirty="0"/>
          </a:p>
        </p:txBody>
      </p:sp>
      <p:sp>
        <p:nvSpPr>
          <p:cNvPr id="9" name="TextBox 8">
            <a:extLst>
              <a:ext uri="{FF2B5EF4-FFF2-40B4-BE49-F238E27FC236}">
                <a16:creationId xmlns:a16="http://schemas.microsoft.com/office/drawing/2014/main" id="{9B674922-FD4D-CE7F-E689-084974F406D5}"/>
              </a:ext>
            </a:extLst>
          </p:cNvPr>
          <p:cNvSpPr txBox="1"/>
          <p:nvPr/>
        </p:nvSpPr>
        <p:spPr>
          <a:xfrm>
            <a:off x="0" y="6498368"/>
            <a:ext cx="6158752" cy="369332"/>
          </a:xfrm>
          <a:prstGeom prst="rect">
            <a:avLst/>
          </a:prstGeom>
          <a:noFill/>
        </p:spPr>
        <p:txBody>
          <a:bodyPr wrap="square">
            <a:spAutoFit/>
          </a:bodyPr>
          <a:lstStyle/>
          <a:p>
            <a:r>
              <a:rPr lang="en-US" sz="1800" dirty="0">
                <a:latin typeface="Monotype Corsiva" panose="03010101010201010101" pitchFamily="66" charset="0"/>
                <a:ea typeface="Microsoft YaHei Light" panose="020B0502040204020203" pitchFamily="34" charset="-122"/>
              </a:rPr>
              <a:t>© David Dai</a:t>
            </a:r>
          </a:p>
        </p:txBody>
      </p:sp>
    </p:spTree>
    <p:extLst>
      <p:ext uri="{BB962C8B-B14F-4D97-AF65-F5344CB8AC3E}">
        <p14:creationId xmlns:p14="http://schemas.microsoft.com/office/powerpoint/2010/main" val="301472706"/>
      </p:ext>
    </p:extLst>
  </p:cSld>
  <p:clrMapOvr>
    <a:overrideClrMapping bg1="dk1" tx1="lt1" bg2="dk2" tx2="lt2" accent1="accent1" accent2="accent2" accent3="accent3" accent4="accent4" accent5="accent5" accent6="accent6" hlink="hlink" folHlink="folHlink"/>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A9D2268A-D939-4E78-91B6-6C7E46406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Stars in the sky&#10;&#10;Description automatically generated with low confidence">
            <a:extLst>
              <a:ext uri="{FF2B5EF4-FFF2-40B4-BE49-F238E27FC236}">
                <a16:creationId xmlns:a16="http://schemas.microsoft.com/office/drawing/2014/main" id="{6AE32241-79C9-E444-7A7F-191BEEA4172A}"/>
              </a:ext>
            </a:extLst>
          </p:cNvPr>
          <p:cNvPicPr>
            <a:picLocks noChangeAspect="1"/>
          </p:cNvPicPr>
          <p:nvPr/>
        </p:nvPicPr>
        <p:blipFill rotWithShape="1">
          <a:blip r:embed="rId2">
            <a:alphaModFix amt="40000"/>
            <a:extLst>
              <a:ext uri="{28A0092B-C50C-407E-A947-70E740481C1C}">
                <a14:useLocalDpi xmlns:a14="http://schemas.microsoft.com/office/drawing/2010/main" val="0"/>
              </a:ext>
            </a:extLst>
          </a:blip>
          <a:srcRect t="24263" b="19487"/>
          <a:stretch/>
        </p:blipFill>
        <p:spPr>
          <a:xfrm>
            <a:off x="20" y="0"/>
            <a:ext cx="12191980" cy="6856718"/>
          </a:xfrm>
          <a:prstGeom prst="rect">
            <a:avLst/>
          </a:prstGeom>
        </p:spPr>
      </p:pic>
      <p:sp>
        <p:nvSpPr>
          <p:cNvPr id="8" name="TextBox 7">
            <a:extLst>
              <a:ext uri="{FF2B5EF4-FFF2-40B4-BE49-F238E27FC236}">
                <a16:creationId xmlns:a16="http://schemas.microsoft.com/office/drawing/2014/main" id="{E1438C86-FEC2-891A-830A-5BA074F9533C}"/>
              </a:ext>
            </a:extLst>
          </p:cNvPr>
          <p:cNvSpPr txBox="1"/>
          <p:nvPr/>
        </p:nvSpPr>
        <p:spPr>
          <a:xfrm>
            <a:off x="640080" y="853673"/>
            <a:ext cx="4023360" cy="5004794"/>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5400" b="1" dirty="0">
                <a:solidFill>
                  <a:srgbClr val="FFFFFF"/>
                </a:solidFill>
                <a:latin typeface="+mj-lt"/>
                <a:ea typeface="+mj-ea"/>
                <a:cs typeface="+mj-cs"/>
              </a:rPr>
              <a:t>Dr. Gerald Edelman </a:t>
            </a:r>
            <a:r>
              <a:rPr lang="en-US" sz="5400" dirty="0">
                <a:solidFill>
                  <a:srgbClr val="FFFFFF"/>
                </a:solidFill>
                <a:latin typeface="+mj-lt"/>
                <a:ea typeface="+mj-ea"/>
                <a:cs typeface="+mj-cs"/>
              </a:rPr>
              <a:t>(1929-2014)</a:t>
            </a:r>
            <a:br>
              <a:rPr lang="en-US" sz="5400" dirty="0">
                <a:solidFill>
                  <a:srgbClr val="FFFFFF"/>
                </a:solidFill>
                <a:latin typeface="+mj-lt"/>
                <a:ea typeface="+mj-ea"/>
                <a:cs typeface="+mj-cs"/>
              </a:rPr>
            </a:br>
            <a:r>
              <a:rPr lang="en-US" sz="5400" b="1" dirty="0">
                <a:solidFill>
                  <a:srgbClr val="FFFFFF"/>
                </a:solidFill>
                <a:latin typeface="+mj-lt"/>
                <a:ea typeface="+mj-ea"/>
                <a:cs typeface="+mj-cs"/>
              </a:rPr>
              <a:t>as a case in point</a:t>
            </a:r>
          </a:p>
        </p:txBody>
      </p:sp>
      <p:sp>
        <p:nvSpPr>
          <p:cNvPr id="10" name="TextBox 9">
            <a:extLst>
              <a:ext uri="{FF2B5EF4-FFF2-40B4-BE49-F238E27FC236}">
                <a16:creationId xmlns:a16="http://schemas.microsoft.com/office/drawing/2014/main" id="{1937A769-AE91-3D6E-E36E-64653FA926A2}"/>
              </a:ext>
            </a:extLst>
          </p:cNvPr>
          <p:cNvSpPr txBox="1"/>
          <p:nvPr/>
        </p:nvSpPr>
        <p:spPr>
          <a:xfrm>
            <a:off x="5599083" y="853673"/>
            <a:ext cx="5715000" cy="5004794"/>
          </a:xfrm>
          <a:prstGeom prst="rect">
            <a:avLst/>
          </a:prstGeom>
        </p:spPr>
        <p:txBody>
          <a:bodyPr vert="horz" lIns="91440" tIns="45720" rIns="91440" bIns="45720" rtlCol="0" anchor="ctr">
            <a:normAutofit/>
          </a:bodyPr>
          <a:lstStyle/>
          <a:p>
            <a:pPr marL="742950" marR="0" indent="-228600">
              <a:lnSpc>
                <a:spcPct val="90000"/>
              </a:lnSpc>
              <a:spcBef>
                <a:spcPts val="0"/>
              </a:spcBef>
              <a:spcAft>
                <a:spcPts val="800"/>
              </a:spcAft>
              <a:buFont typeface="Arial" panose="020B0604020202020204" pitchFamily="34" charset="0"/>
              <a:buChar char="•"/>
            </a:pPr>
            <a:r>
              <a:rPr lang="en-US" sz="1500">
                <a:solidFill>
                  <a:srgbClr val="FFFFFF"/>
                </a:solidFill>
              </a:rPr>
              <a:t>1929 Born to a physician’s family, in Queens, New York     (</a:t>
            </a:r>
            <a:r>
              <a:rPr lang="en-US" sz="1500" b="1">
                <a:solidFill>
                  <a:srgbClr val="FFFFFF"/>
                </a:solidFill>
              </a:rPr>
              <a:t>Early enriched environment</a:t>
            </a:r>
            <a:r>
              <a:rPr lang="en-US" sz="1500">
                <a:solidFill>
                  <a:srgbClr val="FFFFFF"/>
                </a:solidFill>
              </a:rPr>
              <a:t>)</a:t>
            </a:r>
          </a:p>
          <a:p>
            <a:pPr marL="742950" marR="0" indent="-228600">
              <a:lnSpc>
                <a:spcPct val="90000"/>
              </a:lnSpc>
              <a:spcBef>
                <a:spcPts val="0"/>
              </a:spcBef>
              <a:spcAft>
                <a:spcPts val="800"/>
              </a:spcAft>
              <a:buFont typeface="Arial" panose="020B0604020202020204" pitchFamily="34" charset="0"/>
              <a:buChar char="•"/>
            </a:pPr>
            <a:r>
              <a:rPr lang="en-US" sz="1500">
                <a:solidFill>
                  <a:srgbClr val="FFFFFF"/>
                </a:solidFill>
              </a:rPr>
              <a:t>1946 Graduated from High </a:t>
            </a:r>
            <a:r>
              <a:rPr lang="en-US" altLang="zh-CN" sz="1500">
                <a:solidFill>
                  <a:srgbClr val="FFFFFF"/>
                </a:solidFill>
              </a:rPr>
              <a:t>school: Violin or Science? (</a:t>
            </a:r>
            <a:r>
              <a:rPr lang="en-US" altLang="zh-CN" sz="1500" b="1">
                <a:solidFill>
                  <a:srgbClr val="FFFFFF"/>
                </a:solidFill>
              </a:rPr>
              <a:t>Serious work and self-direction) </a:t>
            </a:r>
          </a:p>
          <a:p>
            <a:pPr marL="742950" marR="0" indent="-228600">
              <a:lnSpc>
                <a:spcPct val="90000"/>
              </a:lnSpc>
              <a:spcBef>
                <a:spcPts val="0"/>
              </a:spcBef>
              <a:spcAft>
                <a:spcPts val="800"/>
              </a:spcAft>
              <a:buFont typeface="Arial" panose="020B0604020202020204" pitchFamily="34" charset="0"/>
              <a:buChar char="•"/>
            </a:pPr>
            <a:r>
              <a:rPr lang="en-US" sz="1500">
                <a:solidFill>
                  <a:srgbClr val="FFFFFF"/>
                </a:solidFill>
              </a:rPr>
              <a:t>1950 BS, major in chemistry, graduated </a:t>
            </a:r>
            <a:r>
              <a:rPr lang="en-US" sz="1500" i="1">
                <a:solidFill>
                  <a:srgbClr val="FFFFFF"/>
                </a:solidFill>
              </a:rPr>
              <a:t>magna cum laude </a:t>
            </a:r>
            <a:r>
              <a:rPr lang="en-US" sz="1500">
                <a:solidFill>
                  <a:srgbClr val="FFFFFF"/>
                </a:solidFill>
              </a:rPr>
              <a:t>from </a:t>
            </a:r>
            <a:r>
              <a:rPr lang="en-US" sz="1500" b="0" i="0">
                <a:solidFill>
                  <a:srgbClr val="FFFFFF"/>
                </a:solidFill>
                <a:effectLst/>
              </a:rPr>
              <a:t>Ursinus College</a:t>
            </a:r>
            <a:endParaRPr lang="en-US" sz="1500">
              <a:solidFill>
                <a:srgbClr val="FFFFFF"/>
              </a:solidFill>
            </a:endParaRPr>
          </a:p>
          <a:p>
            <a:pPr marL="742950" marR="0" indent="-228600">
              <a:lnSpc>
                <a:spcPct val="90000"/>
              </a:lnSpc>
              <a:spcBef>
                <a:spcPts val="0"/>
              </a:spcBef>
              <a:spcAft>
                <a:spcPts val="800"/>
              </a:spcAft>
              <a:buFont typeface="Arial" panose="020B0604020202020204" pitchFamily="34" charset="0"/>
              <a:buChar char="•"/>
            </a:pPr>
            <a:r>
              <a:rPr lang="en-US" sz="1500">
                <a:solidFill>
                  <a:srgbClr val="FFFFFF"/>
                </a:solidFill>
              </a:rPr>
              <a:t>1954 MD medical School Upenn  (</a:t>
            </a:r>
            <a:r>
              <a:rPr lang="en-US" sz="1500" b="1">
                <a:solidFill>
                  <a:srgbClr val="FFFFFF"/>
                </a:solidFill>
              </a:rPr>
              <a:t>Crystalizing experience and commitment to a line of work</a:t>
            </a:r>
            <a:r>
              <a:rPr lang="en-US" sz="1500">
                <a:solidFill>
                  <a:srgbClr val="FFFFFF"/>
                </a:solidFill>
              </a:rPr>
              <a:t>)</a:t>
            </a:r>
          </a:p>
          <a:p>
            <a:pPr marL="742950" marR="0" indent="-228600">
              <a:lnSpc>
                <a:spcPct val="90000"/>
              </a:lnSpc>
              <a:spcBef>
                <a:spcPts val="0"/>
              </a:spcBef>
              <a:spcAft>
                <a:spcPts val="800"/>
              </a:spcAft>
              <a:buFont typeface="Arial" panose="020B0604020202020204" pitchFamily="34" charset="0"/>
              <a:buChar char="•"/>
            </a:pPr>
            <a:r>
              <a:rPr lang="en-US" sz="1500">
                <a:solidFill>
                  <a:srgbClr val="FFFFFF"/>
                </a:solidFill>
              </a:rPr>
              <a:t>1955-56 US Army Medical Service in France (back to US in 1957 to pursue a PhD in medicine)</a:t>
            </a:r>
          </a:p>
          <a:p>
            <a:pPr marL="742950" indent="-228600">
              <a:lnSpc>
                <a:spcPct val="90000"/>
              </a:lnSpc>
              <a:spcAft>
                <a:spcPts val="800"/>
              </a:spcAft>
              <a:buFont typeface="Arial" panose="020B0604020202020204" pitchFamily="34" charset="0"/>
              <a:buChar char="•"/>
            </a:pPr>
            <a:r>
              <a:rPr lang="en-US" sz="1500">
                <a:solidFill>
                  <a:srgbClr val="FFFFFF"/>
                </a:solidFill>
              </a:rPr>
              <a:t>1960 PhD. Rockefeller Institute 1960 (</a:t>
            </a:r>
            <a:r>
              <a:rPr lang="en-US" sz="1500" b="1">
                <a:solidFill>
                  <a:srgbClr val="FFFFFF"/>
                </a:solidFill>
              </a:rPr>
              <a:t>Niche-picking, Nobel-prize winning work done in 1960’s</a:t>
            </a:r>
            <a:r>
              <a:rPr lang="en-US" sz="1500">
                <a:solidFill>
                  <a:srgbClr val="FFFFFF"/>
                </a:solidFill>
              </a:rPr>
              <a:t>)</a:t>
            </a:r>
          </a:p>
          <a:p>
            <a:pPr marL="742950" indent="-228600">
              <a:lnSpc>
                <a:spcPct val="90000"/>
              </a:lnSpc>
              <a:spcAft>
                <a:spcPts val="800"/>
              </a:spcAft>
              <a:buFont typeface="Arial" panose="020B0604020202020204" pitchFamily="34" charset="0"/>
              <a:buChar char="•"/>
            </a:pPr>
            <a:r>
              <a:rPr lang="en-US" sz="1500">
                <a:solidFill>
                  <a:srgbClr val="FFFFFF"/>
                </a:solidFill>
              </a:rPr>
              <a:t>1966 Becomes a professor at Rockefeller Institute</a:t>
            </a:r>
          </a:p>
          <a:p>
            <a:pPr marL="742950" marR="0" indent="-228600">
              <a:lnSpc>
                <a:spcPct val="90000"/>
              </a:lnSpc>
              <a:spcBef>
                <a:spcPts val="0"/>
              </a:spcBef>
              <a:spcAft>
                <a:spcPts val="800"/>
              </a:spcAft>
              <a:buFont typeface="Arial" panose="020B0604020202020204" pitchFamily="34" charset="0"/>
              <a:buChar char="•"/>
            </a:pPr>
            <a:r>
              <a:rPr lang="en-US" sz="1500">
                <a:solidFill>
                  <a:srgbClr val="FFFFFF"/>
                </a:solidFill>
              </a:rPr>
              <a:t>1972 </a:t>
            </a:r>
            <a:r>
              <a:rPr lang="en-US" sz="1500" b="1">
                <a:solidFill>
                  <a:srgbClr val="FFFFFF"/>
                </a:solidFill>
              </a:rPr>
              <a:t>Nobel Prize for Physiology and Medicine</a:t>
            </a:r>
            <a:r>
              <a:rPr lang="en-US" sz="1500">
                <a:solidFill>
                  <a:srgbClr val="FFFFFF"/>
                </a:solidFill>
              </a:rPr>
              <a:t>, for discovery of antibodies </a:t>
            </a:r>
          </a:p>
          <a:p>
            <a:pPr marL="742950" marR="0" indent="-228600">
              <a:lnSpc>
                <a:spcPct val="90000"/>
              </a:lnSpc>
              <a:spcBef>
                <a:spcPts val="0"/>
              </a:spcBef>
              <a:spcAft>
                <a:spcPts val="800"/>
              </a:spcAft>
              <a:buFont typeface="Arial" panose="020B0604020202020204" pitchFamily="34" charset="0"/>
              <a:buChar char="•"/>
            </a:pPr>
            <a:r>
              <a:rPr lang="en-US" sz="1500">
                <a:solidFill>
                  <a:srgbClr val="FFFFFF"/>
                </a:solidFill>
              </a:rPr>
              <a:t>1970’s-1990’s Working</a:t>
            </a:r>
            <a:r>
              <a:rPr lang="en-US" sz="1500">
                <a:solidFill>
                  <a:srgbClr val="FFFFFF"/>
                </a:solidFill>
                <a:effectLst/>
              </a:rPr>
              <a:t> on a biology of consciousness and memory formation and becoming a preeminent neuroscientist (</a:t>
            </a:r>
            <a:r>
              <a:rPr lang="en-US" sz="1500" b="1">
                <a:solidFill>
                  <a:srgbClr val="FFFFFF"/>
                </a:solidFill>
                <a:effectLst/>
              </a:rPr>
              <a:t>cutting-edge work, staying at the edge of chaos</a:t>
            </a:r>
            <a:r>
              <a:rPr lang="en-US" sz="1500">
                <a:solidFill>
                  <a:srgbClr val="FFFFFF"/>
                </a:solidFill>
                <a:effectLst/>
              </a:rPr>
              <a:t>)</a:t>
            </a:r>
          </a:p>
          <a:p>
            <a:pPr indent="-228600">
              <a:lnSpc>
                <a:spcPct val="90000"/>
              </a:lnSpc>
              <a:buFont typeface="Arial" panose="020B0604020202020204" pitchFamily="34" charset="0"/>
              <a:buChar char="•"/>
            </a:pPr>
            <a:endParaRPr lang="en-US" sz="1500">
              <a:solidFill>
                <a:srgbClr val="FFFFFF"/>
              </a:solidFill>
            </a:endParaRPr>
          </a:p>
        </p:txBody>
      </p:sp>
      <p:sp>
        <p:nvSpPr>
          <p:cNvPr id="29" name="sketch box">
            <a:extLst>
              <a:ext uri="{FF2B5EF4-FFF2-40B4-BE49-F238E27FC236}">
                <a16:creationId xmlns:a16="http://schemas.microsoft.com/office/drawing/2014/main" id="{E0C43A58-225D-452D-8185-0D89D1EED8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8921" y="493776"/>
            <a:ext cx="6229604" cy="5722227"/>
          </a:xfrm>
          <a:custGeom>
            <a:avLst/>
            <a:gdLst>
              <a:gd name="connsiteX0" fmla="*/ 0 w 6229604"/>
              <a:gd name="connsiteY0" fmla="*/ 0 h 5722227"/>
              <a:gd name="connsiteX1" fmla="*/ 629882 w 6229604"/>
              <a:gd name="connsiteY1" fmla="*/ 0 h 5722227"/>
              <a:gd name="connsiteX2" fmla="*/ 1135172 w 6229604"/>
              <a:gd name="connsiteY2" fmla="*/ 0 h 5722227"/>
              <a:gd name="connsiteX3" fmla="*/ 1951943 w 6229604"/>
              <a:gd name="connsiteY3" fmla="*/ 0 h 5722227"/>
              <a:gd name="connsiteX4" fmla="*/ 2581825 w 6229604"/>
              <a:gd name="connsiteY4" fmla="*/ 0 h 5722227"/>
              <a:gd name="connsiteX5" fmla="*/ 3211707 w 6229604"/>
              <a:gd name="connsiteY5" fmla="*/ 0 h 5722227"/>
              <a:gd name="connsiteX6" fmla="*/ 4028477 w 6229604"/>
              <a:gd name="connsiteY6" fmla="*/ 0 h 5722227"/>
              <a:gd name="connsiteX7" fmla="*/ 4596063 w 6229604"/>
              <a:gd name="connsiteY7" fmla="*/ 0 h 5722227"/>
              <a:gd name="connsiteX8" fmla="*/ 5412834 w 6229604"/>
              <a:gd name="connsiteY8" fmla="*/ 0 h 5722227"/>
              <a:gd name="connsiteX9" fmla="*/ 6229604 w 6229604"/>
              <a:gd name="connsiteY9" fmla="*/ 0 h 5722227"/>
              <a:gd name="connsiteX10" fmla="*/ 6229604 w 6229604"/>
              <a:gd name="connsiteY10" fmla="*/ 635803 h 5722227"/>
              <a:gd name="connsiteX11" fmla="*/ 6229604 w 6229604"/>
              <a:gd name="connsiteY11" fmla="*/ 1271606 h 5722227"/>
              <a:gd name="connsiteX12" fmla="*/ 6229604 w 6229604"/>
              <a:gd name="connsiteY12" fmla="*/ 1964631 h 5722227"/>
              <a:gd name="connsiteX13" fmla="*/ 6229604 w 6229604"/>
              <a:gd name="connsiteY13" fmla="*/ 2428767 h 5722227"/>
              <a:gd name="connsiteX14" fmla="*/ 6229604 w 6229604"/>
              <a:gd name="connsiteY14" fmla="*/ 3064570 h 5722227"/>
              <a:gd name="connsiteX15" fmla="*/ 6229604 w 6229604"/>
              <a:gd name="connsiteY15" fmla="*/ 3700373 h 5722227"/>
              <a:gd name="connsiteX16" fmla="*/ 6229604 w 6229604"/>
              <a:gd name="connsiteY16" fmla="*/ 4336176 h 5722227"/>
              <a:gd name="connsiteX17" fmla="*/ 6229604 w 6229604"/>
              <a:gd name="connsiteY17" fmla="*/ 5029202 h 5722227"/>
              <a:gd name="connsiteX18" fmla="*/ 6229604 w 6229604"/>
              <a:gd name="connsiteY18" fmla="*/ 5722227 h 5722227"/>
              <a:gd name="connsiteX19" fmla="*/ 5475130 w 6229604"/>
              <a:gd name="connsiteY19" fmla="*/ 5722227 h 5722227"/>
              <a:gd name="connsiteX20" fmla="*/ 4907544 w 6229604"/>
              <a:gd name="connsiteY20" fmla="*/ 5722227 h 5722227"/>
              <a:gd name="connsiteX21" fmla="*/ 4090773 w 6229604"/>
              <a:gd name="connsiteY21" fmla="*/ 5722227 h 5722227"/>
              <a:gd name="connsiteX22" fmla="*/ 3398595 w 6229604"/>
              <a:gd name="connsiteY22" fmla="*/ 5722227 h 5722227"/>
              <a:gd name="connsiteX23" fmla="*/ 2831009 w 6229604"/>
              <a:gd name="connsiteY23" fmla="*/ 5722227 h 5722227"/>
              <a:gd name="connsiteX24" fmla="*/ 2138831 w 6229604"/>
              <a:gd name="connsiteY24" fmla="*/ 5722227 h 5722227"/>
              <a:gd name="connsiteX25" fmla="*/ 1633541 w 6229604"/>
              <a:gd name="connsiteY25" fmla="*/ 5722227 h 5722227"/>
              <a:gd name="connsiteX26" fmla="*/ 1128251 w 6229604"/>
              <a:gd name="connsiteY26" fmla="*/ 5722227 h 5722227"/>
              <a:gd name="connsiteX27" fmla="*/ 0 w 6229604"/>
              <a:gd name="connsiteY27" fmla="*/ 5722227 h 5722227"/>
              <a:gd name="connsiteX28" fmla="*/ 0 w 6229604"/>
              <a:gd name="connsiteY28" fmla="*/ 5200869 h 5722227"/>
              <a:gd name="connsiteX29" fmla="*/ 0 w 6229604"/>
              <a:gd name="connsiteY29" fmla="*/ 4450621 h 5722227"/>
              <a:gd name="connsiteX30" fmla="*/ 0 w 6229604"/>
              <a:gd name="connsiteY30" fmla="*/ 3872040 h 5722227"/>
              <a:gd name="connsiteX31" fmla="*/ 0 w 6229604"/>
              <a:gd name="connsiteY31" fmla="*/ 3407904 h 5722227"/>
              <a:gd name="connsiteX32" fmla="*/ 0 w 6229604"/>
              <a:gd name="connsiteY32" fmla="*/ 2714879 h 5722227"/>
              <a:gd name="connsiteX33" fmla="*/ 0 w 6229604"/>
              <a:gd name="connsiteY33" fmla="*/ 2193520 h 5722227"/>
              <a:gd name="connsiteX34" fmla="*/ 0 w 6229604"/>
              <a:gd name="connsiteY34" fmla="*/ 1500495 h 5722227"/>
              <a:gd name="connsiteX35" fmla="*/ 0 w 6229604"/>
              <a:gd name="connsiteY35" fmla="*/ 750248 h 5722227"/>
              <a:gd name="connsiteX36" fmla="*/ 0 w 6229604"/>
              <a:gd name="connsiteY36" fmla="*/ 0 h 572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229604" h="5722227" extrusionOk="0">
                <a:moveTo>
                  <a:pt x="0" y="0"/>
                </a:moveTo>
                <a:cubicBezTo>
                  <a:pt x="134765" y="733"/>
                  <a:pt x="359555" y="-15387"/>
                  <a:pt x="629882" y="0"/>
                </a:cubicBezTo>
                <a:cubicBezTo>
                  <a:pt x="900209" y="15387"/>
                  <a:pt x="965450" y="15937"/>
                  <a:pt x="1135172" y="0"/>
                </a:cubicBezTo>
                <a:cubicBezTo>
                  <a:pt x="1304894" y="-15937"/>
                  <a:pt x="1787212" y="10921"/>
                  <a:pt x="1951943" y="0"/>
                </a:cubicBezTo>
                <a:cubicBezTo>
                  <a:pt x="2116674" y="-10921"/>
                  <a:pt x="2378222" y="13313"/>
                  <a:pt x="2581825" y="0"/>
                </a:cubicBezTo>
                <a:cubicBezTo>
                  <a:pt x="2785428" y="-13313"/>
                  <a:pt x="2915218" y="19972"/>
                  <a:pt x="3211707" y="0"/>
                </a:cubicBezTo>
                <a:cubicBezTo>
                  <a:pt x="3508196" y="-19972"/>
                  <a:pt x="3832828" y="-34359"/>
                  <a:pt x="4028477" y="0"/>
                </a:cubicBezTo>
                <a:cubicBezTo>
                  <a:pt x="4224126" y="34359"/>
                  <a:pt x="4361257" y="4467"/>
                  <a:pt x="4596063" y="0"/>
                </a:cubicBezTo>
                <a:cubicBezTo>
                  <a:pt x="4830869" y="-4467"/>
                  <a:pt x="5091403" y="-7365"/>
                  <a:pt x="5412834" y="0"/>
                </a:cubicBezTo>
                <a:cubicBezTo>
                  <a:pt x="5734265" y="7365"/>
                  <a:pt x="6034988" y="-26786"/>
                  <a:pt x="6229604" y="0"/>
                </a:cubicBezTo>
                <a:cubicBezTo>
                  <a:pt x="6208296" y="256153"/>
                  <a:pt x="6219810" y="335049"/>
                  <a:pt x="6229604" y="635803"/>
                </a:cubicBezTo>
                <a:cubicBezTo>
                  <a:pt x="6239398" y="936557"/>
                  <a:pt x="6230184" y="1092448"/>
                  <a:pt x="6229604" y="1271606"/>
                </a:cubicBezTo>
                <a:cubicBezTo>
                  <a:pt x="6229024" y="1450764"/>
                  <a:pt x="6217841" y="1797531"/>
                  <a:pt x="6229604" y="1964631"/>
                </a:cubicBezTo>
                <a:cubicBezTo>
                  <a:pt x="6241367" y="2131731"/>
                  <a:pt x="6220367" y="2235822"/>
                  <a:pt x="6229604" y="2428767"/>
                </a:cubicBezTo>
                <a:cubicBezTo>
                  <a:pt x="6238841" y="2621712"/>
                  <a:pt x="6220929" y="2925917"/>
                  <a:pt x="6229604" y="3064570"/>
                </a:cubicBezTo>
                <a:cubicBezTo>
                  <a:pt x="6238279" y="3203223"/>
                  <a:pt x="6256755" y="3501958"/>
                  <a:pt x="6229604" y="3700373"/>
                </a:cubicBezTo>
                <a:cubicBezTo>
                  <a:pt x="6202453" y="3898788"/>
                  <a:pt x="6201714" y="4046823"/>
                  <a:pt x="6229604" y="4336176"/>
                </a:cubicBezTo>
                <a:cubicBezTo>
                  <a:pt x="6257494" y="4625529"/>
                  <a:pt x="6258821" y="4774033"/>
                  <a:pt x="6229604" y="5029202"/>
                </a:cubicBezTo>
                <a:cubicBezTo>
                  <a:pt x="6200387" y="5284371"/>
                  <a:pt x="6233334" y="5383875"/>
                  <a:pt x="6229604" y="5722227"/>
                </a:cubicBezTo>
                <a:cubicBezTo>
                  <a:pt x="6016393" y="5707881"/>
                  <a:pt x="5684528" y="5751176"/>
                  <a:pt x="5475130" y="5722227"/>
                </a:cubicBezTo>
                <a:cubicBezTo>
                  <a:pt x="5265732" y="5693278"/>
                  <a:pt x="5082862" y="5732690"/>
                  <a:pt x="4907544" y="5722227"/>
                </a:cubicBezTo>
                <a:cubicBezTo>
                  <a:pt x="4732226" y="5711764"/>
                  <a:pt x="4474837" y="5716289"/>
                  <a:pt x="4090773" y="5722227"/>
                </a:cubicBezTo>
                <a:cubicBezTo>
                  <a:pt x="3706709" y="5728165"/>
                  <a:pt x="3645902" y="5723973"/>
                  <a:pt x="3398595" y="5722227"/>
                </a:cubicBezTo>
                <a:cubicBezTo>
                  <a:pt x="3151288" y="5720481"/>
                  <a:pt x="3001606" y="5732695"/>
                  <a:pt x="2831009" y="5722227"/>
                </a:cubicBezTo>
                <a:cubicBezTo>
                  <a:pt x="2660412" y="5711759"/>
                  <a:pt x="2424161" y="5689878"/>
                  <a:pt x="2138831" y="5722227"/>
                </a:cubicBezTo>
                <a:cubicBezTo>
                  <a:pt x="1853501" y="5754576"/>
                  <a:pt x="1788223" y="5720540"/>
                  <a:pt x="1633541" y="5722227"/>
                </a:cubicBezTo>
                <a:cubicBezTo>
                  <a:pt x="1478859" y="5723915"/>
                  <a:pt x="1324151" y="5739059"/>
                  <a:pt x="1128251" y="5722227"/>
                </a:cubicBezTo>
                <a:cubicBezTo>
                  <a:pt x="932351" y="5705396"/>
                  <a:pt x="522340" y="5691488"/>
                  <a:pt x="0" y="5722227"/>
                </a:cubicBezTo>
                <a:cubicBezTo>
                  <a:pt x="-8445" y="5596771"/>
                  <a:pt x="-11215" y="5344833"/>
                  <a:pt x="0" y="5200869"/>
                </a:cubicBezTo>
                <a:cubicBezTo>
                  <a:pt x="11215" y="5056905"/>
                  <a:pt x="20310" y="4693766"/>
                  <a:pt x="0" y="4450621"/>
                </a:cubicBezTo>
                <a:cubicBezTo>
                  <a:pt x="-20310" y="4207476"/>
                  <a:pt x="817" y="4075053"/>
                  <a:pt x="0" y="3872040"/>
                </a:cubicBezTo>
                <a:cubicBezTo>
                  <a:pt x="-817" y="3669027"/>
                  <a:pt x="-21729" y="3595882"/>
                  <a:pt x="0" y="3407904"/>
                </a:cubicBezTo>
                <a:cubicBezTo>
                  <a:pt x="21729" y="3219926"/>
                  <a:pt x="-30605" y="3052469"/>
                  <a:pt x="0" y="2714879"/>
                </a:cubicBezTo>
                <a:cubicBezTo>
                  <a:pt x="30605" y="2377289"/>
                  <a:pt x="-16081" y="2430808"/>
                  <a:pt x="0" y="2193520"/>
                </a:cubicBezTo>
                <a:cubicBezTo>
                  <a:pt x="16081" y="1956232"/>
                  <a:pt x="18120" y="1817979"/>
                  <a:pt x="0" y="1500495"/>
                </a:cubicBezTo>
                <a:cubicBezTo>
                  <a:pt x="-18120" y="1183011"/>
                  <a:pt x="23969" y="972269"/>
                  <a:pt x="0" y="750248"/>
                </a:cubicBezTo>
                <a:cubicBezTo>
                  <a:pt x="-23969" y="528227"/>
                  <a:pt x="-3769" y="358360"/>
                  <a:pt x="0" y="0"/>
                </a:cubicBezTo>
                <a:close/>
              </a:path>
            </a:pathLst>
          </a:custGeom>
          <a:noFill/>
          <a:ln w="47625">
            <a:solidFill>
              <a:srgbClr val="FFFFFF">
                <a:alpha val="75000"/>
              </a:srgbClr>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2CF2BA89-EF7C-02A0-A900-646EC426AC2D}"/>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3600" b="1" dirty="0"/>
          </a:p>
        </p:txBody>
      </p:sp>
      <p:sp>
        <p:nvSpPr>
          <p:cNvPr id="9" name="TextBox 8">
            <a:extLst>
              <a:ext uri="{FF2B5EF4-FFF2-40B4-BE49-F238E27FC236}">
                <a16:creationId xmlns:a16="http://schemas.microsoft.com/office/drawing/2014/main" id="{634AA380-7C83-CF7D-0578-EE19A96A1671}"/>
              </a:ext>
            </a:extLst>
          </p:cNvPr>
          <p:cNvSpPr txBox="1"/>
          <p:nvPr/>
        </p:nvSpPr>
        <p:spPr>
          <a:xfrm>
            <a:off x="0" y="6498368"/>
            <a:ext cx="6158752" cy="369332"/>
          </a:xfrm>
          <a:prstGeom prst="rect">
            <a:avLst/>
          </a:prstGeom>
          <a:noFill/>
        </p:spPr>
        <p:txBody>
          <a:bodyPr wrap="square">
            <a:spAutoFit/>
          </a:bodyPr>
          <a:lstStyle/>
          <a:p>
            <a:r>
              <a:rPr lang="en-US" sz="1800" dirty="0">
                <a:latin typeface="Monotype Corsiva" panose="03010101010201010101" pitchFamily="66" charset="0"/>
                <a:ea typeface="Microsoft YaHei Light" panose="020B0502040204020203" pitchFamily="34" charset="-122"/>
              </a:rPr>
              <a:t>© David Dai</a:t>
            </a:r>
          </a:p>
        </p:txBody>
      </p:sp>
    </p:spTree>
    <p:extLst>
      <p:ext uri="{BB962C8B-B14F-4D97-AF65-F5344CB8AC3E}">
        <p14:creationId xmlns:p14="http://schemas.microsoft.com/office/powerpoint/2010/main" val="1469284818"/>
      </p:ext>
    </p:extLst>
  </p:cSld>
  <p:clrMapOvr>
    <a:overrideClrMapping bg1="dk1" tx1="lt1" bg2="dk2" tx2="lt2" accent1="accent1" accent2="accent2" accent3="accent3" accent4="accent4" accent5="accent5" accent6="accent6" hlink="hlink" folHlink="folHlink"/>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A9D2268A-D939-4E78-91B6-6C7E46406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Stars in the sky&#10;&#10;Description automatically generated with low confidence">
            <a:extLst>
              <a:ext uri="{FF2B5EF4-FFF2-40B4-BE49-F238E27FC236}">
                <a16:creationId xmlns:a16="http://schemas.microsoft.com/office/drawing/2014/main" id="{6AE32241-79C9-E444-7A7F-191BEEA4172A}"/>
              </a:ext>
            </a:extLst>
          </p:cNvPr>
          <p:cNvPicPr>
            <a:picLocks noChangeAspect="1"/>
          </p:cNvPicPr>
          <p:nvPr/>
        </p:nvPicPr>
        <p:blipFill rotWithShape="1">
          <a:blip r:embed="rId2">
            <a:alphaModFix amt="40000"/>
            <a:extLst>
              <a:ext uri="{28A0092B-C50C-407E-A947-70E740481C1C}">
                <a14:useLocalDpi xmlns:a14="http://schemas.microsoft.com/office/drawing/2010/main" val="0"/>
              </a:ext>
            </a:extLst>
          </a:blip>
          <a:srcRect t="24263" b="19487"/>
          <a:stretch/>
        </p:blipFill>
        <p:spPr>
          <a:xfrm>
            <a:off x="20" y="0"/>
            <a:ext cx="12191980" cy="6856718"/>
          </a:xfrm>
          <a:prstGeom prst="rect">
            <a:avLst/>
          </a:prstGeom>
        </p:spPr>
      </p:pic>
      <p:sp>
        <p:nvSpPr>
          <p:cNvPr id="8" name="TextBox 7">
            <a:extLst>
              <a:ext uri="{FF2B5EF4-FFF2-40B4-BE49-F238E27FC236}">
                <a16:creationId xmlns:a16="http://schemas.microsoft.com/office/drawing/2014/main" id="{E1438C86-FEC2-891A-830A-5BA074F9533C}"/>
              </a:ext>
            </a:extLst>
          </p:cNvPr>
          <p:cNvSpPr txBox="1"/>
          <p:nvPr/>
        </p:nvSpPr>
        <p:spPr>
          <a:xfrm>
            <a:off x="640080" y="853673"/>
            <a:ext cx="4023360" cy="5004794"/>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5400" b="1" dirty="0">
                <a:effectLst/>
                <a:latin typeface="+mj-lt"/>
                <a:ea typeface="DengXian" panose="02010600030101010101" pitchFamily="2" charset="-122"/>
                <a:cs typeface="Arial" panose="020B0604020202020204" pitchFamily="34" charset="0"/>
              </a:rPr>
              <a:t>Play, Work, and Self</a:t>
            </a:r>
            <a:endParaRPr lang="en-US" sz="5400" b="1" dirty="0">
              <a:solidFill>
                <a:srgbClr val="FFFFFF"/>
              </a:solidFill>
              <a:latin typeface="+mj-lt"/>
              <a:ea typeface="+mj-ea"/>
              <a:cs typeface="+mj-cs"/>
            </a:endParaRPr>
          </a:p>
        </p:txBody>
      </p:sp>
      <p:sp>
        <p:nvSpPr>
          <p:cNvPr id="10" name="TextBox 9">
            <a:extLst>
              <a:ext uri="{FF2B5EF4-FFF2-40B4-BE49-F238E27FC236}">
                <a16:creationId xmlns:a16="http://schemas.microsoft.com/office/drawing/2014/main" id="{1937A769-AE91-3D6E-E36E-64653FA926A2}"/>
              </a:ext>
            </a:extLst>
          </p:cNvPr>
          <p:cNvSpPr txBox="1"/>
          <p:nvPr/>
        </p:nvSpPr>
        <p:spPr>
          <a:xfrm>
            <a:off x="5599083" y="853673"/>
            <a:ext cx="5715000" cy="5004794"/>
          </a:xfrm>
          <a:prstGeom prst="rect">
            <a:avLst/>
          </a:prstGeom>
        </p:spPr>
        <p:txBody>
          <a:bodyPr vert="horz" lIns="91440" tIns="45720" rIns="91440" bIns="45720" rtlCol="0" anchor="ctr">
            <a:normAutofit/>
          </a:bodyPr>
          <a:lstStyle/>
          <a:p>
            <a:pPr marL="457200" marR="0">
              <a:lnSpc>
                <a:spcPct val="107000"/>
              </a:lnSpc>
              <a:spcBef>
                <a:spcPts val="0"/>
              </a:spcBef>
              <a:spcAft>
                <a:spcPts val="800"/>
              </a:spcAft>
            </a:pPr>
            <a:r>
              <a:rPr lang="en-US" sz="1600" dirty="0">
                <a:effectLst/>
                <a:ea typeface="DengXian" panose="02010600030101010101" pitchFamily="2" charset="-122"/>
                <a:cs typeface="Times New Roman" panose="02020603050405020304" pitchFamily="18" charset="0"/>
              </a:rPr>
              <a:t>Given our view of higher-order consciousness, this also means an account that explains </a:t>
            </a:r>
            <a:r>
              <a:rPr lang="en-US" sz="1600" b="1" dirty="0">
                <a:effectLst/>
                <a:ea typeface="DengXian" panose="02010600030101010101" pitchFamily="2" charset="-122"/>
                <a:cs typeface="Times New Roman" panose="02020603050405020304" pitchFamily="18" charset="0"/>
              </a:rPr>
              <a:t>the bases of how we attain personhood or selfhood</a:t>
            </a:r>
            <a:r>
              <a:rPr lang="en-US" sz="1600" dirty="0">
                <a:effectLst/>
                <a:ea typeface="DengXian" panose="02010600030101010101" pitchFamily="2" charset="-122"/>
                <a:cs typeface="Times New Roman" panose="02020603050405020304" pitchFamily="18" charset="0"/>
              </a:rPr>
              <a:t>. By selfhood, I mean not just the individuality that emerges from genetics or immunology, but the </a:t>
            </a:r>
            <a:r>
              <a:rPr lang="en-US" sz="1600" b="1" dirty="0">
                <a:effectLst/>
                <a:ea typeface="DengXian" panose="02010600030101010101" pitchFamily="2" charset="-122"/>
                <a:cs typeface="Times New Roman" panose="02020603050405020304" pitchFamily="18" charset="0"/>
              </a:rPr>
              <a:t>personal individuality that emerges from developmental and social interactions</a:t>
            </a:r>
            <a:r>
              <a:rPr lang="en-US" sz="1600" dirty="0">
                <a:effectLst/>
                <a:ea typeface="DengXian" panose="02010600030101010101" pitchFamily="2" charset="-122"/>
                <a:cs typeface="Times New Roman" panose="02020603050405020304" pitchFamily="18" charset="0"/>
              </a:rPr>
              <a:t>.  </a:t>
            </a:r>
          </a:p>
          <a:p>
            <a:pPr marL="457200" marR="0">
              <a:lnSpc>
                <a:spcPct val="107000"/>
              </a:lnSpc>
              <a:spcBef>
                <a:spcPts val="0"/>
              </a:spcBef>
              <a:spcAft>
                <a:spcPts val="800"/>
              </a:spcAft>
            </a:pPr>
            <a:r>
              <a:rPr lang="en-US" sz="1600" dirty="0">
                <a:ea typeface="DengXian" panose="02010600030101010101" pitchFamily="2" charset="-122"/>
                <a:cs typeface="Times New Roman" panose="02020603050405020304" pitchFamily="18" charset="0"/>
              </a:rPr>
              <a:t>		   -- Gerald M. </a:t>
            </a:r>
            <a:r>
              <a:rPr lang="en-US" sz="1600" dirty="0">
                <a:effectLst/>
                <a:ea typeface="DengXian" panose="02010600030101010101" pitchFamily="2" charset="-122"/>
                <a:cs typeface="Times New Roman" panose="02020603050405020304" pitchFamily="18" charset="0"/>
              </a:rPr>
              <a:t>Edelman (1995, p. 201)</a:t>
            </a:r>
          </a:p>
          <a:p>
            <a:pPr marL="457200" marR="0">
              <a:lnSpc>
                <a:spcPct val="107000"/>
              </a:lnSpc>
              <a:spcBef>
                <a:spcPts val="0"/>
              </a:spcBef>
              <a:spcAft>
                <a:spcPts val="800"/>
              </a:spcAft>
            </a:pPr>
            <a:r>
              <a:rPr lang="en-US" sz="1600" dirty="0">
                <a:ea typeface="DengXian" panose="02010600030101010101" pitchFamily="2" charset="-122"/>
                <a:cs typeface="Times New Roman" panose="02020603050405020304" pitchFamily="18" charset="0"/>
              </a:rPr>
              <a:t>				</a:t>
            </a:r>
          </a:p>
        </p:txBody>
      </p:sp>
      <p:sp>
        <p:nvSpPr>
          <p:cNvPr id="29" name="sketch box">
            <a:extLst>
              <a:ext uri="{FF2B5EF4-FFF2-40B4-BE49-F238E27FC236}">
                <a16:creationId xmlns:a16="http://schemas.microsoft.com/office/drawing/2014/main" id="{E0C43A58-225D-452D-8185-0D89D1EED8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8921" y="493776"/>
            <a:ext cx="6229604" cy="5722227"/>
          </a:xfrm>
          <a:custGeom>
            <a:avLst/>
            <a:gdLst>
              <a:gd name="connsiteX0" fmla="*/ 0 w 6229604"/>
              <a:gd name="connsiteY0" fmla="*/ 0 h 5722227"/>
              <a:gd name="connsiteX1" fmla="*/ 629882 w 6229604"/>
              <a:gd name="connsiteY1" fmla="*/ 0 h 5722227"/>
              <a:gd name="connsiteX2" fmla="*/ 1135172 w 6229604"/>
              <a:gd name="connsiteY2" fmla="*/ 0 h 5722227"/>
              <a:gd name="connsiteX3" fmla="*/ 1951943 w 6229604"/>
              <a:gd name="connsiteY3" fmla="*/ 0 h 5722227"/>
              <a:gd name="connsiteX4" fmla="*/ 2581825 w 6229604"/>
              <a:gd name="connsiteY4" fmla="*/ 0 h 5722227"/>
              <a:gd name="connsiteX5" fmla="*/ 3211707 w 6229604"/>
              <a:gd name="connsiteY5" fmla="*/ 0 h 5722227"/>
              <a:gd name="connsiteX6" fmla="*/ 4028477 w 6229604"/>
              <a:gd name="connsiteY6" fmla="*/ 0 h 5722227"/>
              <a:gd name="connsiteX7" fmla="*/ 4596063 w 6229604"/>
              <a:gd name="connsiteY7" fmla="*/ 0 h 5722227"/>
              <a:gd name="connsiteX8" fmla="*/ 5412834 w 6229604"/>
              <a:gd name="connsiteY8" fmla="*/ 0 h 5722227"/>
              <a:gd name="connsiteX9" fmla="*/ 6229604 w 6229604"/>
              <a:gd name="connsiteY9" fmla="*/ 0 h 5722227"/>
              <a:gd name="connsiteX10" fmla="*/ 6229604 w 6229604"/>
              <a:gd name="connsiteY10" fmla="*/ 635803 h 5722227"/>
              <a:gd name="connsiteX11" fmla="*/ 6229604 w 6229604"/>
              <a:gd name="connsiteY11" fmla="*/ 1271606 h 5722227"/>
              <a:gd name="connsiteX12" fmla="*/ 6229604 w 6229604"/>
              <a:gd name="connsiteY12" fmla="*/ 1964631 h 5722227"/>
              <a:gd name="connsiteX13" fmla="*/ 6229604 w 6229604"/>
              <a:gd name="connsiteY13" fmla="*/ 2428767 h 5722227"/>
              <a:gd name="connsiteX14" fmla="*/ 6229604 w 6229604"/>
              <a:gd name="connsiteY14" fmla="*/ 3064570 h 5722227"/>
              <a:gd name="connsiteX15" fmla="*/ 6229604 w 6229604"/>
              <a:gd name="connsiteY15" fmla="*/ 3700373 h 5722227"/>
              <a:gd name="connsiteX16" fmla="*/ 6229604 w 6229604"/>
              <a:gd name="connsiteY16" fmla="*/ 4336176 h 5722227"/>
              <a:gd name="connsiteX17" fmla="*/ 6229604 w 6229604"/>
              <a:gd name="connsiteY17" fmla="*/ 5029202 h 5722227"/>
              <a:gd name="connsiteX18" fmla="*/ 6229604 w 6229604"/>
              <a:gd name="connsiteY18" fmla="*/ 5722227 h 5722227"/>
              <a:gd name="connsiteX19" fmla="*/ 5475130 w 6229604"/>
              <a:gd name="connsiteY19" fmla="*/ 5722227 h 5722227"/>
              <a:gd name="connsiteX20" fmla="*/ 4907544 w 6229604"/>
              <a:gd name="connsiteY20" fmla="*/ 5722227 h 5722227"/>
              <a:gd name="connsiteX21" fmla="*/ 4090773 w 6229604"/>
              <a:gd name="connsiteY21" fmla="*/ 5722227 h 5722227"/>
              <a:gd name="connsiteX22" fmla="*/ 3398595 w 6229604"/>
              <a:gd name="connsiteY22" fmla="*/ 5722227 h 5722227"/>
              <a:gd name="connsiteX23" fmla="*/ 2831009 w 6229604"/>
              <a:gd name="connsiteY23" fmla="*/ 5722227 h 5722227"/>
              <a:gd name="connsiteX24" fmla="*/ 2138831 w 6229604"/>
              <a:gd name="connsiteY24" fmla="*/ 5722227 h 5722227"/>
              <a:gd name="connsiteX25" fmla="*/ 1633541 w 6229604"/>
              <a:gd name="connsiteY25" fmla="*/ 5722227 h 5722227"/>
              <a:gd name="connsiteX26" fmla="*/ 1128251 w 6229604"/>
              <a:gd name="connsiteY26" fmla="*/ 5722227 h 5722227"/>
              <a:gd name="connsiteX27" fmla="*/ 0 w 6229604"/>
              <a:gd name="connsiteY27" fmla="*/ 5722227 h 5722227"/>
              <a:gd name="connsiteX28" fmla="*/ 0 w 6229604"/>
              <a:gd name="connsiteY28" fmla="*/ 5200869 h 5722227"/>
              <a:gd name="connsiteX29" fmla="*/ 0 w 6229604"/>
              <a:gd name="connsiteY29" fmla="*/ 4450621 h 5722227"/>
              <a:gd name="connsiteX30" fmla="*/ 0 w 6229604"/>
              <a:gd name="connsiteY30" fmla="*/ 3872040 h 5722227"/>
              <a:gd name="connsiteX31" fmla="*/ 0 w 6229604"/>
              <a:gd name="connsiteY31" fmla="*/ 3407904 h 5722227"/>
              <a:gd name="connsiteX32" fmla="*/ 0 w 6229604"/>
              <a:gd name="connsiteY32" fmla="*/ 2714879 h 5722227"/>
              <a:gd name="connsiteX33" fmla="*/ 0 w 6229604"/>
              <a:gd name="connsiteY33" fmla="*/ 2193520 h 5722227"/>
              <a:gd name="connsiteX34" fmla="*/ 0 w 6229604"/>
              <a:gd name="connsiteY34" fmla="*/ 1500495 h 5722227"/>
              <a:gd name="connsiteX35" fmla="*/ 0 w 6229604"/>
              <a:gd name="connsiteY35" fmla="*/ 750248 h 5722227"/>
              <a:gd name="connsiteX36" fmla="*/ 0 w 6229604"/>
              <a:gd name="connsiteY36" fmla="*/ 0 h 572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229604" h="5722227" extrusionOk="0">
                <a:moveTo>
                  <a:pt x="0" y="0"/>
                </a:moveTo>
                <a:cubicBezTo>
                  <a:pt x="134765" y="733"/>
                  <a:pt x="359555" y="-15387"/>
                  <a:pt x="629882" y="0"/>
                </a:cubicBezTo>
                <a:cubicBezTo>
                  <a:pt x="900209" y="15387"/>
                  <a:pt x="965450" y="15937"/>
                  <a:pt x="1135172" y="0"/>
                </a:cubicBezTo>
                <a:cubicBezTo>
                  <a:pt x="1304894" y="-15937"/>
                  <a:pt x="1787212" y="10921"/>
                  <a:pt x="1951943" y="0"/>
                </a:cubicBezTo>
                <a:cubicBezTo>
                  <a:pt x="2116674" y="-10921"/>
                  <a:pt x="2378222" y="13313"/>
                  <a:pt x="2581825" y="0"/>
                </a:cubicBezTo>
                <a:cubicBezTo>
                  <a:pt x="2785428" y="-13313"/>
                  <a:pt x="2915218" y="19972"/>
                  <a:pt x="3211707" y="0"/>
                </a:cubicBezTo>
                <a:cubicBezTo>
                  <a:pt x="3508196" y="-19972"/>
                  <a:pt x="3832828" y="-34359"/>
                  <a:pt x="4028477" y="0"/>
                </a:cubicBezTo>
                <a:cubicBezTo>
                  <a:pt x="4224126" y="34359"/>
                  <a:pt x="4361257" y="4467"/>
                  <a:pt x="4596063" y="0"/>
                </a:cubicBezTo>
                <a:cubicBezTo>
                  <a:pt x="4830869" y="-4467"/>
                  <a:pt x="5091403" y="-7365"/>
                  <a:pt x="5412834" y="0"/>
                </a:cubicBezTo>
                <a:cubicBezTo>
                  <a:pt x="5734265" y="7365"/>
                  <a:pt x="6034988" y="-26786"/>
                  <a:pt x="6229604" y="0"/>
                </a:cubicBezTo>
                <a:cubicBezTo>
                  <a:pt x="6208296" y="256153"/>
                  <a:pt x="6219810" y="335049"/>
                  <a:pt x="6229604" y="635803"/>
                </a:cubicBezTo>
                <a:cubicBezTo>
                  <a:pt x="6239398" y="936557"/>
                  <a:pt x="6230184" y="1092448"/>
                  <a:pt x="6229604" y="1271606"/>
                </a:cubicBezTo>
                <a:cubicBezTo>
                  <a:pt x="6229024" y="1450764"/>
                  <a:pt x="6217841" y="1797531"/>
                  <a:pt x="6229604" y="1964631"/>
                </a:cubicBezTo>
                <a:cubicBezTo>
                  <a:pt x="6241367" y="2131731"/>
                  <a:pt x="6220367" y="2235822"/>
                  <a:pt x="6229604" y="2428767"/>
                </a:cubicBezTo>
                <a:cubicBezTo>
                  <a:pt x="6238841" y="2621712"/>
                  <a:pt x="6220929" y="2925917"/>
                  <a:pt x="6229604" y="3064570"/>
                </a:cubicBezTo>
                <a:cubicBezTo>
                  <a:pt x="6238279" y="3203223"/>
                  <a:pt x="6256755" y="3501958"/>
                  <a:pt x="6229604" y="3700373"/>
                </a:cubicBezTo>
                <a:cubicBezTo>
                  <a:pt x="6202453" y="3898788"/>
                  <a:pt x="6201714" y="4046823"/>
                  <a:pt x="6229604" y="4336176"/>
                </a:cubicBezTo>
                <a:cubicBezTo>
                  <a:pt x="6257494" y="4625529"/>
                  <a:pt x="6258821" y="4774033"/>
                  <a:pt x="6229604" y="5029202"/>
                </a:cubicBezTo>
                <a:cubicBezTo>
                  <a:pt x="6200387" y="5284371"/>
                  <a:pt x="6233334" y="5383875"/>
                  <a:pt x="6229604" y="5722227"/>
                </a:cubicBezTo>
                <a:cubicBezTo>
                  <a:pt x="6016393" y="5707881"/>
                  <a:pt x="5684528" y="5751176"/>
                  <a:pt x="5475130" y="5722227"/>
                </a:cubicBezTo>
                <a:cubicBezTo>
                  <a:pt x="5265732" y="5693278"/>
                  <a:pt x="5082862" y="5732690"/>
                  <a:pt x="4907544" y="5722227"/>
                </a:cubicBezTo>
                <a:cubicBezTo>
                  <a:pt x="4732226" y="5711764"/>
                  <a:pt x="4474837" y="5716289"/>
                  <a:pt x="4090773" y="5722227"/>
                </a:cubicBezTo>
                <a:cubicBezTo>
                  <a:pt x="3706709" y="5728165"/>
                  <a:pt x="3645902" y="5723973"/>
                  <a:pt x="3398595" y="5722227"/>
                </a:cubicBezTo>
                <a:cubicBezTo>
                  <a:pt x="3151288" y="5720481"/>
                  <a:pt x="3001606" y="5732695"/>
                  <a:pt x="2831009" y="5722227"/>
                </a:cubicBezTo>
                <a:cubicBezTo>
                  <a:pt x="2660412" y="5711759"/>
                  <a:pt x="2424161" y="5689878"/>
                  <a:pt x="2138831" y="5722227"/>
                </a:cubicBezTo>
                <a:cubicBezTo>
                  <a:pt x="1853501" y="5754576"/>
                  <a:pt x="1788223" y="5720540"/>
                  <a:pt x="1633541" y="5722227"/>
                </a:cubicBezTo>
                <a:cubicBezTo>
                  <a:pt x="1478859" y="5723915"/>
                  <a:pt x="1324151" y="5739059"/>
                  <a:pt x="1128251" y="5722227"/>
                </a:cubicBezTo>
                <a:cubicBezTo>
                  <a:pt x="932351" y="5705396"/>
                  <a:pt x="522340" y="5691488"/>
                  <a:pt x="0" y="5722227"/>
                </a:cubicBezTo>
                <a:cubicBezTo>
                  <a:pt x="-8445" y="5596771"/>
                  <a:pt x="-11215" y="5344833"/>
                  <a:pt x="0" y="5200869"/>
                </a:cubicBezTo>
                <a:cubicBezTo>
                  <a:pt x="11215" y="5056905"/>
                  <a:pt x="20310" y="4693766"/>
                  <a:pt x="0" y="4450621"/>
                </a:cubicBezTo>
                <a:cubicBezTo>
                  <a:pt x="-20310" y="4207476"/>
                  <a:pt x="817" y="4075053"/>
                  <a:pt x="0" y="3872040"/>
                </a:cubicBezTo>
                <a:cubicBezTo>
                  <a:pt x="-817" y="3669027"/>
                  <a:pt x="-21729" y="3595882"/>
                  <a:pt x="0" y="3407904"/>
                </a:cubicBezTo>
                <a:cubicBezTo>
                  <a:pt x="21729" y="3219926"/>
                  <a:pt x="-30605" y="3052469"/>
                  <a:pt x="0" y="2714879"/>
                </a:cubicBezTo>
                <a:cubicBezTo>
                  <a:pt x="30605" y="2377289"/>
                  <a:pt x="-16081" y="2430808"/>
                  <a:pt x="0" y="2193520"/>
                </a:cubicBezTo>
                <a:cubicBezTo>
                  <a:pt x="16081" y="1956232"/>
                  <a:pt x="18120" y="1817979"/>
                  <a:pt x="0" y="1500495"/>
                </a:cubicBezTo>
                <a:cubicBezTo>
                  <a:pt x="-18120" y="1183011"/>
                  <a:pt x="23969" y="972269"/>
                  <a:pt x="0" y="750248"/>
                </a:cubicBezTo>
                <a:cubicBezTo>
                  <a:pt x="-23969" y="528227"/>
                  <a:pt x="-3769" y="358360"/>
                  <a:pt x="0" y="0"/>
                </a:cubicBezTo>
                <a:close/>
              </a:path>
            </a:pathLst>
          </a:custGeom>
          <a:noFill/>
          <a:ln w="47625">
            <a:solidFill>
              <a:srgbClr val="FFFFFF">
                <a:alpha val="75000"/>
              </a:srgbClr>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2CF2BA89-EF7C-02A0-A900-646EC426AC2D}"/>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3600" b="1" dirty="0"/>
          </a:p>
        </p:txBody>
      </p:sp>
      <p:sp>
        <p:nvSpPr>
          <p:cNvPr id="9" name="TextBox 8">
            <a:extLst>
              <a:ext uri="{FF2B5EF4-FFF2-40B4-BE49-F238E27FC236}">
                <a16:creationId xmlns:a16="http://schemas.microsoft.com/office/drawing/2014/main" id="{45095BDF-8D66-A28F-B9EF-A82B21735169}"/>
              </a:ext>
            </a:extLst>
          </p:cNvPr>
          <p:cNvSpPr txBox="1"/>
          <p:nvPr/>
        </p:nvSpPr>
        <p:spPr>
          <a:xfrm>
            <a:off x="0" y="6498368"/>
            <a:ext cx="6158752" cy="369332"/>
          </a:xfrm>
          <a:prstGeom prst="rect">
            <a:avLst/>
          </a:prstGeom>
          <a:noFill/>
        </p:spPr>
        <p:txBody>
          <a:bodyPr wrap="square">
            <a:spAutoFit/>
          </a:bodyPr>
          <a:lstStyle/>
          <a:p>
            <a:r>
              <a:rPr lang="en-US" sz="1800" dirty="0">
                <a:latin typeface="Monotype Corsiva" panose="03010101010201010101" pitchFamily="66" charset="0"/>
                <a:ea typeface="Microsoft YaHei Light" panose="020B0502040204020203" pitchFamily="34" charset="-122"/>
              </a:rPr>
              <a:t>© David Dai</a:t>
            </a:r>
          </a:p>
        </p:txBody>
      </p:sp>
    </p:spTree>
    <p:extLst>
      <p:ext uri="{BB962C8B-B14F-4D97-AF65-F5344CB8AC3E}">
        <p14:creationId xmlns:p14="http://schemas.microsoft.com/office/powerpoint/2010/main" val="1188353848"/>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A9D2268A-D939-4E78-91B6-6C7E46406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Stars in the sky&#10;&#10;Description automatically generated with low confidence">
            <a:extLst>
              <a:ext uri="{FF2B5EF4-FFF2-40B4-BE49-F238E27FC236}">
                <a16:creationId xmlns:a16="http://schemas.microsoft.com/office/drawing/2014/main" id="{6AE32241-79C9-E444-7A7F-191BEEA4172A}"/>
              </a:ext>
            </a:extLst>
          </p:cNvPr>
          <p:cNvPicPr>
            <a:picLocks noChangeAspect="1"/>
          </p:cNvPicPr>
          <p:nvPr/>
        </p:nvPicPr>
        <p:blipFill rotWithShape="1">
          <a:blip r:embed="rId2">
            <a:alphaModFix amt="40000"/>
            <a:extLst>
              <a:ext uri="{28A0092B-C50C-407E-A947-70E740481C1C}">
                <a14:useLocalDpi xmlns:a14="http://schemas.microsoft.com/office/drawing/2010/main" val="0"/>
              </a:ext>
            </a:extLst>
          </a:blip>
          <a:srcRect t="24263" b="19487"/>
          <a:stretch/>
        </p:blipFill>
        <p:spPr>
          <a:xfrm>
            <a:off x="20" y="0"/>
            <a:ext cx="12191980" cy="6856718"/>
          </a:xfrm>
          <a:prstGeom prst="rect">
            <a:avLst/>
          </a:prstGeom>
        </p:spPr>
      </p:pic>
      <p:sp>
        <p:nvSpPr>
          <p:cNvPr id="8" name="TextBox 7">
            <a:extLst>
              <a:ext uri="{FF2B5EF4-FFF2-40B4-BE49-F238E27FC236}">
                <a16:creationId xmlns:a16="http://schemas.microsoft.com/office/drawing/2014/main" id="{E1438C86-FEC2-891A-830A-5BA074F9533C}"/>
              </a:ext>
            </a:extLst>
          </p:cNvPr>
          <p:cNvSpPr txBox="1"/>
          <p:nvPr/>
        </p:nvSpPr>
        <p:spPr>
          <a:xfrm>
            <a:off x="640080" y="853673"/>
            <a:ext cx="4023360" cy="5004794"/>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5400" b="1" dirty="0">
                <a:effectLst/>
                <a:latin typeface="+mj-lt"/>
                <a:ea typeface="DengXian" panose="02010600030101010101" pitchFamily="2" charset="-122"/>
                <a:cs typeface="Arial" panose="020B0604020202020204" pitchFamily="34" charset="0"/>
              </a:rPr>
              <a:t>Sum-Up of ECT</a:t>
            </a:r>
            <a:endParaRPr lang="en-US" sz="5400" b="1" dirty="0">
              <a:solidFill>
                <a:srgbClr val="FFFFFF"/>
              </a:solidFill>
              <a:latin typeface="+mj-lt"/>
              <a:ea typeface="+mj-ea"/>
              <a:cs typeface="+mj-cs"/>
            </a:endParaRPr>
          </a:p>
        </p:txBody>
      </p:sp>
      <p:sp>
        <p:nvSpPr>
          <p:cNvPr id="10" name="TextBox 9">
            <a:extLst>
              <a:ext uri="{FF2B5EF4-FFF2-40B4-BE49-F238E27FC236}">
                <a16:creationId xmlns:a16="http://schemas.microsoft.com/office/drawing/2014/main" id="{1937A769-AE91-3D6E-E36E-64653FA926A2}"/>
              </a:ext>
            </a:extLst>
          </p:cNvPr>
          <p:cNvSpPr txBox="1"/>
          <p:nvPr/>
        </p:nvSpPr>
        <p:spPr>
          <a:xfrm>
            <a:off x="5599083" y="853673"/>
            <a:ext cx="5715000" cy="5004794"/>
          </a:xfrm>
          <a:prstGeom prst="rect">
            <a:avLst/>
          </a:prstGeom>
        </p:spPr>
        <p:txBody>
          <a:bodyPr vert="horz" lIns="91440" tIns="45720" rIns="91440" bIns="45720" rtlCol="0" anchor="ctr">
            <a:normAutofit/>
          </a:bodyPr>
          <a:lstStyle/>
          <a:p>
            <a:pPr marL="457200" indent="-457200">
              <a:buFont typeface="Arial" panose="020B0604020202020204" pitchFamily="34" charset="0"/>
              <a:buChar char="•"/>
            </a:pPr>
            <a:r>
              <a:rPr lang="en-US" sz="1600" dirty="0">
                <a:cs typeface="Arial" panose="020B0604020202020204" pitchFamily="34" charset="0"/>
              </a:rPr>
              <a:t>Evolving Structural, Regulatory, and Temporal-Contextual Complexities of TD</a:t>
            </a:r>
          </a:p>
          <a:p>
            <a:endParaRPr lang="en-US" sz="800" dirty="0">
              <a:cs typeface="Arial" panose="020B0604020202020204" pitchFamily="34" charset="0"/>
            </a:endParaRPr>
          </a:p>
          <a:p>
            <a:pPr marL="457200" indent="-457200">
              <a:buFont typeface="Arial" panose="020B0604020202020204" pitchFamily="34" charset="0"/>
              <a:buChar char="•"/>
            </a:pPr>
            <a:r>
              <a:rPr lang="en-US" sz="1600" dirty="0">
                <a:cs typeface="Arial" panose="020B0604020202020204" pitchFamily="34" charset="0"/>
              </a:rPr>
              <a:t>Engaging (and Constructing) the World and Building the Self are flip sides of the same coin</a:t>
            </a:r>
          </a:p>
          <a:p>
            <a:endParaRPr lang="en-US" sz="800" dirty="0">
              <a:cs typeface="Arial" panose="020B0604020202020204" pitchFamily="34" charset="0"/>
            </a:endParaRPr>
          </a:p>
          <a:p>
            <a:pPr marL="457200" indent="-457200">
              <a:buFont typeface="Arial" panose="020B0604020202020204" pitchFamily="34" charset="0"/>
              <a:buChar char="•"/>
            </a:pPr>
            <a:r>
              <a:rPr lang="en-US" sz="1600" dirty="0">
                <a:cs typeface="Arial" panose="020B0604020202020204" pitchFamily="34" charset="0"/>
              </a:rPr>
              <a:t>Being-in-the-World (</a:t>
            </a:r>
            <a:r>
              <a:rPr lang="en-US" sz="1400" dirty="0">
                <a:cs typeface="Arial" panose="020B0604020202020204" pitchFamily="34" charset="0"/>
              </a:rPr>
              <a:t>Heidegger</a:t>
            </a:r>
            <a:r>
              <a:rPr lang="en-US" sz="1600" dirty="0">
                <a:cs typeface="Arial" panose="020B0604020202020204" pitchFamily="34" charset="0"/>
              </a:rPr>
              <a:t>), Intentional Arc (</a:t>
            </a:r>
            <a:r>
              <a:rPr lang="en-US" sz="1400" dirty="0" err="1">
                <a:cs typeface="Arial" panose="020B0604020202020204" pitchFamily="34" charset="0"/>
              </a:rPr>
              <a:t>Merleau</a:t>
            </a:r>
            <a:r>
              <a:rPr lang="en-US" sz="1400" dirty="0">
                <a:cs typeface="Arial" panose="020B0604020202020204" pitchFamily="34" charset="0"/>
              </a:rPr>
              <a:t>-Ponti</a:t>
            </a:r>
            <a:r>
              <a:rPr lang="en-US" sz="1600" dirty="0">
                <a:cs typeface="Arial" panose="020B0604020202020204" pitchFamily="34" charset="0"/>
              </a:rPr>
              <a:t>), and Higher-Order Consciousness (</a:t>
            </a:r>
            <a:r>
              <a:rPr lang="en-US" sz="1400" dirty="0">
                <a:cs typeface="Arial" panose="020B0604020202020204" pitchFamily="34" charset="0"/>
              </a:rPr>
              <a:t>Gerald Edelman</a:t>
            </a:r>
            <a:r>
              <a:rPr lang="en-US" sz="1600" dirty="0">
                <a:cs typeface="Arial" panose="020B0604020202020204" pitchFamily="34" charset="0"/>
              </a:rPr>
              <a:t>)</a:t>
            </a:r>
          </a:p>
        </p:txBody>
      </p:sp>
      <p:sp>
        <p:nvSpPr>
          <p:cNvPr id="29" name="sketch box">
            <a:extLst>
              <a:ext uri="{FF2B5EF4-FFF2-40B4-BE49-F238E27FC236}">
                <a16:creationId xmlns:a16="http://schemas.microsoft.com/office/drawing/2014/main" id="{E0C43A58-225D-452D-8185-0D89D1EED8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8921" y="493776"/>
            <a:ext cx="6229604" cy="5722227"/>
          </a:xfrm>
          <a:custGeom>
            <a:avLst/>
            <a:gdLst>
              <a:gd name="connsiteX0" fmla="*/ 0 w 6229604"/>
              <a:gd name="connsiteY0" fmla="*/ 0 h 5722227"/>
              <a:gd name="connsiteX1" fmla="*/ 629882 w 6229604"/>
              <a:gd name="connsiteY1" fmla="*/ 0 h 5722227"/>
              <a:gd name="connsiteX2" fmla="*/ 1135172 w 6229604"/>
              <a:gd name="connsiteY2" fmla="*/ 0 h 5722227"/>
              <a:gd name="connsiteX3" fmla="*/ 1951943 w 6229604"/>
              <a:gd name="connsiteY3" fmla="*/ 0 h 5722227"/>
              <a:gd name="connsiteX4" fmla="*/ 2581825 w 6229604"/>
              <a:gd name="connsiteY4" fmla="*/ 0 h 5722227"/>
              <a:gd name="connsiteX5" fmla="*/ 3211707 w 6229604"/>
              <a:gd name="connsiteY5" fmla="*/ 0 h 5722227"/>
              <a:gd name="connsiteX6" fmla="*/ 4028477 w 6229604"/>
              <a:gd name="connsiteY6" fmla="*/ 0 h 5722227"/>
              <a:gd name="connsiteX7" fmla="*/ 4596063 w 6229604"/>
              <a:gd name="connsiteY7" fmla="*/ 0 h 5722227"/>
              <a:gd name="connsiteX8" fmla="*/ 5412834 w 6229604"/>
              <a:gd name="connsiteY8" fmla="*/ 0 h 5722227"/>
              <a:gd name="connsiteX9" fmla="*/ 6229604 w 6229604"/>
              <a:gd name="connsiteY9" fmla="*/ 0 h 5722227"/>
              <a:gd name="connsiteX10" fmla="*/ 6229604 w 6229604"/>
              <a:gd name="connsiteY10" fmla="*/ 635803 h 5722227"/>
              <a:gd name="connsiteX11" fmla="*/ 6229604 w 6229604"/>
              <a:gd name="connsiteY11" fmla="*/ 1271606 h 5722227"/>
              <a:gd name="connsiteX12" fmla="*/ 6229604 w 6229604"/>
              <a:gd name="connsiteY12" fmla="*/ 1964631 h 5722227"/>
              <a:gd name="connsiteX13" fmla="*/ 6229604 w 6229604"/>
              <a:gd name="connsiteY13" fmla="*/ 2428767 h 5722227"/>
              <a:gd name="connsiteX14" fmla="*/ 6229604 w 6229604"/>
              <a:gd name="connsiteY14" fmla="*/ 3064570 h 5722227"/>
              <a:gd name="connsiteX15" fmla="*/ 6229604 w 6229604"/>
              <a:gd name="connsiteY15" fmla="*/ 3700373 h 5722227"/>
              <a:gd name="connsiteX16" fmla="*/ 6229604 w 6229604"/>
              <a:gd name="connsiteY16" fmla="*/ 4336176 h 5722227"/>
              <a:gd name="connsiteX17" fmla="*/ 6229604 w 6229604"/>
              <a:gd name="connsiteY17" fmla="*/ 5029202 h 5722227"/>
              <a:gd name="connsiteX18" fmla="*/ 6229604 w 6229604"/>
              <a:gd name="connsiteY18" fmla="*/ 5722227 h 5722227"/>
              <a:gd name="connsiteX19" fmla="*/ 5475130 w 6229604"/>
              <a:gd name="connsiteY19" fmla="*/ 5722227 h 5722227"/>
              <a:gd name="connsiteX20" fmla="*/ 4907544 w 6229604"/>
              <a:gd name="connsiteY20" fmla="*/ 5722227 h 5722227"/>
              <a:gd name="connsiteX21" fmla="*/ 4090773 w 6229604"/>
              <a:gd name="connsiteY21" fmla="*/ 5722227 h 5722227"/>
              <a:gd name="connsiteX22" fmla="*/ 3398595 w 6229604"/>
              <a:gd name="connsiteY22" fmla="*/ 5722227 h 5722227"/>
              <a:gd name="connsiteX23" fmla="*/ 2831009 w 6229604"/>
              <a:gd name="connsiteY23" fmla="*/ 5722227 h 5722227"/>
              <a:gd name="connsiteX24" fmla="*/ 2138831 w 6229604"/>
              <a:gd name="connsiteY24" fmla="*/ 5722227 h 5722227"/>
              <a:gd name="connsiteX25" fmla="*/ 1633541 w 6229604"/>
              <a:gd name="connsiteY25" fmla="*/ 5722227 h 5722227"/>
              <a:gd name="connsiteX26" fmla="*/ 1128251 w 6229604"/>
              <a:gd name="connsiteY26" fmla="*/ 5722227 h 5722227"/>
              <a:gd name="connsiteX27" fmla="*/ 0 w 6229604"/>
              <a:gd name="connsiteY27" fmla="*/ 5722227 h 5722227"/>
              <a:gd name="connsiteX28" fmla="*/ 0 w 6229604"/>
              <a:gd name="connsiteY28" fmla="*/ 5200869 h 5722227"/>
              <a:gd name="connsiteX29" fmla="*/ 0 w 6229604"/>
              <a:gd name="connsiteY29" fmla="*/ 4450621 h 5722227"/>
              <a:gd name="connsiteX30" fmla="*/ 0 w 6229604"/>
              <a:gd name="connsiteY30" fmla="*/ 3872040 h 5722227"/>
              <a:gd name="connsiteX31" fmla="*/ 0 w 6229604"/>
              <a:gd name="connsiteY31" fmla="*/ 3407904 h 5722227"/>
              <a:gd name="connsiteX32" fmla="*/ 0 w 6229604"/>
              <a:gd name="connsiteY32" fmla="*/ 2714879 h 5722227"/>
              <a:gd name="connsiteX33" fmla="*/ 0 w 6229604"/>
              <a:gd name="connsiteY33" fmla="*/ 2193520 h 5722227"/>
              <a:gd name="connsiteX34" fmla="*/ 0 w 6229604"/>
              <a:gd name="connsiteY34" fmla="*/ 1500495 h 5722227"/>
              <a:gd name="connsiteX35" fmla="*/ 0 w 6229604"/>
              <a:gd name="connsiteY35" fmla="*/ 750248 h 5722227"/>
              <a:gd name="connsiteX36" fmla="*/ 0 w 6229604"/>
              <a:gd name="connsiteY36" fmla="*/ 0 h 572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229604" h="5722227" extrusionOk="0">
                <a:moveTo>
                  <a:pt x="0" y="0"/>
                </a:moveTo>
                <a:cubicBezTo>
                  <a:pt x="134765" y="733"/>
                  <a:pt x="359555" y="-15387"/>
                  <a:pt x="629882" y="0"/>
                </a:cubicBezTo>
                <a:cubicBezTo>
                  <a:pt x="900209" y="15387"/>
                  <a:pt x="965450" y="15937"/>
                  <a:pt x="1135172" y="0"/>
                </a:cubicBezTo>
                <a:cubicBezTo>
                  <a:pt x="1304894" y="-15937"/>
                  <a:pt x="1787212" y="10921"/>
                  <a:pt x="1951943" y="0"/>
                </a:cubicBezTo>
                <a:cubicBezTo>
                  <a:pt x="2116674" y="-10921"/>
                  <a:pt x="2378222" y="13313"/>
                  <a:pt x="2581825" y="0"/>
                </a:cubicBezTo>
                <a:cubicBezTo>
                  <a:pt x="2785428" y="-13313"/>
                  <a:pt x="2915218" y="19972"/>
                  <a:pt x="3211707" y="0"/>
                </a:cubicBezTo>
                <a:cubicBezTo>
                  <a:pt x="3508196" y="-19972"/>
                  <a:pt x="3832828" y="-34359"/>
                  <a:pt x="4028477" y="0"/>
                </a:cubicBezTo>
                <a:cubicBezTo>
                  <a:pt x="4224126" y="34359"/>
                  <a:pt x="4361257" y="4467"/>
                  <a:pt x="4596063" y="0"/>
                </a:cubicBezTo>
                <a:cubicBezTo>
                  <a:pt x="4830869" y="-4467"/>
                  <a:pt x="5091403" y="-7365"/>
                  <a:pt x="5412834" y="0"/>
                </a:cubicBezTo>
                <a:cubicBezTo>
                  <a:pt x="5734265" y="7365"/>
                  <a:pt x="6034988" y="-26786"/>
                  <a:pt x="6229604" y="0"/>
                </a:cubicBezTo>
                <a:cubicBezTo>
                  <a:pt x="6208296" y="256153"/>
                  <a:pt x="6219810" y="335049"/>
                  <a:pt x="6229604" y="635803"/>
                </a:cubicBezTo>
                <a:cubicBezTo>
                  <a:pt x="6239398" y="936557"/>
                  <a:pt x="6230184" y="1092448"/>
                  <a:pt x="6229604" y="1271606"/>
                </a:cubicBezTo>
                <a:cubicBezTo>
                  <a:pt x="6229024" y="1450764"/>
                  <a:pt x="6217841" y="1797531"/>
                  <a:pt x="6229604" y="1964631"/>
                </a:cubicBezTo>
                <a:cubicBezTo>
                  <a:pt x="6241367" y="2131731"/>
                  <a:pt x="6220367" y="2235822"/>
                  <a:pt x="6229604" y="2428767"/>
                </a:cubicBezTo>
                <a:cubicBezTo>
                  <a:pt x="6238841" y="2621712"/>
                  <a:pt x="6220929" y="2925917"/>
                  <a:pt x="6229604" y="3064570"/>
                </a:cubicBezTo>
                <a:cubicBezTo>
                  <a:pt x="6238279" y="3203223"/>
                  <a:pt x="6256755" y="3501958"/>
                  <a:pt x="6229604" y="3700373"/>
                </a:cubicBezTo>
                <a:cubicBezTo>
                  <a:pt x="6202453" y="3898788"/>
                  <a:pt x="6201714" y="4046823"/>
                  <a:pt x="6229604" y="4336176"/>
                </a:cubicBezTo>
                <a:cubicBezTo>
                  <a:pt x="6257494" y="4625529"/>
                  <a:pt x="6258821" y="4774033"/>
                  <a:pt x="6229604" y="5029202"/>
                </a:cubicBezTo>
                <a:cubicBezTo>
                  <a:pt x="6200387" y="5284371"/>
                  <a:pt x="6233334" y="5383875"/>
                  <a:pt x="6229604" y="5722227"/>
                </a:cubicBezTo>
                <a:cubicBezTo>
                  <a:pt x="6016393" y="5707881"/>
                  <a:pt x="5684528" y="5751176"/>
                  <a:pt x="5475130" y="5722227"/>
                </a:cubicBezTo>
                <a:cubicBezTo>
                  <a:pt x="5265732" y="5693278"/>
                  <a:pt x="5082862" y="5732690"/>
                  <a:pt x="4907544" y="5722227"/>
                </a:cubicBezTo>
                <a:cubicBezTo>
                  <a:pt x="4732226" y="5711764"/>
                  <a:pt x="4474837" y="5716289"/>
                  <a:pt x="4090773" y="5722227"/>
                </a:cubicBezTo>
                <a:cubicBezTo>
                  <a:pt x="3706709" y="5728165"/>
                  <a:pt x="3645902" y="5723973"/>
                  <a:pt x="3398595" y="5722227"/>
                </a:cubicBezTo>
                <a:cubicBezTo>
                  <a:pt x="3151288" y="5720481"/>
                  <a:pt x="3001606" y="5732695"/>
                  <a:pt x="2831009" y="5722227"/>
                </a:cubicBezTo>
                <a:cubicBezTo>
                  <a:pt x="2660412" y="5711759"/>
                  <a:pt x="2424161" y="5689878"/>
                  <a:pt x="2138831" y="5722227"/>
                </a:cubicBezTo>
                <a:cubicBezTo>
                  <a:pt x="1853501" y="5754576"/>
                  <a:pt x="1788223" y="5720540"/>
                  <a:pt x="1633541" y="5722227"/>
                </a:cubicBezTo>
                <a:cubicBezTo>
                  <a:pt x="1478859" y="5723915"/>
                  <a:pt x="1324151" y="5739059"/>
                  <a:pt x="1128251" y="5722227"/>
                </a:cubicBezTo>
                <a:cubicBezTo>
                  <a:pt x="932351" y="5705396"/>
                  <a:pt x="522340" y="5691488"/>
                  <a:pt x="0" y="5722227"/>
                </a:cubicBezTo>
                <a:cubicBezTo>
                  <a:pt x="-8445" y="5596771"/>
                  <a:pt x="-11215" y="5344833"/>
                  <a:pt x="0" y="5200869"/>
                </a:cubicBezTo>
                <a:cubicBezTo>
                  <a:pt x="11215" y="5056905"/>
                  <a:pt x="20310" y="4693766"/>
                  <a:pt x="0" y="4450621"/>
                </a:cubicBezTo>
                <a:cubicBezTo>
                  <a:pt x="-20310" y="4207476"/>
                  <a:pt x="817" y="4075053"/>
                  <a:pt x="0" y="3872040"/>
                </a:cubicBezTo>
                <a:cubicBezTo>
                  <a:pt x="-817" y="3669027"/>
                  <a:pt x="-21729" y="3595882"/>
                  <a:pt x="0" y="3407904"/>
                </a:cubicBezTo>
                <a:cubicBezTo>
                  <a:pt x="21729" y="3219926"/>
                  <a:pt x="-30605" y="3052469"/>
                  <a:pt x="0" y="2714879"/>
                </a:cubicBezTo>
                <a:cubicBezTo>
                  <a:pt x="30605" y="2377289"/>
                  <a:pt x="-16081" y="2430808"/>
                  <a:pt x="0" y="2193520"/>
                </a:cubicBezTo>
                <a:cubicBezTo>
                  <a:pt x="16081" y="1956232"/>
                  <a:pt x="18120" y="1817979"/>
                  <a:pt x="0" y="1500495"/>
                </a:cubicBezTo>
                <a:cubicBezTo>
                  <a:pt x="-18120" y="1183011"/>
                  <a:pt x="23969" y="972269"/>
                  <a:pt x="0" y="750248"/>
                </a:cubicBezTo>
                <a:cubicBezTo>
                  <a:pt x="-23969" y="528227"/>
                  <a:pt x="-3769" y="358360"/>
                  <a:pt x="0" y="0"/>
                </a:cubicBezTo>
                <a:close/>
              </a:path>
            </a:pathLst>
          </a:custGeom>
          <a:noFill/>
          <a:ln w="47625">
            <a:solidFill>
              <a:srgbClr val="FFFFFF">
                <a:alpha val="75000"/>
              </a:srgbClr>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a:extLst>
              <a:ext uri="{FF2B5EF4-FFF2-40B4-BE49-F238E27FC236}">
                <a16:creationId xmlns:a16="http://schemas.microsoft.com/office/drawing/2014/main" id="{2CF2BA89-EF7C-02A0-A900-646EC426AC2D}"/>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3600" b="1" dirty="0"/>
          </a:p>
        </p:txBody>
      </p:sp>
      <p:sp>
        <p:nvSpPr>
          <p:cNvPr id="9" name="TextBox 8">
            <a:extLst>
              <a:ext uri="{FF2B5EF4-FFF2-40B4-BE49-F238E27FC236}">
                <a16:creationId xmlns:a16="http://schemas.microsoft.com/office/drawing/2014/main" id="{9CEDF664-98D6-2AF3-F5D3-6ABDD9E10949}"/>
              </a:ext>
            </a:extLst>
          </p:cNvPr>
          <p:cNvSpPr txBox="1"/>
          <p:nvPr/>
        </p:nvSpPr>
        <p:spPr>
          <a:xfrm>
            <a:off x="0" y="6498368"/>
            <a:ext cx="6158752" cy="369332"/>
          </a:xfrm>
          <a:prstGeom prst="rect">
            <a:avLst/>
          </a:prstGeom>
          <a:noFill/>
        </p:spPr>
        <p:txBody>
          <a:bodyPr wrap="square">
            <a:spAutoFit/>
          </a:bodyPr>
          <a:lstStyle/>
          <a:p>
            <a:r>
              <a:rPr lang="en-US" sz="1800" dirty="0">
                <a:latin typeface="Monotype Corsiva" panose="03010101010201010101" pitchFamily="66" charset="0"/>
                <a:ea typeface="Microsoft YaHei Light" panose="020B0502040204020203" pitchFamily="34" charset="-122"/>
              </a:rPr>
              <a:t>© David Dai</a:t>
            </a:r>
          </a:p>
        </p:txBody>
      </p:sp>
    </p:spTree>
    <p:extLst>
      <p:ext uri="{BB962C8B-B14F-4D97-AF65-F5344CB8AC3E}">
        <p14:creationId xmlns:p14="http://schemas.microsoft.com/office/powerpoint/2010/main" val="1814939536"/>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6" name="!!BGRectangle">
            <a:extLst>
              <a:ext uri="{FF2B5EF4-FFF2-40B4-BE49-F238E27FC236}">
                <a16:creationId xmlns:a16="http://schemas.microsoft.com/office/drawing/2014/main" id="{25E8815A-9407-4234-B08F-A1E49DCD7F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6182"/>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Rectangle 42">
            <a:extLst>
              <a:ext uri="{FF2B5EF4-FFF2-40B4-BE49-F238E27FC236}">
                <a16:creationId xmlns:a16="http://schemas.microsoft.com/office/drawing/2014/main" id="{AD72D4D1-076F-49D3-9889-EFC4F6D7CA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3" name="Picture 2" descr="Stars in the sky&#10;&#10;Description automatically generated with low confidence">
            <a:extLst>
              <a:ext uri="{FF2B5EF4-FFF2-40B4-BE49-F238E27FC236}">
                <a16:creationId xmlns:a16="http://schemas.microsoft.com/office/drawing/2014/main" id="{6AE32241-79C9-E444-7A7F-191BEEA4172A}"/>
              </a:ext>
            </a:extLst>
          </p:cNvPr>
          <p:cNvPicPr>
            <a:picLocks noChangeAspect="1"/>
          </p:cNvPicPr>
          <p:nvPr/>
        </p:nvPicPr>
        <p:blipFill rotWithShape="1">
          <a:blip r:embed="rId2">
            <a:alphaModFix amt="50000"/>
            <a:extLst>
              <a:ext uri="{28A0092B-C50C-407E-A947-70E740481C1C}">
                <a14:useLocalDpi xmlns:a14="http://schemas.microsoft.com/office/drawing/2010/main" val="0"/>
              </a:ext>
            </a:extLst>
          </a:blip>
          <a:srcRect t="24263" b="19487"/>
          <a:stretch/>
        </p:blipFill>
        <p:spPr>
          <a:xfrm>
            <a:off x="20" y="0"/>
            <a:ext cx="12191980" cy="6856718"/>
          </a:xfrm>
          <a:prstGeom prst="rect">
            <a:avLst/>
          </a:prstGeom>
        </p:spPr>
      </p:pic>
      <p:sp>
        <p:nvSpPr>
          <p:cNvPr id="11" name="TextBox 10">
            <a:extLst>
              <a:ext uri="{FF2B5EF4-FFF2-40B4-BE49-F238E27FC236}">
                <a16:creationId xmlns:a16="http://schemas.microsoft.com/office/drawing/2014/main" id="{B69EBBB4-424E-5053-50FD-5CF7883BE2FF}"/>
              </a:ext>
            </a:extLst>
          </p:cNvPr>
          <p:cNvSpPr txBox="1"/>
          <p:nvPr/>
        </p:nvSpPr>
        <p:spPr>
          <a:xfrm>
            <a:off x="838200" y="963877"/>
            <a:ext cx="3494362" cy="4930246"/>
          </a:xfrm>
          <a:prstGeom prst="rect">
            <a:avLst/>
          </a:prstGeom>
        </p:spPr>
        <p:txBody>
          <a:bodyPr vert="horz" lIns="91440" tIns="45720" rIns="91440" bIns="45720" rtlCol="0" anchor="ctr">
            <a:normAutofit/>
          </a:bodyPr>
          <a:lstStyle/>
          <a:p>
            <a:pPr algn="r">
              <a:lnSpc>
                <a:spcPct val="90000"/>
              </a:lnSpc>
              <a:spcBef>
                <a:spcPct val="0"/>
              </a:spcBef>
              <a:spcAft>
                <a:spcPts val="600"/>
              </a:spcAft>
            </a:pPr>
            <a:r>
              <a:rPr lang="en-US" sz="4400" b="1">
                <a:solidFill>
                  <a:schemeClr val="bg1"/>
                </a:solidFill>
                <a:latin typeface="+mj-lt"/>
                <a:ea typeface="+mj-ea"/>
                <a:cs typeface="+mj-cs"/>
              </a:rPr>
              <a:t>Take-Away Message</a:t>
            </a:r>
            <a:endParaRPr lang="en-US" sz="4400">
              <a:solidFill>
                <a:schemeClr val="bg1"/>
              </a:solidFill>
              <a:latin typeface="+mj-lt"/>
              <a:ea typeface="+mj-ea"/>
              <a:cs typeface="+mj-cs"/>
            </a:endParaRPr>
          </a:p>
        </p:txBody>
      </p:sp>
      <p:sp>
        <p:nvSpPr>
          <p:cNvPr id="45" name="!!Line">
            <a:extLst>
              <a:ext uri="{FF2B5EF4-FFF2-40B4-BE49-F238E27FC236}">
                <a16:creationId xmlns:a16="http://schemas.microsoft.com/office/drawing/2014/main" id="{C9C56819-FD02-4626-ABF5-85C7463C99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0580" y="2057400"/>
            <a:ext cx="27432" cy="27432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1937A769-AE91-3D6E-E36E-64653FA926A2}"/>
              </a:ext>
            </a:extLst>
          </p:cNvPr>
          <p:cNvSpPr txBox="1"/>
          <p:nvPr/>
        </p:nvSpPr>
        <p:spPr>
          <a:xfrm>
            <a:off x="4976031" y="963877"/>
            <a:ext cx="6377769" cy="4930246"/>
          </a:xfrm>
          <a:prstGeom prst="rect">
            <a:avLst/>
          </a:prstGeom>
        </p:spPr>
        <p:txBody>
          <a:bodyPr vert="horz" lIns="91440" tIns="45720" rIns="91440" bIns="45720" rtlCol="0" anchor="ctr">
            <a:normAutofit/>
          </a:bodyPr>
          <a:lstStyle/>
          <a:p>
            <a:pPr marL="285750" indent="-285750">
              <a:lnSpc>
                <a:spcPct val="90000"/>
              </a:lnSpc>
              <a:spcAft>
                <a:spcPts val="600"/>
              </a:spcAft>
              <a:buFont typeface="Arial" panose="020B0604020202020204" pitchFamily="34" charset="0"/>
              <a:buChar char="•"/>
            </a:pPr>
            <a:r>
              <a:rPr lang="en-US" sz="1500" dirty="0">
                <a:solidFill>
                  <a:schemeClr val="bg1"/>
                </a:solidFill>
              </a:rPr>
              <a:t>Having gifts and talents is a blessing but if you don’t do something with them, </a:t>
            </a:r>
            <a:r>
              <a:rPr lang="en-US" sz="1500" b="1" dirty="0">
                <a:solidFill>
                  <a:schemeClr val="bg1"/>
                </a:solidFill>
              </a:rPr>
              <a:t>nothing is going to happen.</a:t>
            </a:r>
          </a:p>
          <a:p>
            <a:pPr marL="285750" indent="-285750">
              <a:lnSpc>
                <a:spcPct val="90000"/>
              </a:lnSpc>
              <a:spcAft>
                <a:spcPts val="600"/>
              </a:spcAft>
              <a:buFont typeface="Arial" panose="020B0604020202020204" pitchFamily="34" charset="0"/>
              <a:buChar char="•"/>
            </a:pPr>
            <a:r>
              <a:rPr lang="en-US" sz="1500" dirty="0">
                <a:solidFill>
                  <a:schemeClr val="bg1"/>
                </a:solidFill>
              </a:rPr>
              <a:t>You are not the same person when you are 16 years old as when you were 6; </a:t>
            </a:r>
            <a:r>
              <a:rPr lang="en-US" sz="1500" b="1" dirty="0">
                <a:solidFill>
                  <a:schemeClr val="bg1"/>
                </a:solidFill>
              </a:rPr>
              <a:t>developmental discontinuities </a:t>
            </a:r>
            <a:r>
              <a:rPr lang="en-US" sz="1500" dirty="0">
                <a:solidFill>
                  <a:schemeClr val="bg1"/>
                </a:solidFill>
              </a:rPr>
              <a:t>do take place, especially when you are deeply engaged with the world.</a:t>
            </a:r>
          </a:p>
          <a:p>
            <a:pPr marL="285750" indent="-285750">
              <a:lnSpc>
                <a:spcPct val="90000"/>
              </a:lnSpc>
              <a:spcAft>
                <a:spcPts val="600"/>
              </a:spcAft>
              <a:buFont typeface="Arial" panose="020B0604020202020204" pitchFamily="34" charset="0"/>
              <a:buChar char="•"/>
            </a:pPr>
            <a:r>
              <a:rPr lang="en-US" sz="1500" b="1" dirty="0">
                <a:solidFill>
                  <a:schemeClr val="bg1"/>
                </a:solidFill>
              </a:rPr>
              <a:t>Surpassing oneself </a:t>
            </a:r>
            <a:r>
              <a:rPr lang="en-US" sz="1500" dirty="0">
                <a:solidFill>
                  <a:schemeClr val="bg1"/>
                </a:solidFill>
              </a:rPr>
              <a:t>(including not complacent with one’s own success), </a:t>
            </a:r>
            <a:r>
              <a:rPr lang="en-US" sz="1500" b="1" dirty="0">
                <a:solidFill>
                  <a:schemeClr val="bg1"/>
                </a:solidFill>
              </a:rPr>
              <a:t>leaving a legacy</a:t>
            </a:r>
            <a:r>
              <a:rPr lang="en-US" sz="1500" dirty="0">
                <a:solidFill>
                  <a:schemeClr val="bg1"/>
                </a:solidFill>
              </a:rPr>
              <a:t>, or </a:t>
            </a:r>
            <a:r>
              <a:rPr lang="en-US" sz="1500" b="1" dirty="0">
                <a:solidFill>
                  <a:schemeClr val="bg1"/>
                </a:solidFill>
              </a:rPr>
              <a:t>sheer joy of discovery </a:t>
            </a:r>
            <a:r>
              <a:rPr lang="en-US" sz="1500" dirty="0">
                <a:solidFill>
                  <a:schemeClr val="bg1"/>
                </a:solidFill>
              </a:rPr>
              <a:t>is a driving force that would stretch one’s limits in domains of human endeavor, be it basketball game or rocket science.  </a:t>
            </a:r>
          </a:p>
          <a:p>
            <a:pPr marL="285750" indent="-285750">
              <a:lnSpc>
                <a:spcPct val="90000"/>
              </a:lnSpc>
              <a:spcAft>
                <a:spcPts val="600"/>
              </a:spcAft>
              <a:buFont typeface="Arial" panose="020B0604020202020204" pitchFamily="34" charset="0"/>
              <a:buChar char="•"/>
            </a:pPr>
            <a:r>
              <a:rPr lang="en-US" sz="1500" dirty="0">
                <a:solidFill>
                  <a:schemeClr val="bg1"/>
                </a:solidFill>
              </a:rPr>
              <a:t>Would a productive life make you happier? Yes, most of the time. One would be more likely proud of what one </a:t>
            </a:r>
            <a:r>
              <a:rPr lang="en-US" sz="1500" b="1" dirty="0">
                <a:solidFill>
                  <a:schemeClr val="bg1"/>
                </a:solidFill>
              </a:rPr>
              <a:t>has achieved</a:t>
            </a:r>
            <a:r>
              <a:rPr lang="en-US" sz="1500" dirty="0">
                <a:solidFill>
                  <a:schemeClr val="bg1"/>
                </a:solidFill>
              </a:rPr>
              <a:t> than what one </a:t>
            </a:r>
            <a:r>
              <a:rPr lang="en-US" sz="1500" b="1" dirty="0">
                <a:solidFill>
                  <a:schemeClr val="bg1"/>
                </a:solidFill>
              </a:rPr>
              <a:t>possesses</a:t>
            </a:r>
            <a:r>
              <a:rPr lang="en-US" sz="1500" dirty="0">
                <a:solidFill>
                  <a:schemeClr val="bg1"/>
                </a:solidFill>
              </a:rPr>
              <a:t>. </a:t>
            </a:r>
          </a:p>
          <a:p>
            <a:pPr marL="285750" indent="-285750">
              <a:lnSpc>
                <a:spcPct val="90000"/>
              </a:lnSpc>
              <a:spcAft>
                <a:spcPts val="600"/>
              </a:spcAft>
              <a:buFont typeface="Arial" panose="020B0604020202020204" pitchFamily="34" charset="0"/>
              <a:buChar char="•"/>
            </a:pPr>
            <a:r>
              <a:rPr lang="en-US" sz="1500" dirty="0">
                <a:solidFill>
                  <a:schemeClr val="bg1"/>
                </a:solidFill>
              </a:rPr>
              <a:t>Eminence is a by-product of your serious work; fame is a good thing, </a:t>
            </a:r>
            <a:r>
              <a:rPr lang="en-US" sz="1500" b="1" dirty="0">
                <a:solidFill>
                  <a:schemeClr val="bg1"/>
                </a:solidFill>
              </a:rPr>
              <a:t>but you cannot live on it</a:t>
            </a:r>
            <a:r>
              <a:rPr lang="en-US" sz="1500" dirty="0">
                <a:solidFill>
                  <a:schemeClr val="bg1"/>
                </a:solidFill>
              </a:rPr>
              <a:t>. Even if you are a performer, the curtain will eventually fall. The process is more important than outcome. </a:t>
            </a:r>
          </a:p>
        </p:txBody>
      </p:sp>
      <p:sp>
        <p:nvSpPr>
          <p:cNvPr id="5" name="Title 1">
            <a:extLst>
              <a:ext uri="{FF2B5EF4-FFF2-40B4-BE49-F238E27FC236}">
                <a16:creationId xmlns:a16="http://schemas.microsoft.com/office/drawing/2014/main" id="{2CF2BA89-EF7C-02A0-A900-646EC426AC2D}"/>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3600" b="1" dirty="0"/>
          </a:p>
        </p:txBody>
      </p:sp>
      <p:sp>
        <p:nvSpPr>
          <p:cNvPr id="9" name="TextBox 8">
            <a:extLst>
              <a:ext uri="{FF2B5EF4-FFF2-40B4-BE49-F238E27FC236}">
                <a16:creationId xmlns:a16="http://schemas.microsoft.com/office/drawing/2014/main" id="{E367C3DE-A1C0-EDD3-B0D8-06A2DE2CF8A8}"/>
              </a:ext>
            </a:extLst>
          </p:cNvPr>
          <p:cNvSpPr txBox="1"/>
          <p:nvPr/>
        </p:nvSpPr>
        <p:spPr>
          <a:xfrm>
            <a:off x="0" y="6498368"/>
            <a:ext cx="6158752" cy="338554"/>
          </a:xfrm>
          <a:prstGeom prst="rect">
            <a:avLst/>
          </a:prstGeom>
          <a:noFill/>
        </p:spPr>
        <p:txBody>
          <a:bodyPr wrap="square">
            <a:spAutoFit/>
          </a:bodyPr>
          <a:lstStyle/>
          <a:p>
            <a:r>
              <a:rPr lang="en-US" sz="1600" dirty="0">
                <a:solidFill>
                  <a:schemeClr val="bg1"/>
                </a:solidFill>
                <a:latin typeface="Monotype Corsiva" panose="03010101010201010101" pitchFamily="66" charset="0"/>
                <a:ea typeface="Microsoft YaHei Light" panose="020B0502040204020203" pitchFamily="34" charset="-122"/>
              </a:rPr>
              <a:t>© David Dai</a:t>
            </a:r>
          </a:p>
        </p:txBody>
      </p:sp>
    </p:spTree>
    <p:extLst>
      <p:ext uri="{BB962C8B-B14F-4D97-AF65-F5344CB8AC3E}">
        <p14:creationId xmlns:p14="http://schemas.microsoft.com/office/powerpoint/2010/main" val="37658976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41" name="Rectangle 40">
            <a:extLst>
              <a:ext uri="{FF2B5EF4-FFF2-40B4-BE49-F238E27FC236}">
                <a16:creationId xmlns:a16="http://schemas.microsoft.com/office/drawing/2014/main" id="{61B2A784-4501-42A8-86DF-DB27DE3950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25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Stars in the sky&#10;&#10;Description automatically generated with low confidence">
            <a:extLst>
              <a:ext uri="{FF2B5EF4-FFF2-40B4-BE49-F238E27FC236}">
                <a16:creationId xmlns:a16="http://schemas.microsoft.com/office/drawing/2014/main" id="{6AE32241-79C9-E444-7A7F-191BEEA4172A}"/>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t="24263" b="19487"/>
          <a:stretch/>
        </p:blipFill>
        <p:spPr>
          <a:xfrm>
            <a:off x="20" y="0"/>
            <a:ext cx="12191980" cy="6856718"/>
          </a:xfrm>
          <a:prstGeom prst="rect">
            <a:avLst/>
          </a:prstGeom>
        </p:spPr>
      </p:pic>
      <p:sp>
        <p:nvSpPr>
          <p:cNvPr id="43" name="Rectangle 42">
            <a:extLst>
              <a:ext uri="{FF2B5EF4-FFF2-40B4-BE49-F238E27FC236}">
                <a16:creationId xmlns:a16="http://schemas.microsoft.com/office/drawing/2014/main" id="{3BD53A9B-9757-4152-AC12-68721FC8A1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964811"/>
            <a:ext cx="4803820" cy="4928378"/>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4" descr="John Goodenough">
            <a:extLst>
              <a:ext uri="{FF2B5EF4-FFF2-40B4-BE49-F238E27FC236}">
                <a16:creationId xmlns:a16="http://schemas.microsoft.com/office/drawing/2014/main" id="{546D8FB7-04C2-DA6D-A03E-E20024FFE25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r="1" b="25298"/>
          <a:stretch/>
        </p:blipFill>
        <p:spPr bwMode="auto">
          <a:xfrm>
            <a:off x="20" y="1129284"/>
            <a:ext cx="4617700" cy="4599432"/>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E1438C86-FEC2-891A-830A-5BA074F9533C}"/>
              </a:ext>
            </a:extLst>
          </p:cNvPr>
          <p:cNvSpPr txBox="1"/>
          <p:nvPr/>
        </p:nvSpPr>
        <p:spPr>
          <a:xfrm>
            <a:off x="5412983" y="1690688"/>
            <a:ext cx="5604529" cy="3186763"/>
          </a:xfrm>
          <a:prstGeom prst="rect">
            <a:avLst/>
          </a:prstGeom>
        </p:spPr>
        <p:txBody>
          <a:bodyPr vert="horz" lIns="91440" tIns="45720" rIns="91440" bIns="45720" rtlCol="0">
            <a:normAutofit/>
          </a:bodyPr>
          <a:lstStyle/>
          <a:p>
            <a:pPr indent="-228600">
              <a:lnSpc>
                <a:spcPct val="90000"/>
              </a:lnSpc>
              <a:spcBef>
                <a:spcPct val="0"/>
              </a:spcBef>
              <a:spcAft>
                <a:spcPts val="600"/>
              </a:spcAft>
              <a:buFont typeface="Arial" panose="020B0604020202020204" pitchFamily="34" charset="0"/>
              <a:buChar char="•"/>
            </a:pPr>
            <a:r>
              <a:rPr lang="en-US" sz="2400" b="1" dirty="0"/>
              <a:t>Dr. John Goodenough</a:t>
            </a:r>
            <a:r>
              <a:rPr lang="en-US" sz="2400" dirty="0"/>
              <a:t>, 2019 Nobel Prize Winner in Chemistry at the age of 97</a:t>
            </a:r>
          </a:p>
          <a:p>
            <a:pPr marL="342900" indent="-228600">
              <a:lnSpc>
                <a:spcPct val="90000"/>
              </a:lnSpc>
              <a:buFont typeface="Arial" panose="020B0604020202020204" pitchFamily="34" charset="0"/>
              <a:buChar char="•"/>
            </a:pPr>
            <a:r>
              <a:rPr lang="en-US" sz="2400" dirty="0"/>
              <a:t>Still working at Univ. of Texas as of 2021, at age of 99</a:t>
            </a:r>
          </a:p>
          <a:p>
            <a:pPr marL="342900" indent="-228600">
              <a:lnSpc>
                <a:spcPct val="90000"/>
              </a:lnSpc>
              <a:buFont typeface="Arial" panose="020B0604020202020204" pitchFamily="34" charset="0"/>
              <a:buChar char="•"/>
            </a:pPr>
            <a:r>
              <a:rPr lang="en-US" sz="2400" dirty="0"/>
              <a:t>Still antsy about making another breakthrough in lithium-ion battery technology</a:t>
            </a:r>
          </a:p>
          <a:p>
            <a:pPr indent="-228600">
              <a:lnSpc>
                <a:spcPct val="90000"/>
              </a:lnSpc>
              <a:spcBef>
                <a:spcPct val="0"/>
              </a:spcBef>
              <a:spcAft>
                <a:spcPts val="600"/>
              </a:spcAft>
              <a:buFont typeface="Arial" panose="020B0604020202020204" pitchFamily="34" charset="0"/>
              <a:buChar char="•"/>
            </a:pPr>
            <a:endParaRPr lang="en-US" sz="2400" b="1" dirty="0"/>
          </a:p>
        </p:txBody>
      </p:sp>
      <p:sp>
        <p:nvSpPr>
          <p:cNvPr id="10" name="TextBox 9">
            <a:extLst>
              <a:ext uri="{FF2B5EF4-FFF2-40B4-BE49-F238E27FC236}">
                <a16:creationId xmlns:a16="http://schemas.microsoft.com/office/drawing/2014/main" id="{1937A769-AE91-3D6E-E36E-64653FA926A2}"/>
              </a:ext>
            </a:extLst>
          </p:cNvPr>
          <p:cNvSpPr txBox="1"/>
          <p:nvPr/>
        </p:nvSpPr>
        <p:spPr>
          <a:xfrm>
            <a:off x="5599083" y="853673"/>
            <a:ext cx="5715000" cy="5004794"/>
          </a:xfrm>
          <a:prstGeom prst="rect">
            <a:avLst/>
          </a:prstGeom>
        </p:spPr>
        <p:txBody>
          <a:bodyPr vert="horz" lIns="91440" tIns="45720" rIns="91440" bIns="45720" rtlCol="0" anchor="ctr">
            <a:normAutofit/>
          </a:bodyPr>
          <a:lstStyle/>
          <a:p>
            <a:pPr marL="457200" indent="-457200">
              <a:buFont typeface="Arial" panose="020B0604020202020204" pitchFamily="34" charset="0"/>
              <a:buChar char="•"/>
            </a:pPr>
            <a:endParaRPr lang="en-US" sz="1600" dirty="0">
              <a:cs typeface="Arial" panose="020B0604020202020204" pitchFamily="34" charset="0"/>
            </a:endParaRPr>
          </a:p>
        </p:txBody>
      </p:sp>
      <p:sp>
        <p:nvSpPr>
          <p:cNvPr id="5" name="Title 1">
            <a:extLst>
              <a:ext uri="{FF2B5EF4-FFF2-40B4-BE49-F238E27FC236}">
                <a16:creationId xmlns:a16="http://schemas.microsoft.com/office/drawing/2014/main" id="{2CF2BA89-EF7C-02A0-A900-646EC426AC2D}"/>
              </a:ext>
            </a:extLst>
          </p:cNvPr>
          <p:cNvSpPr txBox="1">
            <a:spLocks/>
          </p:cNvSpPr>
          <p:nvPr/>
        </p:nvSpPr>
        <p:spPr>
          <a:xfrm>
            <a:off x="838200" y="365125"/>
            <a:ext cx="10515600"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en-US" sz="3600" b="1" dirty="0"/>
          </a:p>
        </p:txBody>
      </p:sp>
      <p:sp>
        <p:nvSpPr>
          <p:cNvPr id="11" name="TextBox 10">
            <a:extLst>
              <a:ext uri="{FF2B5EF4-FFF2-40B4-BE49-F238E27FC236}">
                <a16:creationId xmlns:a16="http://schemas.microsoft.com/office/drawing/2014/main" id="{E945903C-E5A8-EFF8-9EF3-C89F1D3A869E}"/>
              </a:ext>
            </a:extLst>
          </p:cNvPr>
          <p:cNvSpPr txBox="1"/>
          <p:nvPr/>
        </p:nvSpPr>
        <p:spPr>
          <a:xfrm>
            <a:off x="0" y="6498368"/>
            <a:ext cx="6158752" cy="369332"/>
          </a:xfrm>
          <a:prstGeom prst="rect">
            <a:avLst/>
          </a:prstGeom>
          <a:noFill/>
        </p:spPr>
        <p:txBody>
          <a:bodyPr wrap="square">
            <a:spAutoFit/>
          </a:bodyPr>
          <a:lstStyle/>
          <a:p>
            <a:r>
              <a:rPr lang="en-US" sz="1800" dirty="0">
                <a:latin typeface="Monotype Corsiva" panose="03010101010201010101" pitchFamily="66" charset="0"/>
                <a:ea typeface="Microsoft YaHei Light" panose="020B0502040204020203" pitchFamily="34" charset="-122"/>
              </a:rPr>
              <a:t>© David Dai</a:t>
            </a:r>
          </a:p>
        </p:txBody>
      </p:sp>
    </p:spTree>
    <p:extLst>
      <p:ext uri="{BB962C8B-B14F-4D97-AF65-F5344CB8AC3E}">
        <p14:creationId xmlns:p14="http://schemas.microsoft.com/office/powerpoint/2010/main" val="714521431"/>
      </p:ext>
    </p:extLst>
  </p:cSld>
  <p:clrMapOvr>
    <a:overrideClrMapping bg1="dk1" tx1="lt1" bg2="dk2" tx2="lt2" accent1="accent1" accent2="accent2" accent3="accent3" accent4="accent4" accent5="accent5" accent6="accent6" hlink="hlink" folHlink="folHlink"/>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3" name="Rectangle 22">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12" descr="Stars in the sky&#10;&#10;Description automatically generated with low confidence">
            <a:extLst>
              <a:ext uri="{FF2B5EF4-FFF2-40B4-BE49-F238E27FC236}">
                <a16:creationId xmlns:a16="http://schemas.microsoft.com/office/drawing/2014/main" id="{B756DB1F-3B51-E505-5F4B-5929F16720D9}"/>
              </a:ext>
            </a:extLst>
          </p:cNvPr>
          <p:cNvPicPr>
            <a:picLocks noChangeAspect="1"/>
          </p:cNvPicPr>
          <p:nvPr/>
        </p:nvPicPr>
        <p:blipFill rotWithShape="1">
          <a:blip r:embed="rId2">
            <a:alphaModFix amt="50000"/>
            <a:extLst>
              <a:ext uri="{28A0092B-C50C-407E-A947-70E740481C1C}">
                <a14:useLocalDpi xmlns:a14="http://schemas.microsoft.com/office/drawing/2010/main" val="0"/>
              </a:ext>
            </a:extLst>
          </a:blip>
          <a:srcRect t="24256" r="-1" b="19479"/>
          <a:stretch/>
        </p:blipFill>
        <p:spPr>
          <a:xfrm>
            <a:off x="20" y="10"/>
            <a:ext cx="12188930" cy="6857990"/>
          </a:xfrm>
          <a:prstGeom prst="rect">
            <a:avLst/>
          </a:prstGeom>
        </p:spPr>
      </p:pic>
      <p:sp>
        <p:nvSpPr>
          <p:cNvPr id="12" name="Title 1">
            <a:extLst>
              <a:ext uri="{FF2B5EF4-FFF2-40B4-BE49-F238E27FC236}">
                <a16:creationId xmlns:a16="http://schemas.microsoft.com/office/drawing/2014/main" id="{AE52B72F-72BA-B8F6-69E3-9F9011B06EB9}"/>
              </a:ext>
            </a:extLst>
          </p:cNvPr>
          <p:cNvSpPr>
            <a:spLocks noGrp="1"/>
          </p:cNvSpPr>
          <p:nvPr/>
        </p:nvSpPr>
        <p:spPr bwMode="gray">
          <a:xfrm>
            <a:off x="1524000" y="1122363"/>
            <a:ext cx="9144000" cy="3063240"/>
          </a:xfrm>
          <a:prstGeom prst="rect">
            <a:avLst/>
          </a:prstGeom>
        </p:spPr>
        <p:txBody>
          <a:bodyPr vert="horz" lIns="91440" tIns="45720" rIns="91440" bIns="45720" rtlCol="0" anchor="b">
            <a:normAutofit/>
          </a:bodyPr>
          <a:lstStyle>
            <a:lvl1pPr algn="l" defTabSz="457200" rtl="0" eaLnBrk="1" latinLnBrk="0" hangingPunct="1">
              <a:spcBef>
                <a:spcPct val="0"/>
              </a:spcBef>
              <a:buNone/>
              <a:defRPr sz="54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ctr" defTabSz="914400">
              <a:lnSpc>
                <a:spcPct val="90000"/>
              </a:lnSpc>
              <a:spcAft>
                <a:spcPts val="600"/>
              </a:spcAft>
            </a:pPr>
            <a:r>
              <a:rPr lang="en-US" sz="4100" dirty="0">
                <a:solidFill>
                  <a:srgbClr val="FFFFFF"/>
                </a:solidFill>
              </a:rPr>
              <a:t>Thanks for Listening</a:t>
            </a:r>
            <a:br>
              <a:rPr lang="en-US" sz="4100" dirty="0">
                <a:solidFill>
                  <a:srgbClr val="FFFFFF"/>
                </a:solidFill>
              </a:rPr>
            </a:br>
            <a:endParaRPr lang="en-US" sz="4100" dirty="0">
              <a:solidFill>
                <a:srgbClr val="FFFFFF"/>
              </a:solidFill>
            </a:endParaRPr>
          </a:p>
          <a:p>
            <a:pPr algn="ctr" defTabSz="914400">
              <a:lnSpc>
                <a:spcPct val="90000"/>
              </a:lnSpc>
              <a:spcAft>
                <a:spcPts val="600"/>
              </a:spcAft>
            </a:pPr>
            <a:r>
              <a:rPr lang="en-US" sz="4100" dirty="0">
                <a:solidFill>
                  <a:srgbClr val="FFFFFF"/>
                </a:solidFill>
              </a:rPr>
              <a:t>Questions?</a:t>
            </a:r>
            <a:br>
              <a:rPr lang="en-US" sz="4100" dirty="0">
                <a:solidFill>
                  <a:srgbClr val="FFFFFF"/>
                </a:solidFill>
              </a:rPr>
            </a:br>
            <a:br>
              <a:rPr lang="en-US" sz="4100" dirty="0">
                <a:solidFill>
                  <a:srgbClr val="FFFFFF"/>
                </a:solidFill>
              </a:rPr>
            </a:br>
            <a:r>
              <a:rPr lang="en-US" sz="4100" dirty="0">
                <a:solidFill>
                  <a:srgbClr val="FFFFFF"/>
                </a:solidFill>
              </a:rPr>
              <a:t>ydai@albany.edu</a:t>
            </a:r>
          </a:p>
        </p:txBody>
      </p:sp>
      <p:sp>
        <p:nvSpPr>
          <p:cNvPr id="25"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436D931F-70BB-CA07-89E3-475FAEB5483A}"/>
              </a:ext>
            </a:extLst>
          </p:cNvPr>
          <p:cNvSpPr txBox="1"/>
          <p:nvPr/>
        </p:nvSpPr>
        <p:spPr>
          <a:xfrm>
            <a:off x="0" y="6498368"/>
            <a:ext cx="6158752" cy="369332"/>
          </a:xfrm>
          <a:prstGeom prst="rect">
            <a:avLst/>
          </a:prstGeom>
          <a:noFill/>
        </p:spPr>
        <p:txBody>
          <a:bodyPr wrap="square">
            <a:spAutoFit/>
          </a:bodyPr>
          <a:lstStyle/>
          <a:p>
            <a:r>
              <a:rPr lang="en-US" sz="1800" dirty="0">
                <a:latin typeface="Monotype Corsiva" panose="03010101010201010101" pitchFamily="66" charset="0"/>
                <a:ea typeface="Microsoft YaHei Light" panose="020B0502040204020203" pitchFamily="34" charset="-122"/>
              </a:rPr>
              <a:t>© David Dai</a:t>
            </a:r>
          </a:p>
        </p:txBody>
      </p:sp>
    </p:spTree>
    <p:extLst>
      <p:ext uri="{BB962C8B-B14F-4D97-AF65-F5344CB8AC3E}">
        <p14:creationId xmlns:p14="http://schemas.microsoft.com/office/powerpoint/2010/main" val="373785807"/>
      </p:ext>
    </p:extLst>
  </p:cSld>
  <p:clrMapOvr>
    <a:overrideClrMapping bg1="dk1" tx1="lt1" bg2="dk2" tx2="lt2" accent1="accent1" accent2="accent2" accent3="accent3" accent4="accent4" accent5="accent5" accent6="accent6" hlink="hlink" folHlink="folHlink"/>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icture containing night sky, nature, star, outdoor object&#10;&#10;Description automatically generated">
            <a:extLst>
              <a:ext uri="{FF2B5EF4-FFF2-40B4-BE49-F238E27FC236}">
                <a16:creationId xmlns:a16="http://schemas.microsoft.com/office/drawing/2014/main" id="{45556F1F-ED60-947F-BD27-A6901D2D218E}"/>
              </a:ext>
            </a:extLst>
          </p:cNvPr>
          <p:cNvPicPr>
            <a:picLocks noChangeAspect="1"/>
          </p:cNvPicPr>
          <p:nvPr/>
        </p:nvPicPr>
        <p:blipFill rotWithShape="1">
          <a:blip r:embed="rId2">
            <a:extLst>
              <a:ext uri="{28A0092B-C50C-407E-A947-70E740481C1C}">
                <a14:useLocalDpi xmlns:a14="http://schemas.microsoft.com/office/drawing/2010/main" val="0"/>
              </a:ext>
            </a:extLst>
          </a:blip>
          <a:srcRect b="881"/>
          <a:stretch/>
        </p:blipFill>
        <p:spPr>
          <a:xfrm>
            <a:off x="20" y="10"/>
            <a:ext cx="12191980" cy="6857990"/>
          </a:xfrm>
          <a:prstGeom prst="rect">
            <a:avLst/>
          </a:prstGeom>
        </p:spPr>
      </p:pic>
      <p:sp>
        <p:nvSpPr>
          <p:cNvPr id="77"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id="{3D89BC7F-F028-E4E7-33A9-27BBC3B181F3}"/>
              </a:ext>
            </a:extLst>
          </p:cNvPr>
          <p:cNvSpPr>
            <a:spLocks noGrp="1"/>
          </p:cNvSpPr>
          <p:nvPr>
            <p:ph type="ctrTitle"/>
          </p:nvPr>
        </p:nvSpPr>
        <p:spPr>
          <a:xfrm>
            <a:off x="8022021" y="3231931"/>
            <a:ext cx="3852041" cy="1834056"/>
          </a:xfrm>
        </p:spPr>
        <p:txBody>
          <a:bodyPr>
            <a:normAutofit/>
          </a:bodyPr>
          <a:lstStyle/>
          <a:p>
            <a:r>
              <a:rPr lang="en-US" sz="4000" dirty="0"/>
              <a:t>10 Minute Break</a:t>
            </a:r>
          </a:p>
        </p:txBody>
      </p:sp>
      <p:sp>
        <p:nvSpPr>
          <p:cNvPr id="3" name="Subtitle 2">
            <a:extLst>
              <a:ext uri="{FF2B5EF4-FFF2-40B4-BE49-F238E27FC236}">
                <a16:creationId xmlns:a16="http://schemas.microsoft.com/office/drawing/2014/main" id="{49CD5C29-BA30-553E-A76A-B2E91A1449D8}"/>
              </a:ext>
            </a:extLst>
          </p:cNvPr>
          <p:cNvSpPr>
            <a:spLocks noGrp="1"/>
          </p:cNvSpPr>
          <p:nvPr>
            <p:ph type="subTitle" idx="1"/>
          </p:nvPr>
        </p:nvSpPr>
        <p:spPr>
          <a:xfrm>
            <a:off x="7782910" y="5242675"/>
            <a:ext cx="4330262" cy="683284"/>
          </a:xfrm>
        </p:spPr>
        <p:txBody>
          <a:bodyPr>
            <a:normAutofit/>
          </a:bodyPr>
          <a:lstStyle/>
          <a:p>
            <a:r>
              <a:rPr lang="en-US" sz="2000" dirty="0"/>
              <a:t>Next up: Rianne van de Ven</a:t>
            </a:r>
          </a:p>
        </p:txBody>
      </p:sp>
      <p:cxnSp>
        <p:nvCxnSpPr>
          <p:cNvPr id="79" name="Straight Connector 78">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pic>
        <p:nvPicPr>
          <p:cNvPr id="54" name="Picture 53" descr="A black and white sign&#10;&#10;Description automatically generated with low confidence">
            <a:extLst>
              <a:ext uri="{FF2B5EF4-FFF2-40B4-BE49-F238E27FC236}">
                <a16:creationId xmlns:a16="http://schemas.microsoft.com/office/drawing/2014/main" id="{056587E6-8150-F377-DBF9-4C0D354C7CB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4863" y="510883"/>
            <a:ext cx="3081534" cy="847346"/>
          </a:xfrm>
          <a:prstGeom prst="rect">
            <a:avLst/>
          </a:prstGeom>
        </p:spPr>
      </p:pic>
    </p:spTree>
    <p:extLst>
      <p:ext uri="{BB962C8B-B14F-4D97-AF65-F5344CB8AC3E}">
        <p14:creationId xmlns:p14="http://schemas.microsoft.com/office/powerpoint/2010/main" val="38365300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Stars in the sky&#10;&#10;Description automatically generated with low confidence">
            <a:extLst>
              <a:ext uri="{FF2B5EF4-FFF2-40B4-BE49-F238E27FC236}">
                <a16:creationId xmlns:a16="http://schemas.microsoft.com/office/drawing/2014/main" id="{3D7E0B3E-9665-8838-B610-E3357FF95BE6}"/>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t="24271" b="19495"/>
          <a:stretch/>
        </p:blipFill>
        <p:spPr>
          <a:xfrm>
            <a:off x="0" y="0"/>
            <a:ext cx="12192000" cy="6855958"/>
          </a:xfrm>
          <a:prstGeom prst="rect">
            <a:avLst/>
          </a:prstGeom>
        </p:spPr>
      </p:pic>
      <p:sp>
        <p:nvSpPr>
          <p:cNvPr id="2" name="Title 1">
            <a:extLst>
              <a:ext uri="{FF2B5EF4-FFF2-40B4-BE49-F238E27FC236}">
                <a16:creationId xmlns:a16="http://schemas.microsoft.com/office/drawing/2014/main" id="{3D89BC7F-F028-E4E7-33A9-27BBC3B181F3}"/>
              </a:ext>
            </a:extLst>
          </p:cNvPr>
          <p:cNvSpPr>
            <a:spLocks noGrp="1"/>
          </p:cNvSpPr>
          <p:nvPr>
            <p:ph type="ctrTitle"/>
          </p:nvPr>
        </p:nvSpPr>
        <p:spPr>
          <a:xfrm>
            <a:off x="513534" y="4067448"/>
            <a:ext cx="5157800" cy="2076333"/>
          </a:xfrm>
        </p:spPr>
        <p:txBody>
          <a:bodyPr anchor="t">
            <a:normAutofit/>
          </a:bodyPr>
          <a:lstStyle/>
          <a:p>
            <a:pPr algn="l"/>
            <a:r>
              <a:rPr lang="en-US" sz="3200" dirty="0"/>
              <a:t>Gifted Adults at Work</a:t>
            </a:r>
            <a:br>
              <a:rPr lang="en-US" sz="3200" dirty="0"/>
            </a:br>
            <a:endParaRPr lang="en-US" sz="3200" dirty="0"/>
          </a:p>
        </p:txBody>
      </p:sp>
      <p:sp>
        <p:nvSpPr>
          <p:cNvPr id="3" name="Subtitle 2">
            <a:extLst>
              <a:ext uri="{FF2B5EF4-FFF2-40B4-BE49-F238E27FC236}">
                <a16:creationId xmlns:a16="http://schemas.microsoft.com/office/drawing/2014/main" id="{49CD5C29-BA30-553E-A76A-B2E91A1449D8}"/>
              </a:ext>
            </a:extLst>
          </p:cNvPr>
          <p:cNvSpPr>
            <a:spLocks noGrp="1"/>
          </p:cNvSpPr>
          <p:nvPr>
            <p:ph type="subTitle" idx="1"/>
          </p:nvPr>
        </p:nvSpPr>
        <p:spPr>
          <a:xfrm>
            <a:off x="513534" y="2941859"/>
            <a:ext cx="5157801" cy="972180"/>
          </a:xfrm>
        </p:spPr>
        <p:txBody>
          <a:bodyPr anchor="b">
            <a:normAutofit/>
          </a:bodyPr>
          <a:lstStyle/>
          <a:p>
            <a:pPr algn="l"/>
            <a:r>
              <a:rPr lang="en-US" sz="4800" b="1" dirty="0"/>
              <a:t>Rianne van de Ven</a:t>
            </a:r>
          </a:p>
        </p:txBody>
      </p:sp>
      <p:sp>
        <p:nvSpPr>
          <p:cNvPr id="52" name="Freeform: Shape 51">
            <a:extLst>
              <a:ext uri="{FF2B5EF4-FFF2-40B4-BE49-F238E27FC236}">
                <a16:creationId xmlns:a16="http://schemas.microsoft.com/office/drawing/2014/main" id="{BCC55ACC-A2F6-403C-A3A4-D59B3734D4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57312" y="381000"/>
            <a:ext cx="6334689" cy="6477000"/>
          </a:xfrm>
          <a:custGeom>
            <a:avLst/>
            <a:gdLst>
              <a:gd name="connsiteX0" fmla="*/ 3561588 w 6334689"/>
              <a:gd name="connsiteY0" fmla="*/ 0 h 6477000"/>
              <a:gd name="connsiteX1" fmla="*/ 6309883 w 6334689"/>
              <a:gd name="connsiteY1" fmla="*/ 1296087 h 6477000"/>
              <a:gd name="connsiteX2" fmla="*/ 6334689 w 6334689"/>
              <a:gd name="connsiteY2" fmla="*/ 1329261 h 6477000"/>
              <a:gd name="connsiteX3" fmla="*/ 6334689 w 6334689"/>
              <a:gd name="connsiteY3" fmla="*/ 5793916 h 6477000"/>
              <a:gd name="connsiteX4" fmla="*/ 6309883 w 6334689"/>
              <a:gd name="connsiteY4" fmla="*/ 5827089 h 6477000"/>
              <a:gd name="connsiteX5" fmla="*/ 5760467 w 6334689"/>
              <a:gd name="connsiteY5" fmla="*/ 6363539 h 6477000"/>
              <a:gd name="connsiteX6" fmla="*/ 5607796 w 6334689"/>
              <a:gd name="connsiteY6" fmla="*/ 6477000 h 6477000"/>
              <a:gd name="connsiteX7" fmla="*/ 1519571 w 6334689"/>
              <a:gd name="connsiteY7" fmla="*/ 6477000 h 6477000"/>
              <a:gd name="connsiteX8" fmla="*/ 1296088 w 6334689"/>
              <a:gd name="connsiteY8" fmla="*/ 6309883 h 6477000"/>
              <a:gd name="connsiteX9" fmla="*/ 0 w 6334689"/>
              <a:gd name="connsiteY9" fmla="*/ 3561588 h 6477000"/>
              <a:gd name="connsiteX10" fmla="*/ 3561588 w 6334689"/>
              <a:gd name="connsiteY10" fmla="*/ 0 h 647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34689" h="6477000">
                <a:moveTo>
                  <a:pt x="3561588" y="0"/>
                </a:moveTo>
                <a:cubicBezTo>
                  <a:pt x="4668032" y="0"/>
                  <a:pt x="5656635" y="504534"/>
                  <a:pt x="6309883" y="1296087"/>
                </a:cubicBezTo>
                <a:lnTo>
                  <a:pt x="6334689" y="1329261"/>
                </a:lnTo>
                <a:lnTo>
                  <a:pt x="6334689" y="5793916"/>
                </a:lnTo>
                <a:lnTo>
                  <a:pt x="6309883" y="5827089"/>
                </a:lnTo>
                <a:cubicBezTo>
                  <a:pt x="6146571" y="6024977"/>
                  <a:pt x="5962299" y="6204927"/>
                  <a:pt x="5760467" y="6363539"/>
                </a:cubicBezTo>
                <a:lnTo>
                  <a:pt x="5607796" y="6477000"/>
                </a:lnTo>
                <a:lnTo>
                  <a:pt x="1519571" y="6477000"/>
                </a:lnTo>
                <a:lnTo>
                  <a:pt x="1296088" y="6309883"/>
                </a:lnTo>
                <a:cubicBezTo>
                  <a:pt x="504535" y="5656635"/>
                  <a:pt x="0" y="4668032"/>
                  <a:pt x="0" y="3561588"/>
                </a:cubicBezTo>
                <a:cubicBezTo>
                  <a:pt x="0" y="1594577"/>
                  <a:pt x="1594577" y="0"/>
                  <a:pt x="356158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A person wearing glasses&#10;&#10;Description automatically generated with low confidence">
            <a:extLst>
              <a:ext uri="{FF2B5EF4-FFF2-40B4-BE49-F238E27FC236}">
                <a16:creationId xmlns:a16="http://schemas.microsoft.com/office/drawing/2014/main" id="{0D46163A-F44B-F182-9081-4B3F97A0EBBB}"/>
              </a:ext>
            </a:extLst>
          </p:cNvPr>
          <p:cNvPicPr>
            <a:picLocks noChangeAspect="1"/>
          </p:cNvPicPr>
          <p:nvPr/>
        </p:nvPicPr>
        <p:blipFill rotWithShape="1">
          <a:blip r:embed="rId3">
            <a:extLst>
              <a:ext uri="{28A0092B-C50C-407E-A947-70E740481C1C}">
                <a14:useLocalDpi xmlns:a14="http://schemas.microsoft.com/office/drawing/2010/main" val="0"/>
              </a:ext>
            </a:extLst>
          </a:blip>
          <a:srcRect l="127" r="2127"/>
          <a:stretch/>
        </p:blipFill>
        <p:spPr>
          <a:xfrm>
            <a:off x="6021086" y="544804"/>
            <a:ext cx="6170914" cy="6313225"/>
          </a:xfrm>
          <a:custGeom>
            <a:avLst/>
            <a:gdLst/>
            <a:ahLst/>
            <a:cxnLst/>
            <a:rect l="l" t="t" r="r" b="b"/>
            <a:pathLst>
              <a:path w="6170914" h="6313225">
                <a:moveTo>
                  <a:pt x="3397813" y="0"/>
                </a:moveTo>
                <a:cubicBezTo>
                  <a:pt x="4453378" y="0"/>
                  <a:pt x="5396522" y="481334"/>
                  <a:pt x="6019731" y="1236489"/>
                </a:cubicBezTo>
                <a:lnTo>
                  <a:pt x="6170914" y="1438663"/>
                </a:lnTo>
                <a:lnTo>
                  <a:pt x="6170914" y="5356963"/>
                </a:lnTo>
                <a:lnTo>
                  <a:pt x="6019731" y="5559138"/>
                </a:lnTo>
                <a:cubicBezTo>
                  <a:pt x="5786028" y="5842321"/>
                  <a:pt x="5507333" y="6086998"/>
                  <a:pt x="5194591" y="6282226"/>
                </a:cubicBezTo>
                <a:lnTo>
                  <a:pt x="5141791" y="6313225"/>
                </a:lnTo>
                <a:lnTo>
                  <a:pt x="1659199" y="6313225"/>
                </a:lnTo>
                <a:lnTo>
                  <a:pt x="1498064" y="6215333"/>
                </a:lnTo>
                <a:cubicBezTo>
                  <a:pt x="594240" y="5604721"/>
                  <a:pt x="0" y="4570663"/>
                  <a:pt x="0" y="3397813"/>
                </a:cubicBezTo>
                <a:cubicBezTo>
                  <a:pt x="0" y="1521253"/>
                  <a:pt x="1521253" y="0"/>
                  <a:pt x="3397813" y="0"/>
                </a:cubicBezTo>
                <a:close/>
              </a:path>
            </a:pathLst>
          </a:custGeom>
        </p:spPr>
      </p:pic>
      <p:pic>
        <p:nvPicPr>
          <p:cNvPr id="38" name="Picture 37" descr="A black and white sign&#10;&#10;Description automatically generated with low confidence">
            <a:extLst>
              <a:ext uri="{FF2B5EF4-FFF2-40B4-BE49-F238E27FC236}">
                <a16:creationId xmlns:a16="http://schemas.microsoft.com/office/drawing/2014/main" id="{A7DCDAE5-2D0B-1F69-4C44-7CD323376F7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4863" y="510883"/>
            <a:ext cx="3081534" cy="847346"/>
          </a:xfrm>
          <a:prstGeom prst="rect">
            <a:avLst/>
          </a:prstGeom>
        </p:spPr>
      </p:pic>
      <p:sp>
        <p:nvSpPr>
          <p:cNvPr id="8" name="TextBox 7">
            <a:extLst>
              <a:ext uri="{FF2B5EF4-FFF2-40B4-BE49-F238E27FC236}">
                <a16:creationId xmlns:a16="http://schemas.microsoft.com/office/drawing/2014/main" id="{1569ECB0-4D8E-FE0B-AC20-A701655E6D6E}"/>
              </a:ext>
            </a:extLst>
          </p:cNvPr>
          <p:cNvSpPr txBox="1"/>
          <p:nvPr/>
        </p:nvSpPr>
        <p:spPr>
          <a:xfrm>
            <a:off x="1" y="6498398"/>
            <a:ext cx="6158752" cy="369332"/>
          </a:xfrm>
          <a:prstGeom prst="rect">
            <a:avLst/>
          </a:prstGeom>
          <a:noFill/>
        </p:spPr>
        <p:txBody>
          <a:bodyPr wrap="square">
            <a:spAutoFit/>
          </a:bodyPr>
          <a:lstStyle/>
          <a:p>
            <a:r>
              <a:rPr lang="en-US" sz="1800" dirty="0">
                <a:latin typeface="Monotype Corsiva" panose="03010101010201010101" pitchFamily="66" charset="0"/>
                <a:ea typeface="Microsoft YaHei Light" panose="020B0502040204020203" pitchFamily="34" charset="-122"/>
              </a:rPr>
              <a:t>© Rianne van de Ven</a:t>
            </a:r>
          </a:p>
        </p:txBody>
      </p:sp>
    </p:spTree>
    <p:extLst>
      <p:ext uri="{BB962C8B-B14F-4D97-AF65-F5344CB8AC3E}">
        <p14:creationId xmlns:p14="http://schemas.microsoft.com/office/powerpoint/2010/main" val="4023518053"/>
      </p:ext>
    </p:extLst>
  </p:cSld>
  <p:clrMapOvr>
    <a:overrideClrMapping bg1="dk1" tx1="lt1" bg2="dk2" tx2="lt2" accent1="accent1" accent2="accent2" accent3="accent3" accent4="accent4" accent5="accent5" accent6="accent6" hlink="hlink" folHlink="folHlink"/>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1" name="Rectangle 53">
            <a:extLst>
              <a:ext uri="{FF2B5EF4-FFF2-40B4-BE49-F238E27FC236}">
                <a16:creationId xmlns:a16="http://schemas.microsoft.com/office/drawing/2014/main" id="{1A9F7B4E-B03D-4F64-BE33-00D074458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tars in the sky&#10;&#10;Description automatically generated with low confidence">
            <a:extLst>
              <a:ext uri="{FF2B5EF4-FFF2-40B4-BE49-F238E27FC236}">
                <a16:creationId xmlns:a16="http://schemas.microsoft.com/office/drawing/2014/main" id="{292620D6-1868-B666-246D-2AEBF5056127}"/>
              </a:ext>
            </a:extLst>
          </p:cNvPr>
          <p:cNvPicPr>
            <a:picLocks noChangeAspect="1"/>
          </p:cNvPicPr>
          <p:nvPr/>
        </p:nvPicPr>
        <p:blipFill rotWithShape="1">
          <a:blip r:embed="rId2">
            <a:alphaModFix amt="40000"/>
            <a:extLst>
              <a:ext uri="{28A0092B-C50C-407E-A947-70E740481C1C}">
                <a14:useLocalDpi xmlns:a14="http://schemas.microsoft.com/office/drawing/2010/main" val="0"/>
              </a:ext>
            </a:extLst>
          </a:blip>
          <a:srcRect t="24263" b="19487"/>
          <a:stretch/>
        </p:blipFill>
        <p:spPr>
          <a:xfrm>
            <a:off x="20" y="1"/>
            <a:ext cx="12191980" cy="6857999"/>
          </a:xfrm>
          <a:prstGeom prst="rect">
            <a:avLst/>
          </a:prstGeom>
        </p:spPr>
      </p:pic>
      <p:sp>
        <p:nvSpPr>
          <p:cNvPr id="2" name="Title 1">
            <a:extLst>
              <a:ext uri="{FF2B5EF4-FFF2-40B4-BE49-F238E27FC236}">
                <a16:creationId xmlns:a16="http://schemas.microsoft.com/office/drawing/2014/main" id="{12749270-74CA-BB6F-4F34-F3992E0B53C9}"/>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sz="5400">
                <a:solidFill>
                  <a:srgbClr val="FFFFFF"/>
                </a:solidFill>
              </a:rPr>
              <a:t>Background Information</a:t>
            </a:r>
            <a:endParaRPr lang="en-US" sz="5400" dirty="0">
              <a:solidFill>
                <a:srgbClr val="FFFFFF"/>
              </a:solidFill>
            </a:endParaRPr>
          </a:p>
        </p:txBody>
      </p:sp>
      <p:sp>
        <p:nvSpPr>
          <p:cNvPr id="52" name="sketchy line">
            <a:extLst>
              <a:ext uri="{FF2B5EF4-FFF2-40B4-BE49-F238E27FC236}">
                <a16:creationId xmlns:a16="http://schemas.microsoft.com/office/drawing/2014/main" id="{7E2BE7F7-CA89-4002-ACCE-A478AEA24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4399" y="1681544"/>
            <a:ext cx="9692640" cy="18288"/>
          </a:xfrm>
          <a:custGeom>
            <a:avLst/>
            <a:gdLst>
              <a:gd name="connsiteX0" fmla="*/ 0 w 9692640"/>
              <a:gd name="connsiteY0" fmla="*/ 0 h 18288"/>
              <a:gd name="connsiteX1" fmla="*/ 401552 w 9692640"/>
              <a:gd name="connsiteY1" fmla="*/ 0 h 18288"/>
              <a:gd name="connsiteX2" fmla="*/ 996957 w 9692640"/>
              <a:gd name="connsiteY2" fmla="*/ 0 h 18288"/>
              <a:gd name="connsiteX3" fmla="*/ 1398509 w 9692640"/>
              <a:gd name="connsiteY3" fmla="*/ 0 h 18288"/>
              <a:gd name="connsiteX4" fmla="*/ 2090841 w 9692640"/>
              <a:gd name="connsiteY4" fmla="*/ 0 h 18288"/>
              <a:gd name="connsiteX5" fmla="*/ 2686246 w 9692640"/>
              <a:gd name="connsiteY5" fmla="*/ 0 h 18288"/>
              <a:gd name="connsiteX6" fmla="*/ 3475504 w 9692640"/>
              <a:gd name="connsiteY6" fmla="*/ 0 h 18288"/>
              <a:gd name="connsiteX7" fmla="*/ 4361688 w 9692640"/>
              <a:gd name="connsiteY7" fmla="*/ 0 h 18288"/>
              <a:gd name="connsiteX8" fmla="*/ 5054019 w 9692640"/>
              <a:gd name="connsiteY8" fmla="*/ 0 h 18288"/>
              <a:gd name="connsiteX9" fmla="*/ 5940204 w 9692640"/>
              <a:gd name="connsiteY9" fmla="*/ 0 h 18288"/>
              <a:gd name="connsiteX10" fmla="*/ 6632535 w 9692640"/>
              <a:gd name="connsiteY10" fmla="*/ 0 h 18288"/>
              <a:gd name="connsiteX11" fmla="*/ 7034087 w 9692640"/>
              <a:gd name="connsiteY11" fmla="*/ 0 h 18288"/>
              <a:gd name="connsiteX12" fmla="*/ 7532566 w 9692640"/>
              <a:gd name="connsiteY12" fmla="*/ 0 h 18288"/>
              <a:gd name="connsiteX13" fmla="*/ 8418750 w 9692640"/>
              <a:gd name="connsiteY13" fmla="*/ 0 h 18288"/>
              <a:gd name="connsiteX14" fmla="*/ 9692640 w 9692640"/>
              <a:gd name="connsiteY14" fmla="*/ 0 h 18288"/>
              <a:gd name="connsiteX15" fmla="*/ 9692640 w 9692640"/>
              <a:gd name="connsiteY15" fmla="*/ 18288 h 18288"/>
              <a:gd name="connsiteX16" fmla="*/ 9000309 w 9692640"/>
              <a:gd name="connsiteY16" fmla="*/ 18288 h 18288"/>
              <a:gd name="connsiteX17" fmla="*/ 8307977 w 9692640"/>
              <a:gd name="connsiteY17" fmla="*/ 18288 h 18288"/>
              <a:gd name="connsiteX18" fmla="*/ 7712572 w 9692640"/>
              <a:gd name="connsiteY18" fmla="*/ 18288 h 18288"/>
              <a:gd name="connsiteX19" fmla="*/ 7214093 w 9692640"/>
              <a:gd name="connsiteY19" fmla="*/ 18288 h 18288"/>
              <a:gd name="connsiteX20" fmla="*/ 6327909 w 9692640"/>
              <a:gd name="connsiteY20" fmla="*/ 18288 h 18288"/>
              <a:gd name="connsiteX21" fmla="*/ 5635578 w 9692640"/>
              <a:gd name="connsiteY21" fmla="*/ 18288 h 18288"/>
              <a:gd name="connsiteX22" fmla="*/ 4846320 w 9692640"/>
              <a:gd name="connsiteY22" fmla="*/ 18288 h 18288"/>
              <a:gd name="connsiteX23" fmla="*/ 4444768 w 9692640"/>
              <a:gd name="connsiteY23" fmla="*/ 18288 h 18288"/>
              <a:gd name="connsiteX24" fmla="*/ 3946289 w 9692640"/>
              <a:gd name="connsiteY24" fmla="*/ 18288 h 18288"/>
              <a:gd name="connsiteX25" fmla="*/ 3253958 w 9692640"/>
              <a:gd name="connsiteY25" fmla="*/ 18288 h 18288"/>
              <a:gd name="connsiteX26" fmla="*/ 2464700 w 9692640"/>
              <a:gd name="connsiteY26" fmla="*/ 18288 h 18288"/>
              <a:gd name="connsiteX27" fmla="*/ 2063148 w 9692640"/>
              <a:gd name="connsiteY27" fmla="*/ 18288 h 18288"/>
              <a:gd name="connsiteX28" fmla="*/ 1661595 w 9692640"/>
              <a:gd name="connsiteY28" fmla="*/ 18288 h 18288"/>
              <a:gd name="connsiteX29" fmla="*/ 969264 w 9692640"/>
              <a:gd name="connsiteY29" fmla="*/ 18288 h 18288"/>
              <a:gd name="connsiteX30" fmla="*/ 0 w 9692640"/>
              <a:gd name="connsiteY30" fmla="*/ 18288 h 18288"/>
              <a:gd name="connsiteX31" fmla="*/ 0 w 9692640"/>
              <a:gd name="connsiteY3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692640" h="18288" fill="none" extrusionOk="0">
                <a:moveTo>
                  <a:pt x="0" y="0"/>
                </a:moveTo>
                <a:cubicBezTo>
                  <a:pt x="142992" y="4732"/>
                  <a:pt x="265909" y="-3365"/>
                  <a:pt x="401552" y="0"/>
                </a:cubicBezTo>
                <a:cubicBezTo>
                  <a:pt x="537195" y="3365"/>
                  <a:pt x="738153" y="6482"/>
                  <a:pt x="996957" y="0"/>
                </a:cubicBezTo>
                <a:cubicBezTo>
                  <a:pt x="1255762" y="-6482"/>
                  <a:pt x="1280511" y="12509"/>
                  <a:pt x="1398509" y="0"/>
                </a:cubicBezTo>
                <a:cubicBezTo>
                  <a:pt x="1516507" y="-12509"/>
                  <a:pt x="1782573" y="-31523"/>
                  <a:pt x="2090841" y="0"/>
                </a:cubicBezTo>
                <a:cubicBezTo>
                  <a:pt x="2399109" y="31523"/>
                  <a:pt x="2488380" y="26286"/>
                  <a:pt x="2686246" y="0"/>
                </a:cubicBezTo>
                <a:cubicBezTo>
                  <a:pt x="2884112" y="-26286"/>
                  <a:pt x="3186024" y="-14734"/>
                  <a:pt x="3475504" y="0"/>
                </a:cubicBezTo>
                <a:cubicBezTo>
                  <a:pt x="3764984" y="14734"/>
                  <a:pt x="4053017" y="43292"/>
                  <a:pt x="4361688" y="0"/>
                </a:cubicBezTo>
                <a:cubicBezTo>
                  <a:pt x="4670359" y="-43292"/>
                  <a:pt x="4736164" y="-729"/>
                  <a:pt x="5054019" y="0"/>
                </a:cubicBezTo>
                <a:cubicBezTo>
                  <a:pt x="5371874" y="729"/>
                  <a:pt x="5543528" y="-22963"/>
                  <a:pt x="5940204" y="0"/>
                </a:cubicBezTo>
                <a:cubicBezTo>
                  <a:pt x="6336881" y="22963"/>
                  <a:pt x="6423838" y="6469"/>
                  <a:pt x="6632535" y="0"/>
                </a:cubicBezTo>
                <a:cubicBezTo>
                  <a:pt x="6841232" y="-6469"/>
                  <a:pt x="6852819" y="17036"/>
                  <a:pt x="7034087" y="0"/>
                </a:cubicBezTo>
                <a:cubicBezTo>
                  <a:pt x="7215355" y="-17036"/>
                  <a:pt x="7313136" y="11151"/>
                  <a:pt x="7532566" y="0"/>
                </a:cubicBezTo>
                <a:cubicBezTo>
                  <a:pt x="7751996" y="-11151"/>
                  <a:pt x="8015001" y="25614"/>
                  <a:pt x="8418750" y="0"/>
                </a:cubicBezTo>
                <a:cubicBezTo>
                  <a:pt x="8822499" y="-25614"/>
                  <a:pt x="9163239" y="48603"/>
                  <a:pt x="9692640" y="0"/>
                </a:cubicBezTo>
                <a:cubicBezTo>
                  <a:pt x="9691955" y="4437"/>
                  <a:pt x="9693170" y="10717"/>
                  <a:pt x="9692640" y="18288"/>
                </a:cubicBezTo>
                <a:cubicBezTo>
                  <a:pt x="9545125" y="42172"/>
                  <a:pt x="9164259" y="6706"/>
                  <a:pt x="9000309" y="18288"/>
                </a:cubicBezTo>
                <a:cubicBezTo>
                  <a:pt x="8836359" y="29870"/>
                  <a:pt x="8521035" y="-14108"/>
                  <a:pt x="8307977" y="18288"/>
                </a:cubicBezTo>
                <a:cubicBezTo>
                  <a:pt x="8094919" y="50684"/>
                  <a:pt x="7881757" y="11235"/>
                  <a:pt x="7712572" y="18288"/>
                </a:cubicBezTo>
                <a:cubicBezTo>
                  <a:pt x="7543387" y="25341"/>
                  <a:pt x="7358861" y="20625"/>
                  <a:pt x="7214093" y="18288"/>
                </a:cubicBezTo>
                <a:cubicBezTo>
                  <a:pt x="7069325" y="15951"/>
                  <a:pt x="6523705" y="52160"/>
                  <a:pt x="6327909" y="18288"/>
                </a:cubicBezTo>
                <a:cubicBezTo>
                  <a:pt x="6132113" y="-15584"/>
                  <a:pt x="5923847" y="21204"/>
                  <a:pt x="5635578" y="18288"/>
                </a:cubicBezTo>
                <a:cubicBezTo>
                  <a:pt x="5347309" y="15372"/>
                  <a:pt x="5114749" y="50642"/>
                  <a:pt x="4846320" y="18288"/>
                </a:cubicBezTo>
                <a:cubicBezTo>
                  <a:pt x="4577891" y="-14066"/>
                  <a:pt x="4576701" y="1487"/>
                  <a:pt x="4444768" y="18288"/>
                </a:cubicBezTo>
                <a:cubicBezTo>
                  <a:pt x="4312835" y="35089"/>
                  <a:pt x="4112575" y="15158"/>
                  <a:pt x="3946289" y="18288"/>
                </a:cubicBezTo>
                <a:cubicBezTo>
                  <a:pt x="3780003" y="21418"/>
                  <a:pt x="3396009" y="18797"/>
                  <a:pt x="3253958" y="18288"/>
                </a:cubicBezTo>
                <a:cubicBezTo>
                  <a:pt x="3111907" y="17779"/>
                  <a:pt x="2760272" y="57223"/>
                  <a:pt x="2464700" y="18288"/>
                </a:cubicBezTo>
                <a:cubicBezTo>
                  <a:pt x="2169128" y="-20647"/>
                  <a:pt x="2232262" y="7960"/>
                  <a:pt x="2063148" y="18288"/>
                </a:cubicBezTo>
                <a:cubicBezTo>
                  <a:pt x="1894034" y="28616"/>
                  <a:pt x="1799338" y="3019"/>
                  <a:pt x="1661595" y="18288"/>
                </a:cubicBezTo>
                <a:cubicBezTo>
                  <a:pt x="1523852" y="33557"/>
                  <a:pt x="1113928" y="-4352"/>
                  <a:pt x="969264" y="18288"/>
                </a:cubicBezTo>
                <a:cubicBezTo>
                  <a:pt x="824600" y="40928"/>
                  <a:pt x="356149" y="-3128"/>
                  <a:pt x="0" y="18288"/>
                </a:cubicBezTo>
                <a:cubicBezTo>
                  <a:pt x="-540" y="12521"/>
                  <a:pt x="894" y="7749"/>
                  <a:pt x="0" y="0"/>
                </a:cubicBezTo>
                <a:close/>
              </a:path>
              <a:path w="9692640" h="18288" stroke="0" extrusionOk="0">
                <a:moveTo>
                  <a:pt x="0" y="0"/>
                </a:moveTo>
                <a:cubicBezTo>
                  <a:pt x="162642" y="3864"/>
                  <a:pt x="346119" y="-18364"/>
                  <a:pt x="498479" y="0"/>
                </a:cubicBezTo>
                <a:cubicBezTo>
                  <a:pt x="650839" y="18364"/>
                  <a:pt x="712065" y="-9389"/>
                  <a:pt x="900031" y="0"/>
                </a:cubicBezTo>
                <a:cubicBezTo>
                  <a:pt x="1087997" y="9389"/>
                  <a:pt x="1177291" y="3685"/>
                  <a:pt x="1398509" y="0"/>
                </a:cubicBezTo>
                <a:cubicBezTo>
                  <a:pt x="1619727" y="-3685"/>
                  <a:pt x="1874008" y="-8897"/>
                  <a:pt x="2090841" y="0"/>
                </a:cubicBezTo>
                <a:cubicBezTo>
                  <a:pt x="2307674" y="8897"/>
                  <a:pt x="2573432" y="-313"/>
                  <a:pt x="2880099" y="0"/>
                </a:cubicBezTo>
                <a:cubicBezTo>
                  <a:pt x="3186766" y="313"/>
                  <a:pt x="3422577" y="10664"/>
                  <a:pt x="3766283" y="0"/>
                </a:cubicBezTo>
                <a:cubicBezTo>
                  <a:pt x="4109989" y="-10664"/>
                  <a:pt x="4342683" y="-32873"/>
                  <a:pt x="4652467" y="0"/>
                </a:cubicBezTo>
                <a:cubicBezTo>
                  <a:pt x="4962251" y="32873"/>
                  <a:pt x="5122120" y="29155"/>
                  <a:pt x="5247872" y="0"/>
                </a:cubicBezTo>
                <a:cubicBezTo>
                  <a:pt x="5373625" y="-29155"/>
                  <a:pt x="5749491" y="1706"/>
                  <a:pt x="6037130" y="0"/>
                </a:cubicBezTo>
                <a:cubicBezTo>
                  <a:pt x="6324769" y="-1706"/>
                  <a:pt x="6531407" y="1172"/>
                  <a:pt x="6729461" y="0"/>
                </a:cubicBezTo>
                <a:cubicBezTo>
                  <a:pt x="6927515" y="-1172"/>
                  <a:pt x="7096794" y="-1520"/>
                  <a:pt x="7324867" y="0"/>
                </a:cubicBezTo>
                <a:cubicBezTo>
                  <a:pt x="7552940" y="1520"/>
                  <a:pt x="7878827" y="-17110"/>
                  <a:pt x="8114124" y="0"/>
                </a:cubicBezTo>
                <a:cubicBezTo>
                  <a:pt x="8349421" y="17110"/>
                  <a:pt x="8334208" y="15114"/>
                  <a:pt x="8515677" y="0"/>
                </a:cubicBezTo>
                <a:cubicBezTo>
                  <a:pt x="8697146" y="-15114"/>
                  <a:pt x="9236164" y="22466"/>
                  <a:pt x="9692640" y="0"/>
                </a:cubicBezTo>
                <a:cubicBezTo>
                  <a:pt x="9692735" y="8251"/>
                  <a:pt x="9692514" y="12333"/>
                  <a:pt x="9692640" y="18288"/>
                </a:cubicBezTo>
                <a:cubicBezTo>
                  <a:pt x="9410102" y="47398"/>
                  <a:pt x="9172773" y="7109"/>
                  <a:pt x="9000309" y="18288"/>
                </a:cubicBezTo>
                <a:cubicBezTo>
                  <a:pt x="8827845" y="29467"/>
                  <a:pt x="8713608" y="28372"/>
                  <a:pt x="8501830" y="18288"/>
                </a:cubicBezTo>
                <a:cubicBezTo>
                  <a:pt x="8290052" y="8204"/>
                  <a:pt x="7893416" y="3561"/>
                  <a:pt x="7712572" y="18288"/>
                </a:cubicBezTo>
                <a:cubicBezTo>
                  <a:pt x="7531728" y="33015"/>
                  <a:pt x="7480716" y="17052"/>
                  <a:pt x="7311020" y="18288"/>
                </a:cubicBezTo>
                <a:cubicBezTo>
                  <a:pt x="7141324" y="19524"/>
                  <a:pt x="6962706" y="15975"/>
                  <a:pt x="6618688" y="18288"/>
                </a:cubicBezTo>
                <a:cubicBezTo>
                  <a:pt x="6274670" y="20601"/>
                  <a:pt x="6230664" y="-1692"/>
                  <a:pt x="6120210" y="18288"/>
                </a:cubicBezTo>
                <a:cubicBezTo>
                  <a:pt x="6009756" y="38268"/>
                  <a:pt x="5442516" y="28115"/>
                  <a:pt x="5234026" y="18288"/>
                </a:cubicBezTo>
                <a:cubicBezTo>
                  <a:pt x="5025536" y="8461"/>
                  <a:pt x="4953693" y="18182"/>
                  <a:pt x="4832473" y="18288"/>
                </a:cubicBezTo>
                <a:cubicBezTo>
                  <a:pt x="4711253" y="18394"/>
                  <a:pt x="4414565" y="-11251"/>
                  <a:pt x="4140142" y="18288"/>
                </a:cubicBezTo>
                <a:cubicBezTo>
                  <a:pt x="3865719" y="47827"/>
                  <a:pt x="3819081" y="16772"/>
                  <a:pt x="3738590" y="18288"/>
                </a:cubicBezTo>
                <a:cubicBezTo>
                  <a:pt x="3658099" y="19804"/>
                  <a:pt x="3427576" y="1385"/>
                  <a:pt x="3240111" y="18288"/>
                </a:cubicBezTo>
                <a:cubicBezTo>
                  <a:pt x="3052646" y="35191"/>
                  <a:pt x="2749652" y="-13914"/>
                  <a:pt x="2450853" y="18288"/>
                </a:cubicBezTo>
                <a:cubicBezTo>
                  <a:pt x="2152054" y="50490"/>
                  <a:pt x="1928331" y="61101"/>
                  <a:pt x="1564669" y="18288"/>
                </a:cubicBezTo>
                <a:cubicBezTo>
                  <a:pt x="1201007" y="-24525"/>
                  <a:pt x="1217828" y="-275"/>
                  <a:pt x="1066190" y="18288"/>
                </a:cubicBezTo>
                <a:cubicBezTo>
                  <a:pt x="914552" y="36851"/>
                  <a:pt x="418290" y="-14785"/>
                  <a:pt x="0" y="18288"/>
                </a:cubicBezTo>
                <a:cubicBezTo>
                  <a:pt x="641" y="14236"/>
                  <a:pt x="889" y="7550"/>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C877356A-A2BA-4E11-2FC2-B723060098AD}"/>
              </a:ext>
            </a:extLst>
          </p:cNvPr>
          <p:cNvSpPr>
            <a:spLocks noGrp="1"/>
          </p:cNvSpPr>
          <p:nvPr>
            <p:ph type="body" sz="half" idx="2"/>
          </p:nvPr>
        </p:nvSpPr>
        <p:spPr>
          <a:xfrm>
            <a:off x="838200" y="2004446"/>
            <a:ext cx="10515600" cy="4176897"/>
          </a:xfrm>
        </p:spPr>
        <p:txBody>
          <a:bodyPr vert="horz" lIns="91440" tIns="45720" rIns="91440" bIns="45720" rtlCol="0">
            <a:normAutofit/>
          </a:bodyPr>
          <a:lstStyle/>
          <a:p>
            <a:pPr indent="-228600">
              <a:buFont typeface="Arial" panose="020B0604020202020204" pitchFamily="34" charset="0"/>
              <a:buChar char="•"/>
            </a:pPr>
            <a:r>
              <a:rPr lang="en-US" sz="2200" dirty="0">
                <a:solidFill>
                  <a:srgbClr val="FFFFFF"/>
                </a:solidFill>
              </a:rPr>
              <a:t>Gifted education in the Netherlands</a:t>
            </a:r>
          </a:p>
          <a:p>
            <a:pPr indent="-228600">
              <a:buFont typeface="Arial" panose="020B0604020202020204" pitchFamily="34" charset="0"/>
              <a:buChar char="•"/>
            </a:pPr>
            <a:r>
              <a:rPr lang="en-US" sz="2200" dirty="0">
                <a:solidFill>
                  <a:srgbClr val="FFFFFF"/>
                </a:solidFill>
              </a:rPr>
              <a:t>Special education programs for gifted children started 1990’s</a:t>
            </a:r>
          </a:p>
          <a:p>
            <a:pPr indent="-228600">
              <a:buFont typeface="Arial" panose="020B0604020202020204" pitchFamily="34" charset="0"/>
              <a:buChar char="•"/>
            </a:pPr>
            <a:r>
              <a:rPr lang="en-US" sz="2200" dirty="0">
                <a:solidFill>
                  <a:srgbClr val="FFFFFF"/>
                </a:solidFill>
              </a:rPr>
              <a:t>Today, identification mostly based on problems</a:t>
            </a:r>
          </a:p>
          <a:p>
            <a:pPr indent="-228600">
              <a:buFont typeface="Arial" panose="020B0604020202020204" pitchFamily="34" charset="0"/>
              <a:buChar char="•"/>
            </a:pPr>
            <a:r>
              <a:rPr lang="en-US" sz="2200" dirty="0">
                <a:solidFill>
                  <a:srgbClr val="FFFFFF"/>
                </a:solidFill>
              </a:rPr>
              <a:t>But it is improving!</a:t>
            </a:r>
          </a:p>
          <a:p>
            <a:pPr indent="-228600">
              <a:buFont typeface="Arial" panose="020B0604020202020204" pitchFamily="34" charset="0"/>
              <a:buChar char="•"/>
            </a:pPr>
            <a:r>
              <a:rPr lang="en-US" sz="2200" dirty="0">
                <a:solidFill>
                  <a:srgbClr val="FFFFFF"/>
                </a:solidFill>
              </a:rPr>
              <a:t>Adults of today were not identified as gifted children</a:t>
            </a:r>
          </a:p>
          <a:p>
            <a:pPr indent="-228600">
              <a:buFont typeface="Arial" panose="020B0604020202020204" pitchFamily="34" charset="0"/>
              <a:buChar char="•"/>
            </a:pPr>
            <a:r>
              <a:rPr lang="en-US" sz="2200" dirty="0">
                <a:solidFill>
                  <a:srgbClr val="FFFFFF"/>
                </a:solidFill>
              </a:rPr>
              <a:t>Are they still gifted?</a:t>
            </a:r>
          </a:p>
          <a:p>
            <a:pPr indent="-228600">
              <a:buFont typeface="Arial" panose="020B0604020202020204" pitchFamily="34" charset="0"/>
              <a:buChar char="•"/>
            </a:pPr>
            <a:endParaRPr lang="en-US" sz="2200" dirty="0">
              <a:solidFill>
                <a:srgbClr val="FFFFFF"/>
              </a:solidFill>
            </a:endParaRPr>
          </a:p>
          <a:p>
            <a:pPr indent="-228600">
              <a:buFont typeface="Arial" panose="020B0604020202020204" pitchFamily="34" charset="0"/>
              <a:buChar char="•"/>
            </a:pPr>
            <a:endParaRPr lang="en-US" sz="2200" dirty="0">
              <a:solidFill>
                <a:srgbClr val="FFFFFF"/>
              </a:solidFill>
            </a:endParaRPr>
          </a:p>
        </p:txBody>
      </p:sp>
      <p:sp>
        <p:nvSpPr>
          <p:cNvPr id="10" name="TextBox 9">
            <a:extLst>
              <a:ext uri="{FF2B5EF4-FFF2-40B4-BE49-F238E27FC236}">
                <a16:creationId xmlns:a16="http://schemas.microsoft.com/office/drawing/2014/main" id="{BC8998BD-5DE8-3B83-972B-68A26930DFD4}"/>
              </a:ext>
            </a:extLst>
          </p:cNvPr>
          <p:cNvSpPr txBox="1"/>
          <p:nvPr/>
        </p:nvSpPr>
        <p:spPr>
          <a:xfrm>
            <a:off x="1" y="6498398"/>
            <a:ext cx="6158752" cy="369332"/>
          </a:xfrm>
          <a:prstGeom prst="rect">
            <a:avLst/>
          </a:prstGeom>
          <a:noFill/>
        </p:spPr>
        <p:txBody>
          <a:bodyPr wrap="square">
            <a:spAutoFit/>
          </a:bodyPr>
          <a:lstStyle/>
          <a:p>
            <a:r>
              <a:rPr lang="en-US" sz="1800" dirty="0">
                <a:latin typeface="Monotype Corsiva" panose="03010101010201010101" pitchFamily="66" charset="0"/>
                <a:ea typeface="Microsoft YaHei Light" panose="020B0502040204020203" pitchFamily="34" charset="-122"/>
              </a:rPr>
              <a:t>© Rianne van de Ven</a:t>
            </a:r>
          </a:p>
        </p:txBody>
      </p:sp>
    </p:spTree>
    <p:extLst>
      <p:ext uri="{BB962C8B-B14F-4D97-AF65-F5344CB8AC3E}">
        <p14:creationId xmlns:p14="http://schemas.microsoft.com/office/powerpoint/2010/main" val="3901849112"/>
      </p:ext>
    </p:extLst>
  </p:cSld>
  <p:clrMapOvr>
    <a:overrideClrMapping bg1="dk1" tx1="lt1" bg2="dk2" tx2="lt2" accent1="accent1" accent2="accent2" accent3="accent3" accent4="accent4" accent5="accent5" accent6="accent6" hlink="hlink" folHlink="folHlink"/>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3" name="Rectangle 62">
            <a:extLst>
              <a:ext uri="{FF2B5EF4-FFF2-40B4-BE49-F238E27FC236}">
                <a16:creationId xmlns:a16="http://schemas.microsoft.com/office/drawing/2014/main" id="{1A9F7B4E-B03D-4F64-BE33-00D074458D4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tars in the sky&#10;&#10;Description automatically generated with low confidence">
            <a:extLst>
              <a:ext uri="{FF2B5EF4-FFF2-40B4-BE49-F238E27FC236}">
                <a16:creationId xmlns:a16="http://schemas.microsoft.com/office/drawing/2014/main" id="{292620D6-1868-B666-246D-2AEBF5056127}"/>
              </a:ext>
            </a:extLst>
          </p:cNvPr>
          <p:cNvPicPr>
            <a:picLocks noChangeAspect="1"/>
          </p:cNvPicPr>
          <p:nvPr/>
        </p:nvPicPr>
        <p:blipFill rotWithShape="1">
          <a:blip r:embed="rId2">
            <a:alphaModFix amt="40000"/>
            <a:extLst>
              <a:ext uri="{28A0092B-C50C-407E-A947-70E740481C1C}">
                <a14:useLocalDpi xmlns:a14="http://schemas.microsoft.com/office/drawing/2010/main" val="0"/>
              </a:ext>
            </a:extLst>
          </a:blip>
          <a:srcRect t="24263" b="19487"/>
          <a:stretch/>
        </p:blipFill>
        <p:spPr>
          <a:xfrm>
            <a:off x="20" y="1"/>
            <a:ext cx="12191980" cy="6857999"/>
          </a:xfrm>
          <a:prstGeom prst="rect">
            <a:avLst/>
          </a:prstGeom>
        </p:spPr>
      </p:pic>
      <p:sp>
        <p:nvSpPr>
          <p:cNvPr id="2" name="Title 1">
            <a:extLst>
              <a:ext uri="{FF2B5EF4-FFF2-40B4-BE49-F238E27FC236}">
                <a16:creationId xmlns:a16="http://schemas.microsoft.com/office/drawing/2014/main" id="{12749270-74CA-BB6F-4F34-F3992E0B53C9}"/>
              </a:ext>
            </a:extLst>
          </p:cNvPr>
          <p:cNvSpPr>
            <a:spLocks noGrp="1"/>
          </p:cNvSpPr>
          <p:nvPr>
            <p:ph type="title"/>
          </p:nvPr>
        </p:nvSpPr>
        <p:spPr>
          <a:xfrm>
            <a:off x="838200" y="365125"/>
            <a:ext cx="10515600" cy="1325563"/>
          </a:xfrm>
        </p:spPr>
        <p:txBody>
          <a:bodyPr vert="horz" lIns="91440" tIns="45720" rIns="91440" bIns="45720" rtlCol="0" anchor="ctr">
            <a:normAutofit/>
          </a:bodyPr>
          <a:lstStyle/>
          <a:p>
            <a:r>
              <a:rPr lang="en-US" sz="5400" dirty="0">
                <a:solidFill>
                  <a:srgbClr val="FFFFFF"/>
                </a:solidFill>
              </a:rPr>
              <a:t>My Personal Story</a:t>
            </a:r>
          </a:p>
        </p:txBody>
      </p:sp>
      <p:sp>
        <p:nvSpPr>
          <p:cNvPr id="65" name="sketchy line">
            <a:extLst>
              <a:ext uri="{FF2B5EF4-FFF2-40B4-BE49-F238E27FC236}">
                <a16:creationId xmlns:a16="http://schemas.microsoft.com/office/drawing/2014/main" id="{7E2BE7F7-CA89-4002-ACCE-A478AEA24F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4399" y="1681544"/>
            <a:ext cx="9692640" cy="18288"/>
          </a:xfrm>
          <a:custGeom>
            <a:avLst/>
            <a:gdLst>
              <a:gd name="connsiteX0" fmla="*/ 0 w 9692640"/>
              <a:gd name="connsiteY0" fmla="*/ 0 h 18288"/>
              <a:gd name="connsiteX1" fmla="*/ 401552 w 9692640"/>
              <a:gd name="connsiteY1" fmla="*/ 0 h 18288"/>
              <a:gd name="connsiteX2" fmla="*/ 996957 w 9692640"/>
              <a:gd name="connsiteY2" fmla="*/ 0 h 18288"/>
              <a:gd name="connsiteX3" fmla="*/ 1398509 w 9692640"/>
              <a:gd name="connsiteY3" fmla="*/ 0 h 18288"/>
              <a:gd name="connsiteX4" fmla="*/ 2090841 w 9692640"/>
              <a:gd name="connsiteY4" fmla="*/ 0 h 18288"/>
              <a:gd name="connsiteX5" fmla="*/ 2686246 w 9692640"/>
              <a:gd name="connsiteY5" fmla="*/ 0 h 18288"/>
              <a:gd name="connsiteX6" fmla="*/ 3475504 w 9692640"/>
              <a:gd name="connsiteY6" fmla="*/ 0 h 18288"/>
              <a:gd name="connsiteX7" fmla="*/ 4361688 w 9692640"/>
              <a:gd name="connsiteY7" fmla="*/ 0 h 18288"/>
              <a:gd name="connsiteX8" fmla="*/ 5054019 w 9692640"/>
              <a:gd name="connsiteY8" fmla="*/ 0 h 18288"/>
              <a:gd name="connsiteX9" fmla="*/ 5940204 w 9692640"/>
              <a:gd name="connsiteY9" fmla="*/ 0 h 18288"/>
              <a:gd name="connsiteX10" fmla="*/ 6632535 w 9692640"/>
              <a:gd name="connsiteY10" fmla="*/ 0 h 18288"/>
              <a:gd name="connsiteX11" fmla="*/ 7034087 w 9692640"/>
              <a:gd name="connsiteY11" fmla="*/ 0 h 18288"/>
              <a:gd name="connsiteX12" fmla="*/ 7532566 w 9692640"/>
              <a:gd name="connsiteY12" fmla="*/ 0 h 18288"/>
              <a:gd name="connsiteX13" fmla="*/ 8418750 w 9692640"/>
              <a:gd name="connsiteY13" fmla="*/ 0 h 18288"/>
              <a:gd name="connsiteX14" fmla="*/ 9692640 w 9692640"/>
              <a:gd name="connsiteY14" fmla="*/ 0 h 18288"/>
              <a:gd name="connsiteX15" fmla="*/ 9692640 w 9692640"/>
              <a:gd name="connsiteY15" fmla="*/ 18288 h 18288"/>
              <a:gd name="connsiteX16" fmla="*/ 9000309 w 9692640"/>
              <a:gd name="connsiteY16" fmla="*/ 18288 h 18288"/>
              <a:gd name="connsiteX17" fmla="*/ 8307977 w 9692640"/>
              <a:gd name="connsiteY17" fmla="*/ 18288 h 18288"/>
              <a:gd name="connsiteX18" fmla="*/ 7712572 w 9692640"/>
              <a:gd name="connsiteY18" fmla="*/ 18288 h 18288"/>
              <a:gd name="connsiteX19" fmla="*/ 7214093 w 9692640"/>
              <a:gd name="connsiteY19" fmla="*/ 18288 h 18288"/>
              <a:gd name="connsiteX20" fmla="*/ 6327909 w 9692640"/>
              <a:gd name="connsiteY20" fmla="*/ 18288 h 18288"/>
              <a:gd name="connsiteX21" fmla="*/ 5635578 w 9692640"/>
              <a:gd name="connsiteY21" fmla="*/ 18288 h 18288"/>
              <a:gd name="connsiteX22" fmla="*/ 4846320 w 9692640"/>
              <a:gd name="connsiteY22" fmla="*/ 18288 h 18288"/>
              <a:gd name="connsiteX23" fmla="*/ 4444768 w 9692640"/>
              <a:gd name="connsiteY23" fmla="*/ 18288 h 18288"/>
              <a:gd name="connsiteX24" fmla="*/ 3946289 w 9692640"/>
              <a:gd name="connsiteY24" fmla="*/ 18288 h 18288"/>
              <a:gd name="connsiteX25" fmla="*/ 3253958 w 9692640"/>
              <a:gd name="connsiteY25" fmla="*/ 18288 h 18288"/>
              <a:gd name="connsiteX26" fmla="*/ 2464700 w 9692640"/>
              <a:gd name="connsiteY26" fmla="*/ 18288 h 18288"/>
              <a:gd name="connsiteX27" fmla="*/ 2063148 w 9692640"/>
              <a:gd name="connsiteY27" fmla="*/ 18288 h 18288"/>
              <a:gd name="connsiteX28" fmla="*/ 1661595 w 9692640"/>
              <a:gd name="connsiteY28" fmla="*/ 18288 h 18288"/>
              <a:gd name="connsiteX29" fmla="*/ 969264 w 9692640"/>
              <a:gd name="connsiteY29" fmla="*/ 18288 h 18288"/>
              <a:gd name="connsiteX30" fmla="*/ 0 w 9692640"/>
              <a:gd name="connsiteY30" fmla="*/ 18288 h 18288"/>
              <a:gd name="connsiteX31" fmla="*/ 0 w 9692640"/>
              <a:gd name="connsiteY31"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9692640" h="18288" fill="none" extrusionOk="0">
                <a:moveTo>
                  <a:pt x="0" y="0"/>
                </a:moveTo>
                <a:cubicBezTo>
                  <a:pt x="142992" y="4732"/>
                  <a:pt x="265909" y="-3365"/>
                  <a:pt x="401552" y="0"/>
                </a:cubicBezTo>
                <a:cubicBezTo>
                  <a:pt x="537195" y="3365"/>
                  <a:pt x="738153" y="6482"/>
                  <a:pt x="996957" y="0"/>
                </a:cubicBezTo>
                <a:cubicBezTo>
                  <a:pt x="1255762" y="-6482"/>
                  <a:pt x="1280511" y="12509"/>
                  <a:pt x="1398509" y="0"/>
                </a:cubicBezTo>
                <a:cubicBezTo>
                  <a:pt x="1516507" y="-12509"/>
                  <a:pt x="1782573" y="-31523"/>
                  <a:pt x="2090841" y="0"/>
                </a:cubicBezTo>
                <a:cubicBezTo>
                  <a:pt x="2399109" y="31523"/>
                  <a:pt x="2488380" y="26286"/>
                  <a:pt x="2686246" y="0"/>
                </a:cubicBezTo>
                <a:cubicBezTo>
                  <a:pt x="2884112" y="-26286"/>
                  <a:pt x="3186024" y="-14734"/>
                  <a:pt x="3475504" y="0"/>
                </a:cubicBezTo>
                <a:cubicBezTo>
                  <a:pt x="3764984" y="14734"/>
                  <a:pt x="4053017" y="43292"/>
                  <a:pt x="4361688" y="0"/>
                </a:cubicBezTo>
                <a:cubicBezTo>
                  <a:pt x="4670359" y="-43292"/>
                  <a:pt x="4736164" y="-729"/>
                  <a:pt x="5054019" y="0"/>
                </a:cubicBezTo>
                <a:cubicBezTo>
                  <a:pt x="5371874" y="729"/>
                  <a:pt x="5543528" y="-22963"/>
                  <a:pt x="5940204" y="0"/>
                </a:cubicBezTo>
                <a:cubicBezTo>
                  <a:pt x="6336881" y="22963"/>
                  <a:pt x="6423838" y="6469"/>
                  <a:pt x="6632535" y="0"/>
                </a:cubicBezTo>
                <a:cubicBezTo>
                  <a:pt x="6841232" y="-6469"/>
                  <a:pt x="6852819" y="17036"/>
                  <a:pt x="7034087" y="0"/>
                </a:cubicBezTo>
                <a:cubicBezTo>
                  <a:pt x="7215355" y="-17036"/>
                  <a:pt x="7313136" y="11151"/>
                  <a:pt x="7532566" y="0"/>
                </a:cubicBezTo>
                <a:cubicBezTo>
                  <a:pt x="7751996" y="-11151"/>
                  <a:pt x="8015001" y="25614"/>
                  <a:pt x="8418750" y="0"/>
                </a:cubicBezTo>
                <a:cubicBezTo>
                  <a:pt x="8822499" y="-25614"/>
                  <a:pt x="9163239" y="48603"/>
                  <a:pt x="9692640" y="0"/>
                </a:cubicBezTo>
                <a:cubicBezTo>
                  <a:pt x="9691955" y="4437"/>
                  <a:pt x="9693170" y="10717"/>
                  <a:pt x="9692640" y="18288"/>
                </a:cubicBezTo>
                <a:cubicBezTo>
                  <a:pt x="9545125" y="42172"/>
                  <a:pt x="9164259" y="6706"/>
                  <a:pt x="9000309" y="18288"/>
                </a:cubicBezTo>
                <a:cubicBezTo>
                  <a:pt x="8836359" y="29870"/>
                  <a:pt x="8521035" y="-14108"/>
                  <a:pt x="8307977" y="18288"/>
                </a:cubicBezTo>
                <a:cubicBezTo>
                  <a:pt x="8094919" y="50684"/>
                  <a:pt x="7881757" y="11235"/>
                  <a:pt x="7712572" y="18288"/>
                </a:cubicBezTo>
                <a:cubicBezTo>
                  <a:pt x="7543387" y="25341"/>
                  <a:pt x="7358861" y="20625"/>
                  <a:pt x="7214093" y="18288"/>
                </a:cubicBezTo>
                <a:cubicBezTo>
                  <a:pt x="7069325" y="15951"/>
                  <a:pt x="6523705" y="52160"/>
                  <a:pt x="6327909" y="18288"/>
                </a:cubicBezTo>
                <a:cubicBezTo>
                  <a:pt x="6132113" y="-15584"/>
                  <a:pt x="5923847" y="21204"/>
                  <a:pt x="5635578" y="18288"/>
                </a:cubicBezTo>
                <a:cubicBezTo>
                  <a:pt x="5347309" y="15372"/>
                  <a:pt x="5114749" y="50642"/>
                  <a:pt x="4846320" y="18288"/>
                </a:cubicBezTo>
                <a:cubicBezTo>
                  <a:pt x="4577891" y="-14066"/>
                  <a:pt x="4576701" y="1487"/>
                  <a:pt x="4444768" y="18288"/>
                </a:cubicBezTo>
                <a:cubicBezTo>
                  <a:pt x="4312835" y="35089"/>
                  <a:pt x="4112575" y="15158"/>
                  <a:pt x="3946289" y="18288"/>
                </a:cubicBezTo>
                <a:cubicBezTo>
                  <a:pt x="3780003" y="21418"/>
                  <a:pt x="3396009" y="18797"/>
                  <a:pt x="3253958" y="18288"/>
                </a:cubicBezTo>
                <a:cubicBezTo>
                  <a:pt x="3111907" y="17779"/>
                  <a:pt x="2760272" y="57223"/>
                  <a:pt x="2464700" y="18288"/>
                </a:cubicBezTo>
                <a:cubicBezTo>
                  <a:pt x="2169128" y="-20647"/>
                  <a:pt x="2232262" y="7960"/>
                  <a:pt x="2063148" y="18288"/>
                </a:cubicBezTo>
                <a:cubicBezTo>
                  <a:pt x="1894034" y="28616"/>
                  <a:pt x="1799338" y="3019"/>
                  <a:pt x="1661595" y="18288"/>
                </a:cubicBezTo>
                <a:cubicBezTo>
                  <a:pt x="1523852" y="33557"/>
                  <a:pt x="1113928" y="-4352"/>
                  <a:pt x="969264" y="18288"/>
                </a:cubicBezTo>
                <a:cubicBezTo>
                  <a:pt x="824600" y="40928"/>
                  <a:pt x="356149" y="-3128"/>
                  <a:pt x="0" y="18288"/>
                </a:cubicBezTo>
                <a:cubicBezTo>
                  <a:pt x="-540" y="12521"/>
                  <a:pt x="894" y="7749"/>
                  <a:pt x="0" y="0"/>
                </a:cubicBezTo>
                <a:close/>
              </a:path>
              <a:path w="9692640" h="18288" stroke="0" extrusionOk="0">
                <a:moveTo>
                  <a:pt x="0" y="0"/>
                </a:moveTo>
                <a:cubicBezTo>
                  <a:pt x="162642" y="3864"/>
                  <a:pt x="346119" y="-18364"/>
                  <a:pt x="498479" y="0"/>
                </a:cubicBezTo>
                <a:cubicBezTo>
                  <a:pt x="650839" y="18364"/>
                  <a:pt x="712065" y="-9389"/>
                  <a:pt x="900031" y="0"/>
                </a:cubicBezTo>
                <a:cubicBezTo>
                  <a:pt x="1087997" y="9389"/>
                  <a:pt x="1177291" y="3685"/>
                  <a:pt x="1398509" y="0"/>
                </a:cubicBezTo>
                <a:cubicBezTo>
                  <a:pt x="1619727" y="-3685"/>
                  <a:pt x="1874008" y="-8897"/>
                  <a:pt x="2090841" y="0"/>
                </a:cubicBezTo>
                <a:cubicBezTo>
                  <a:pt x="2307674" y="8897"/>
                  <a:pt x="2573432" y="-313"/>
                  <a:pt x="2880099" y="0"/>
                </a:cubicBezTo>
                <a:cubicBezTo>
                  <a:pt x="3186766" y="313"/>
                  <a:pt x="3422577" y="10664"/>
                  <a:pt x="3766283" y="0"/>
                </a:cubicBezTo>
                <a:cubicBezTo>
                  <a:pt x="4109989" y="-10664"/>
                  <a:pt x="4342683" y="-32873"/>
                  <a:pt x="4652467" y="0"/>
                </a:cubicBezTo>
                <a:cubicBezTo>
                  <a:pt x="4962251" y="32873"/>
                  <a:pt x="5122120" y="29155"/>
                  <a:pt x="5247872" y="0"/>
                </a:cubicBezTo>
                <a:cubicBezTo>
                  <a:pt x="5373625" y="-29155"/>
                  <a:pt x="5749491" y="1706"/>
                  <a:pt x="6037130" y="0"/>
                </a:cubicBezTo>
                <a:cubicBezTo>
                  <a:pt x="6324769" y="-1706"/>
                  <a:pt x="6531407" y="1172"/>
                  <a:pt x="6729461" y="0"/>
                </a:cubicBezTo>
                <a:cubicBezTo>
                  <a:pt x="6927515" y="-1172"/>
                  <a:pt x="7096794" y="-1520"/>
                  <a:pt x="7324867" y="0"/>
                </a:cubicBezTo>
                <a:cubicBezTo>
                  <a:pt x="7552940" y="1520"/>
                  <a:pt x="7878827" y="-17110"/>
                  <a:pt x="8114124" y="0"/>
                </a:cubicBezTo>
                <a:cubicBezTo>
                  <a:pt x="8349421" y="17110"/>
                  <a:pt x="8334208" y="15114"/>
                  <a:pt x="8515677" y="0"/>
                </a:cubicBezTo>
                <a:cubicBezTo>
                  <a:pt x="8697146" y="-15114"/>
                  <a:pt x="9236164" y="22466"/>
                  <a:pt x="9692640" y="0"/>
                </a:cubicBezTo>
                <a:cubicBezTo>
                  <a:pt x="9692735" y="8251"/>
                  <a:pt x="9692514" y="12333"/>
                  <a:pt x="9692640" y="18288"/>
                </a:cubicBezTo>
                <a:cubicBezTo>
                  <a:pt x="9410102" y="47398"/>
                  <a:pt x="9172773" y="7109"/>
                  <a:pt x="9000309" y="18288"/>
                </a:cubicBezTo>
                <a:cubicBezTo>
                  <a:pt x="8827845" y="29467"/>
                  <a:pt x="8713608" y="28372"/>
                  <a:pt x="8501830" y="18288"/>
                </a:cubicBezTo>
                <a:cubicBezTo>
                  <a:pt x="8290052" y="8204"/>
                  <a:pt x="7893416" y="3561"/>
                  <a:pt x="7712572" y="18288"/>
                </a:cubicBezTo>
                <a:cubicBezTo>
                  <a:pt x="7531728" y="33015"/>
                  <a:pt x="7480716" y="17052"/>
                  <a:pt x="7311020" y="18288"/>
                </a:cubicBezTo>
                <a:cubicBezTo>
                  <a:pt x="7141324" y="19524"/>
                  <a:pt x="6962706" y="15975"/>
                  <a:pt x="6618688" y="18288"/>
                </a:cubicBezTo>
                <a:cubicBezTo>
                  <a:pt x="6274670" y="20601"/>
                  <a:pt x="6230664" y="-1692"/>
                  <a:pt x="6120210" y="18288"/>
                </a:cubicBezTo>
                <a:cubicBezTo>
                  <a:pt x="6009756" y="38268"/>
                  <a:pt x="5442516" y="28115"/>
                  <a:pt x="5234026" y="18288"/>
                </a:cubicBezTo>
                <a:cubicBezTo>
                  <a:pt x="5025536" y="8461"/>
                  <a:pt x="4953693" y="18182"/>
                  <a:pt x="4832473" y="18288"/>
                </a:cubicBezTo>
                <a:cubicBezTo>
                  <a:pt x="4711253" y="18394"/>
                  <a:pt x="4414565" y="-11251"/>
                  <a:pt x="4140142" y="18288"/>
                </a:cubicBezTo>
                <a:cubicBezTo>
                  <a:pt x="3865719" y="47827"/>
                  <a:pt x="3819081" y="16772"/>
                  <a:pt x="3738590" y="18288"/>
                </a:cubicBezTo>
                <a:cubicBezTo>
                  <a:pt x="3658099" y="19804"/>
                  <a:pt x="3427576" y="1385"/>
                  <a:pt x="3240111" y="18288"/>
                </a:cubicBezTo>
                <a:cubicBezTo>
                  <a:pt x="3052646" y="35191"/>
                  <a:pt x="2749652" y="-13914"/>
                  <a:pt x="2450853" y="18288"/>
                </a:cubicBezTo>
                <a:cubicBezTo>
                  <a:pt x="2152054" y="50490"/>
                  <a:pt x="1928331" y="61101"/>
                  <a:pt x="1564669" y="18288"/>
                </a:cubicBezTo>
                <a:cubicBezTo>
                  <a:pt x="1201007" y="-24525"/>
                  <a:pt x="1217828" y="-275"/>
                  <a:pt x="1066190" y="18288"/>
                </a:cubicBezTo>
                <a:cubicBezTo>
                  <a:pt x="914552" y="36851"/>
                  <a:pt x="418290" y="-14785"/>
                  <a:pt x="0" y="18288"/>
                </a:cubicBezTo>
                <a:cubicBezTo>
                  <a:pt x="641" y="14236"/>
                  <a:pt x="889" y="7550"/>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C877356A-A2BA-4E11-2FC2-B723060098AD}"/>
              </a:ext>
            </a:extLst>
          </p:cNvPr>
          <p:cNvSpPr>
            <a:spLocks noGrp="1"/>
          </p:cNvSpPr>
          <p:nvPr>
            <p:ph type="body" sz="half" idx="2"/>
          </p:nvPr>
        </p:nvSpPr>
        <p:spPr>
          <a:xfrm>
            <a:off x="838200" y="2004446"/>
            <a:ext cx="10515600" cy="4176897"/>
          </a:xfrm>
        </p:spPr>
        <p:txBody>
          <a:bodyPr vert="horz" lIns="91440" tIns="45720" rIns="91440" bIns="45720" rtlCol="0">
            <a:normAutofit/>
          </a:bodyPr>
          <a:lstStyle/>
          <a:p>
            <a:pPr marL="342900" indent="-228600">
              <a:buFont typeface="Arial" panose="020B0604020202020204" pitchFamily="34" charset="0"/>
              <a:buChar char="•"/>
            </a:pPr>
            <a:r>
              <a:rPr lang="en-US" sz="2200">
                <a:solidFill>
                  <a:srgbClr val="FFFFFF"/>
                </a:solidFill>
              </a:rPr>
              <a:t>Smart kid, but dropped out of university</a:t>
            </a:r>
          </a:p>
          <a:p>
            <a:pPr marL="342900" indent="-228600">
              <a:buFont typeface="Arial" panose="020B0604020202020204" pitchFamily="34" charset="0"/>
              <a:buChar char="•"/>
            </a:pPr>
            <a:r>
              <a:rPr lang="en-US" sz="2200">
                <a:solidFill>
                  <a:srgbClr val="FFFFFF"/>
                </a:solidFill>
              </a:rPr>
              <a:t>Successful in corporate environment (Telecoms, Banking, IT)</a:t>
            </a:r>
          </a:p>
          <a:p>
            <a:pPr marL="342900" indent="-228600">
              <a:buFont typeface="Arial" panose="020B0604020202020204" pitchFamily="34" charset="0"/>
              <a:buChar char="•"/>
            </a:pPr>
            <a:r>
              <a:rPr lang="en-US" sz="2200">
                <a:solidFill>
                  <a:srgbClr val="FFFFFF"/>
                </a:solidFill>
              </a:rPr>
              <a:t>IQ 99th percentile, age 33</a:t>
            </a:r>
          </a:p>
          <a:p>
            <a:pPr marL="342900" indent="-228600">
              <a:buFont typeface="Arial" panose="020B0604020202020204" pitchFamily="34" charset="0"/>
              <a:buChar char="•"/>
            </a:pPr>
            <a:r>
              <a:rPr lang="en-US" sz="2200">
                <a:solidFill>
                  <a:srgbClr val="FFFFFF"/>
                </a:solidFill>
              </a:rPr>
              <a:t>Mensa member</a:t>
            </a:r>
          </a:p>
          <a:p>
            <a:pPr marL="342900" indent="-228600">
              <a:buFont typeface="Arial" panose="020B0604020202020204" pitchFamily="34" charset="0"/>
              <a:buChar char="•"/>
            </a:pPr>
            <a:r>
              <a:rPr lang="en-US" sz="2200">
                <a:solidFill>
                  <a:srgbClr val="FFFFFF"/>
                </a:solidFill>
              </a:rPr>
              <a:t>Gifted Adults Foundation (www.IHBV.nl)</a:t>
            </a:r>
          </a:p>
          <a:p>
            <a:pPr marL="342900" indent="-228600">
              <a:buFont typeface="Arial" panose="020B0604020202020204" pitchFamily="34" charset="0"/>
              <a:buChar char="•"/>
            </a:pPr>
            <a:r>
              <a:rPr lang="en-US" sz="2200">
                <a:solidFill>
                  <a:srgbClr val="FFFFFF"/>
                </a:solidFill>
              </a:rPr>
              <a:t>Social enterprise “Gifted in Company”</a:t>
            </a:r>
          </a:p>
        </p:txBody>
      </p:sp>
      <p:sp>
        <p:nvSpPr>
          <p:cNvPr id="7" name="TextBox 6">
            <a:extLst>
              <a:ext uri="{FF2B5EF4-FFF2-40B4-BE49-F238E27FC236}">
                <a16:creationId xmlns:a16="http://schemas.microsoft.com/office/drawing/2014/main" id="{D5BA073F-2822-651B-402C-7F976E7F01B5}"/>
              </a:ext>
            </a:extLst>
          </p:cNvPr>
          <p:cNvSpPr txBox="1"/>
          <p:nvPr/>
        </p:nvSpPr>
        <p:spPr>
          <a:xfrm>
            <a:off x="1" y="6498398"/>
            <a:ext cx="6158752" cy="369332"/>
          </a:xfrm>
          <a:prstGeom prst="rect">
            <a:avLst/>
          </a:prstGeom>
          <a:noFill/>
        </p:spPr>
        <p:txBody>
          <a:bodyPr wrap="square">
            <a:spAutoFit/>
          </a:bodyPr>
          <a:lstStyle/>
          <a:p>
            <a:r>
              <a:rPr lang="en-US" sz="1800" dirty="0">
                <a:latin typeface="Monotype Corsiva" panose="03010101010201010101" pitchFamily="66" charset="0"/>
                <a:ea typeface="Microsoft YaHei Light" panose="020B0502040204020203" pitchFamily="34" charset="-122"/>
              </a:rPr>
              <a:t>© Rianne van de Ven</a:t>
            </a:r>
          </a:p>
        </p:txBody>
      </p:sp>
    </p:spTree>
    <p:extLst>
      <p:ext uri="{BB962C8B-B14F-4D97-AF65-F5344CB8AC3E}">
        <p14:creationId xmlns:p14="http://schemas.microsoft.com/office/powerpoint/2010/main" val="1660494170"/>
      </p:ext>
    </p:extLst>
  </p:cSld>
  <p:clrMapOvr>
    <a:overrideClrMapping bg1="dk1" tx1="lt1" bg2="dk2" tx2="lt2" accent1="accent1" accent2="accent2" accent3="accent3" accent4="accent4" accent5="accent5" accent6="accent6" hlink="hlink" folHlink="folHlink"/>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8" name="!!BGRectangle">
            <a:extLst>
              <a:ext uri="{FF2B5EF4-FFF2-40B4-BE49-F238E27FC236}">
                <a16:creationId xmlns:a16="http://schemas.microsoft.com/office/drawing/2014/main" id="{25E8815A-9407-4234-B08F-A1E49DCD7F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6182"/>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9" name="Rectangle 64">
            <a:extLst>
              <a:ext uri="{FF2B5EF4-FFF2-40B4-BE49-F238E27FC236}">
                <a16:creationId xmlns:a16="http://schemas.microsoft.com/office/drawing/2014/main" id="{AD72D4D1-076F-49D3-9889-EFC4F6D7CA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Stars in the sky&#10;&#10;Description automatically generated with low confidence">
            <a:extLst>
              <a:ext uri="{FF2B5EF4-FFF2-40B4-BE49-F238E27FC236}">
                <a16:creationId xmlns:a16="http://schemas.microsoft.com/office/drawing/2014/main" id="{292620D6-1868-B666-246D-2AEBF5056127}"/>
              </a:ext>
            </a:extLst>
          </p:cNvPr>
          <p:cNvPicPr>
            <a:picLocks noChangeAspect="1"/>
          </p:cNvPicPr>
          <p:nvPr/>
        </p:nvPicPr>
        <p:blipFill rotWithShape="1">
          <a:blip r:embed="rId2">
            <a:alphaModFix amt="50000"/>
            <a:extLst>
              <a:ext uri="{28A0092B-C50C-407E-A947-70E740481C1C}">
                <a14:useLocalDpi xmlns:a14="http://schemas.microsoft.com/office/drawing/2010/main" val="0"/>
              </a:ext>
            </a:extLst>
          </a:blip>
          <a:srcRect t="24263" b="19487"/>
          <a:stretch/>
        </p:blipFill>
        <p:spPr>
          <a:xfrm>
            <a:off x="20" y="1"/>
            <a:ext cx="12191980" cy="6857999"/>
          </a:xfrm>
          <a:prstGeom prst="rect">
            <a:avLst/>
          </a:prstGeom>
        </p:spPr>
      </p:pic>
      <p:sp>
        <p:nvSpPr>
          <p:cNvPr id="2" name="Title 1">
            <a:extLst>
              <a:ext uri="{FF2B5EF4-FFF2-40B4-BE49-F238E27FC236}">
                <a16:creationId xmlns:a16="http://schemas.microsoft.com/office/drawing/2014/main" id="{12749270-74CA-BB6F-4F34-F3992E0B53C9}"/>
              </a:ext>
            </a:extLst>
          </p:cNvPr>
          <p:cNvSpPr>
            <a:spLocks noGrp="1"/>
          </p:cNvSpPr>
          <p:nvPr>
            <p:ph type="title"/>
          </p:nvPr>
        </p:nvSpPr>
        <p:spPr>
          <a:xfrm>
            <a:off x="838200" y="963877"/>
            <a:ext cx="3494362" cy="4930246"/>
          </a:xfrm>
        </p:spPr>
        <p:txBody>
          <a:bodyPr vert="horz" lIns="91440" tIns="45720" rIns="91440" bIns="45720" rtlCol="0" anchor="ctr">
            <a:normAutofit/>
          </a:bodyPr>
          <a:lstStyle/>
          <a:p>
            <a:pPr algn="r">
              <a:spcAft>
                <a:spcPts val="600"/>
              </a:spcAft>
            </a:pPr>
            <a:r>
              <a:rPr lang="en-US" sz="4400">
                <a:solidFill>
                  <a:srgbClr val="FFFFFF"/>
                </a:solidFill>
              </a:rPr>
              <a:t>Gifted Adults: How are they doing?</a:t>
            </a:r>
            <a:endParaRPr lang="en-US" sz="4400" dirty="0">
              <a:solidFill>
                <a:srgbClr val="FFFFFF"/>
              </a:solidFill>
            </a:endParaRPr>
          </a:p>
        </p:txBody>
      </p:sp>
      <p:sp>
        <p:nvSpPr>
          <p:cNvPr id="67" name="!!Line">
            <a:extLst>
              <a:ext uri="{FF2B5EF4-FFF2-40B4-BE49-F238E27FC236}">
                <a16:creationId xmlns:a16="http://schemas.microsoft.com/office/drawing/2014/main" id="{C9C56819-FD02-4626-ABF5-85C7463C99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0580" y="2057400"/>
            <a:ext cx="27432" cy="27432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ubtitle 2">
            <a:extLst>
              <a:ext uri="{FF2B5EF4-FFF2-40B4-BE49-F238E27FC236}">
                <a16:creationId xmlns:a16="http://schemas.microsoft.com/office/drawing/2014/main" id="{C877356A-A2BA-4E11-2FC2-B723060098AD}"/>
              </a:ext>
            </a:extLst>
          </p:cNvPr>
          <p:cNvSpPr>
            <a:spLocks noGrp="1"/>
          </p:cNvSpPr>
          <p:nvPr>
            <p:ph type="body" sz="half" idx="2"/>
          </p:nvPr>
        </p:nvSpPr>
        <p:spPr>
          <a:xfrm>
            <a:off x="4976031" y="963877"/>
            <a:ext cx="6377769" cy="4930246"/>
          </a:xfrm>
        </p:spPr>
        <p:txBody>
          <a:bodyPr vert="horz" lIns="91440" tIns="45720" rIns="91440" bIns="45720" rtlCol="0" anchor="ctr">
            <a:normAutofit/>
          </a:bodyPr>
          <a:lstStyle/>
          <a:p>
            <a:pPr marL="342900" indent="-342900">
              <a:buFont typeface="Arial" panose="020B0604020202020204" pitchFamily="34" charset="0"/>
              <a:buChar char="•"/>
            </a:pPr>
            <a:r>
              <a:rPr lang="en-US" sz="2400">
                <a:solidFill>
                  <a:srgbClr val="FFFFFF"/>
                </a:solidFill>
              </a:rPr>
              <a:t>Educated guess 2009</a:t>
            </a:r>
          </a:p>
          <a:p>
            <a:pPr marL="342900" indent="-342900">
              <a:buFont typeface="Arial" panose="020B0604020202020204" pitchFamily="34" charset="0"/>
              <a:buChar char="•"/>
            </a:pPr>
            <a:r>
              <a:rPr lang="en-US" sz="2400">
                <a:solidFill>
                  <a:srgbClr val="FFFFFF"/>
                </a:solidFill>
              </a:rPr>
              <a:t>They psychological and social functioning of gifted adults in the Netherlands</a:t>
            </a:r>
          </a:p>
          <a:p>
            <a:pPr marL="342900" indent="-342900">
              <a:buFont typeface="Arial" panose="020B0604020202020204" pitchFamily="34" charset="0"/>
              <a:buChar char="•"/>
            </a:pPr>
            <a:r>
              <a:rPr lang="en-US" sz="2400">
                <a:solidFill>
                  <a:srgbClr val="FFFFFF"/>
                </a:solidFill>
              </a:rPr>
              <a:t>Preparations for meeting with the government</a:t>
            </a:r>
          </a:p>
          <a:p>
            <a:pPr marL="342900" indent="-342900">
              <a:buFont typeface="Arial" panose="020B0604020202020204" pitchFamily="34" charset="0"/>
              <a:buChar char="•"/>
            </a:pPr>
            <a:r>
              <a:rPr lang="en-US" sz="2400">
                <a:solidFill>
                  <a:srgbClr val="FFFFFF"/>
                </a:solidFill>
              </a:rPr>
              <a:t>Mensa member</a:t>
            </a:r>
          </a:p>
          <a:p>
            <a:pPr marL="342900" indent="-342900">
              <a:buFont typeface="Arial" panose="020B0604020202020204" pitchFamily="34" charset="0"/>
              <a:buChar char="•"/>
            </a:pPr>
            <a:r>
              <a:rPr lang="en-US" sz="2400">
                <a:solidFill>
                  <a:srgbClr val="FFFFFF"/>
                </a:solidFill>
              </a:rPr>
              <a:t>Funding for Gifted Adults Foundation</a:t>
            </a:r>
            <a:endParaRPr lang="en-US" sz="2400" dirty="0">
              <a:solidFill>
                <a:srgbClr val="FFFFFF"/>
              </a:solidFill>
            </a:endParaRPr>
          </a:p>
        </p:txBody>
      </p:sp>
      <p:sp>
        <p:nvSpPr>
          <p:cNvPr id="8" name="TextBox 7">
            <a:extLst>
              <a:ext uri="{FF2B5EF4-FFF2-40B4-BE49-F238E27FC236}">
                <a16:creationId xmlns:a16="http://schemas.microsoft.com/office/drawing/2014/main" id="{60500B27-50A1-3A22-E282-3FD2201E9614}"/>
              </a:ext>
            </a:extLst>
          </p:cNvPr>
          <p:cNvSpPr txBox="1"/>
          <p:nvPr/>
        </p:nvSpPr>
        <p:spPr>
          <a:xfrm>
            <a:off x="1" y="6498398"/>
            <a:ext cx="6158752" cy="369332"/>
          </a:xfrm>
          <a:prstGeom prst="rect">
            <a:avLst/>
          </a:prstGeom>
          <a:noFill/>
        </p:spPr>
        <p:txBody>
          <a:bodyPr wrap="square">
            <a:spAutoFit/>
          </a:bodyPr>
          <a:lstStyle/>
          <a:p>
            <a:r>
              <a:rPr lang="en-US" sz="1800" dirty="0">
                <a:solidFill>
                  <a:schemeClr val="bg1"/>
                </a:solidFill>
                <a:latin typeface="Monotype Corsiva" panose="03010101010201010101" pitchFamily="66" charset="0"/>
                <a:ea typeface="Microsoft YaHei Light" panose="020B0502040204020203" pitchFamily="34" charset="-122"/>
              </a:rPr>
              <a:t>© Rianne van de Ven</a:t>
            </a:r>
          </a:p>
        </p:txBody>
      </p:sp>
    </p:spTree>
    <p:extLst>
      <p:ext uri="{BB962C8B-B14F-4D97-AF65-F5344CB8AC3E}">
        <p14:creationId xmlns:p14="http://schemas.microsoft.com/office/powerpoint/2010/main" val="23207597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 name="!!BGRectangle">
            <a:extLst>
              <a:ext uri="{FF2B5EF4-FFF2-40B4-BE49-F238E27FC236}">
                <a16:creationId xmlns:a16="http://schemas.microsoft.com/office/drawing/2014/main" id="{25E8815A-9407-4234-B08F-A1E49DCD7F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6182"/>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9" name="Rectangle 64">
            <a:extLst>
              <a:ext uri="{FF2B5EF4-FFF2-40B4-BE49-F238E27FC236}">
                <a16:creationId xmlns:a16="http://schemas.microsoft.com/office/drawing/2014/main" id="{AD72D4D1-076F-49D3-9889-EFC4F6D7CA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Stars in the sky&#10;&#10;Description automatically generated with low confidence">
            <a:extLst>
              <a:ext uri="{FF2B5EF4-FFF2-40B4-BE49-F238E27FC236}">
                <a16:creationId xmlns:a16="http://schemas.microsoft.com/office/drawing/2014/main" id="{292620D6-1868-B666-246D-2AEBF5056127}"/>
              </a:ext>
            </a:extLst>
          </p:cNvPr>
          <p:cNvPicPr>
            <a:picLocks noChangeAspect="1"/>
          </p:cNvPicPr>
          <p:nvPr/>
        </p:nvPicPr>
        <p:blipFill rotWithShape="1">
          <a:blip r:embed="rId2">
            <a:alphaModFix amt="50000"/>
            <a:extLst>
              <a:ext uri="{28A0092B-C50C-407E-A947-70E740481C1C}">
                <a14:useLocalDpi xmlns:a14="http://schemas.microsoft.com/office/drawing/2010/main" val="0"/>
              </a:ext>
            </a:extLst>
          </a:blip>
          <a:srcRect t="24263" b="19487"/>
          <a:stretch/>
        </p:blipFill>
        <p:spPr>
          <a:xfrm>
            <a:off x="20" y="1"/>
            <a:ext cx="12191980" cy="6857999"/>
          </a:xfrm>
          <a:prstGeom prst="rect">
            <a:avLst/>
          </a:prstGeom>
        </p:spPr>
      </p:pic>
      <p:sp>
        <p:nvSpPr>
          <p:cNvPr id="67" name="!!Line">
            <a:extLst>
              <a:ext uri="{FF2B5EF4-FFF2-40B4-BE49-F238E27FC236}">
                <a16:creationId xmlns:a16="http://schemas.microsoft.com/office/drawing/2014/main" id="{C9C56819-FD02-4626-ABF5-85C7463C99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0580" y="2057400"/>
            <a:ext cx="27432" cy="27432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 name="Titel 1">
            <a:extLst>
              <a:ext uri="{FF2B5EF4-FFF2-40B4-BE49-F238E27FC236}">
                <a16:creationId xmlns:a16="http://schemas.microsoft.com/office/drawing/2014/main" id="{81751C9F-87AC-370E-2DDE-C886F9D4794E}"/>
              </a:ext>
            </a:extLst>
          </p:cNvPr>
          <p:cNvSpPr txBox="1">
            <a:spLocks/>
          </p:cNvSpPr>
          <p:nvPr/>
        </p:nvSpPr>
        <p:spPr>
          <a:xfrm>
            <a:off x="838201" y="1065862"/>
            <a:ext cx="3313164" cy="4726276"/>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r">
              <a:spcAft>
                <a:spcPts val="600"/>
              </a:spcAft>
            </a:pPr>
            <a:r>
              <a:rPr lang="en-US" sz="4000" dirty="0">
                <a:solidFill>
                  <a:schemeClr val="bg1"/>
                </a:solidFill>
              </a:rPr>
              <a:t>Psychological and Social Functioning of Gifted Adults</a:t>
            </a:r>
          </a:p>
        </p:txBody>
      </p:sp>
      <p:graphicFrame>
        <p:nvGraphicFramePr>
          <p:cNvPr id="13" name="Content Placeholder 19">
            <a:extLst>
              <a:ext uri="{FF2B5EF4-FFF2-40B4-BE49-F238E27FC236}">
                <a16:creationId xmlns:a16="http://schemas.microsoft.com/office/drawing/2014/main" id="{B3EBDBC2-9B24-E90F-3890-5FE937C2A443}"/>
              </a:ext>
            </a:extLst>
          </p:cNvPr>
          <p:cNvGraphicFramePr>
            <a:graphicFrameLocks/>
          </p:cNvGraphicFramePr>
          <p:nvPr>
            <p:extLst>
              <p:ext uri="{D42A27DB-BD31-4B8C-83A1-F6EECF244321}">
                <p14:modId xmlns:p14="http://schemas.microsoft.com/office/powerpoint/2010/main" val="3078809263"/>
              </p:ext>
            </p:extLst>
          </p:nvPr>
        </p:nvGraphicFramePr>
        <p:xfrm>
          <a:off x="3444914" y="1466315"/>
          <a:ext cx="8825660" cy="4351338"/>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CE0A5719-9675-0134-01F4-F5878844B4D7}"/>
              </a:ext>
            </a:extLst>
          </p:cNvPr>
          <p:cNvSpPr txBox="1"/>
          <p:nvPr/>
        </p:nvSpPr>
        <p:spPr>
          <a:xfrm>
            <a:off x="1" y="6498398"/>
            <a:ext cx="6158752" cy="369332"/>
          </a:xfrm>
          <a:prstGeom prst="rect">
            <a:avLst/>
          </a:prstGeom>
          <a:noFill/>
        </p:spPr>
        <p:txBody>
          <a:bodyPr wrap="square">
            <a:spAutoFit/>
          </a:bodyPr>
          <a:lstStyle/>
          <a:p>
            <a:r>
              <a:rPr lang="en-US" sz="1800" dirty="0">
                <a:solidFill>
                  <a:schemeClr val="bg1"/>
                </a:solidFill>
                <a:latin typeface="Monotype Corsiva" panose="03010101010201010101" pitchFamily="66" charset="0"/>
                <a:ea typeface="Microsoft YaHei Light" panose="020B0502040204020203" pitchFamily="34" charset="-122"/>
              </a:rPr>
              <a:t>© Rianne van de Ven</a:t>
            </a:r>
          </a:p>
        </p:txBody>
      </p:sp>
    </p:spTree>
    <p:extLst>
      <p:ext uri="{BB962C8B-B14F-4D97-AF65-F5344CB8AC3E}">
        <p14:creationId xmlns:p14="http://schemas.microsoft.com/office/powerpoint/2010/main" val="179040066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8" name="!!BGRectangle">
            <a:extLst>
              <a:ext uri="{FF2B5EF4-FFF2-40B4-BE49-F238E27FC236}">
                <a16:creationId xmlns:a16="http://schemas.microsoft.com/office/drawing/2014/main" id="{25E8815A-9407-4234-B08F-A1E49DCD7F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6182"/>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9" name="Rectangle 64">
            <a:extLst>
              <a:ext uri="{FF2B5EF4-FFF2-40B4-BE49-F238E27FC236}">
                <a16:creationId xmlns:a16="http://schemas.microsoft.com/office/drawing/2014/main" id="{AD72D4D1-076F-49D3-9889-EFC4F6D7CA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Stars in the sky&#10;&#10;Description automatically generated with low confidence">
            <a:extLst>
              <a:ext uri="{FF2B5EF4-FFF2-40B4-BE49-F238E27FC236}">
                <a16:creationId xmlns:a16="http://schemas.microsoft.com/office/drawing/2014/main" id="{292620D6-1868-B666-246D-2AEBF5056127}"/>
              </a:ext>
            </a:extLst>
          </p:cNvPr>
          <p:cNvPicPr>
            <a:picLocks noChangeAspect="1"/>
          </p:cNvPicPr>
          <p:nvPr/>
        </p:nvPicPr>
        <p:blipFill rotWithShape="1">
          <a:blip r:embed="rId2">
            <a:alphaModFix amt="50000"/>
            <a:extLst>
              <a:ext uri="{28A0092B-C50C-407E-A947-70E740481C1C}">
                <a14:useLocalDpi xmlns:a14="http://schemas.microsoft.com/office/drawing/2010/main" val="0"/>
              </a:ext>
            </a:extLst>
          </a:blip>
          <a:srcRect t="24263" b="19487"/>
          <a:stretch/>
        </p:blipFill>
        <p:spPr>
          <a:xfrm>
            <a:off x="20" y="1"/>
            <a:ext cx="12191980" cy="6857999"/>
          </a:xfrm>
          <a:prstGeom prst="rect">
            <a:avLst/>
          </a:prstGeom>
        </p:spPr>
      </p:pic>
      <p:sp>
        <p:nvSpPr>
          <p:cNvPr id="2" name="Title 1">
            <a:extLst>
              <a:ext uri="{FF2B5EF4-FFF2-40B4-BE49-F238E27FC236}">
                <a16:creationId xmlns:a16="http://schemas.microsoft.com/office/drawing/2014/main" id="{12749270-74CA-BB6F-4F34-F3992E0B53C9}"/>
              </a:ext>
            </a:extLst>
          </p:cNvPr>
          <p:cNvSpPr>
            <a:spLocks noGrp="1"/>
          </p:cNvSpPr>
          <p:nvPr>
            <p:ph type="title"/>
          </p:nvPr>
        </p:nvSpPr>
        <p:spPr>
          <a:xfrm>
            <a:off x="838200" y="963877"/>
            <a:ext cx="3494362" cy="4930246"/>
          </a:xfrm>
        </p:spPr>
        <p:txBody>
          <a:bodyPr vert="horz" lIns="91440" tIns="45720" rIns="91440" bIns="45720" rtlCol="0" anchor="ctr">
            <a:normAutofit/>
          </a:bodyPr>
          <a:lstStyle/>
          <a:p>
            <a:pPr algn="r">
              <a:spcAft>
                <a:spcPts val="600"/>
              </a:spcAft>
            </a:pPr>
            <a:r>
              <a:rPr lang="en-US" sz="4400" dirty="0">
                <a:solidFill>
                  <a:srgbClr val="FFFFFF"/>
                </a:solidFill>
              </a:rPr>
              <a:t>The importance of identification</a:t>
            </a:r>
          </a:p>
        </p:txBody>
      </p:sp>
      <p:sp>
        <p:nvSpPr>
          <p:cNvPr id="67" name="!!Line">
            <a:extLst>
              <a:ext uri="{FF2B5EF4-FFF2-40B4-BE49-F238E27FC236}">
                <a16:creationId xmlns:a16="http://schemas.microsoft.com/office/drawing/2014/main" id="{C9C56819-FD02-4626-ABF5-85C7463C99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0580" y="2057400"/>
            <a:ext cx="27432" cy="27432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ubtitle 2">
            <a:extLst>
              <a:ext uri="{FF2B5EF4-FFF2-40B4-BE49-F238E27FC236}">
                <a16:creationId xmlns:a16="http://schemas.microsoft.com/office/drawing/2014/main" id="{C877356A-A2BA-4E11-2FC2-B723060098AD}"/>
              </a:ext>
            </a:extLst>
          </p:cNvPr>
          <p:cNvSpPr>
            <a:spLocks noGrp="1"/>
          </p:cNvSpPr>
          <p:nvPr>
            <p:ph type="body" sz="half" idx="2"/>
          </p:nvPr>
        </p:nvSpPr>
        <p:spPr>
          <a:xfrm>
            <a:off x="4976031" y="963877"/>
            <a:ext cx="6377769" cy="4930246"/>
          </a:xfrm>
        </p:spPr>
        <p:txBody>
          <a:bodyPr vert="horz" lIns="91440" tIns="45720" rIns="91440" bIns="45720" rtlCol="0" anchor="ctr">
            <a:normAutofit/>
          </a:bodyPr>
          <a:lstStyle/>
          <a:p>
            <a:pPr marL="342900" indent="-342900">
              <a:buFont typeface="Arial" panose="020B0604020202020204" pitchFamily="34" charset="0"/>
              <a:buChar char="•"/>
            </a:pPr>
            <a:r>
              <a:rPr lang="en-US" sz="2400" dirty="0">
                <a:solidFill>
                  <a:srgbClr val="FFFFFF"/>
                </a:solidFill>
              </a:rPr>
              <a:t>Figures for other countries will differ</a:t>
            </a:r>
          </a:p>
          <a:p>
            <a:pPr marL="342900" indent="-342900">
              <a:buFont typeface="Arial" panose="020B0604020202020204" pitchFamily="34" charset="0"/>
              <a:buChar char="•"/>
            </a:pPr>
            <a:r>
              <a:rPr lang="en-US" sz="2400" dirty="0">
                <a:solidFill>
                  <a:srgbClr val="FFFFFF"/>
                </a:solidFill>
              </a:rPr>
              <a:t>All countries report parts of the population of gifted children as not identified</a:t>
            </a:r>
          </a:p>
          <a:p>
            <a:pPr marL="342900" indent="-342900">
              <a:buFont typeface="Arial" panose="020B0604020202020204" pitchFamily="34" charset="0"/>
              <a:buChar char="•"/>
            </a:pPr>
            <a:r>
              <a:rPr lang="en-US" sz="2400" dirty="0">
                <a:solidFill>
                  <a:srgbClr val="FFFFFF"/>
                </a:solidFill>
              </a:rPr>
              <a:t>In the US: over-representation of white boys in gifted educational programs</a:t>
            </a:r>
          </a:p>
          <a:p>
            <a:pPr marL="342900" indent="-342900">
              <a:buFont typeface="Arial" panose="020B0604020202020204" pitchFamily="34" charset="0"/>
              <a:buChar char="•"/>
            </a:pPr>
            <a:r>
              <a:rPr lang="en-US" sz="2400" dirty="0">
                <a:solidFill>
                  <a:srgbClr val="FFFFFF"/>
                </a:solidFill>
              </a:rPr>
              <a:t>Big influence on personal </a:t>
            </a:r>
            <a:r>
              <a:rPr lang="en-US" sz="2800" dirty="0">
                <a:solidFill>
                  <a:srgbClr val="FFFFFF"/>
                </a:solidFill>
              </a:rPr>
              <a:t>development</a:t>
            </a:r>
            <a:endParaRPr lang="en-US" sz="2400" dirty="0">
              <a:solidFill>
                <a:srgbClr val="FFFFFF"/>
              </a:solidFill>
            </a:endParaRPr>
          </a:p>
        </p:txBody>
      </p:sp>
      <p:sp>
        <p:nvSpPr>
          <p:cNvPr id="8" name="TextBox 7">
            <a:extLst>
              <a:ext uri="{FF2B5EF4-FFF2-40B4-BE49-F238E27FC236}">
                <a16:creationId xmlns:a16="http://schemas.microsoft.com/office/drawing/2014/main" id="{47F15E01-D2F4-EBFE-6318-C600EAD53588}"/>
              </a:ext>
            </a:extLst>
          </p:cNvPr>
          <p:cNvSpPr txBox="1"/>
          <p:nvPr/>
        </p:nvSpPr>
        <p:spPr>
          <a:xfrm>
            <a:off x="1" y="6498398"/>
            <a:ext cx="6158752" cy="369332"/>
          </a:xfrm>
          <a:prstGeom prst="rect">
            <a:avLst/>
          </a:prstGeom>
          <a:noFill/>
        </p:spPr>
        <p:txBody>
          <a:bodyPr wrap="square">
            <a:spAutoFit/>
          </a:bodyPr>
          <a:lstStyle/>
          <a:p>
            <a:r>
              <a:rPr lang="en-US" sz="1800" dirty="0">
                <a:solidFill>
                  <a:schemeClr val="bg1"/>
                </a:solidFill>
                <a:latin typeface="Monotype Corsiva" panose="03010101010201010101" pitchFamily="66" charset="0"/>
                <a:ea typeface="Microsoft YaHei Light" panose="020B0502040204020203" pitchFamily="34" charset="-122"/>
              </a:rPr>
              <a:t>© Rianne van de Ven</a:t>
            </a:r>
          </a:p>
        </p:txBody>
      </p:sp>
    </p:spTree>
    <p:extLst>
      <p:ext uri="{BB962C8B-B14F-4D97-AF65-F5344CB8AC3E}">
        <p14:creationId xmlns:p14="http://schemas.microsoft.com/office/powerpoint/2010/main" val="71237957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68" name="!!BGRectangle">
            <a:extLst>
              <a:ext uri="{FF2B5EF4-FFF2-40B4-BE49-F238E27FC236}">
                <a16:creationId xmlns:a16="http://schemas.microsoft.com/office/drawing/2014/main" id="{25E8815A-9407-4234-B08F-A1E49DCD7F3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6182"/>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9" name="Rectangle 64">
            <a:extLst>
              <a:ext uri="{FF2B5EF4-FFF2-40B4-BE49-F238E27FC236}">
                <a16:creationId xmlns:a16="http://schemas.microsoft.com/office/drawing/2014/main" id="{AD72D4D1-076F-49D3-9889-EFC4F6D7CA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 name="Picture 4" descr="Stars in the sky&#10;&#10;Description automatically generated with low confidence">
            <a:extLst>
              <a:ext uri="{FF2B5EF4-FFF2-40B4-BE49-F238E27FC236}">
                <a16:creationId xmlns:a16="http://schemas.microsoft.com/office/drawing/2014/main" id="{292620D6-1868-B666-246D-2AEBF5056127}"/>
              </a:ext>
            </a:extLst>
          </p:cNvPr>
          <p:cNvPicPr>
            <a:picLocks noChangeAspect="1"/>
          </p:cNvPicPr>
          <p:nvPr/>
        </p:nvPicPr>
        <p:blipFill rotWithShape="1">
          <a:blip r:embed="rId2">
            <a:alphaModFix amt="50000"/>
            <a:extLst>
              <a:ext uri="{28A0092B-C50C-407E-A947-70E740481C1C}">
                <a14:useLocalDpi xmlns:a14="http://schemas.microsoft.com/office/drawing/2010/main" val="0"/>
              </a:ext>
            </a:extLst>
          </a:blip>
          <a:srcRect t="24263" b="19487"/>
          <a:stretch/>
        </p:blipFill>
        <p:spPr>
          <a:xfrm>
            <a:off x="20" y="1"/>
            <a:ext cx="12191980" cy="6857999"/>
          </a:xfrm>
          <a:prstGeom prst="rect">
            <a:avLst/>
          </a:prstGeom>
        </p:spPr>
      </p:pic>
      <p:sp>
        <p:nvSpPr>
          <p:cNvPr id="2" name="Title 1">
            <a:extLst>
              <a:ext uri="{FF2B5EF4-FFF2-40B4-BE49-F238E27FC236}">
                <a16:creationId xmlns:a16="http://schemas.microsoft.com/office/drawing/2014/main" id="{12749270-74CA-BB6F-4F34-F3992E0B53C9}"/>
              </a:ext>
            </a:extLst>
          </p:cNvPr>
          <p:cNvSpPr>
            <a:spLocks noGrp="1"/>
          </p:cNvSpPr>
          <p:nvPr>
            <p:ph type="title"/>
          </p:nvPr>
        </p:nvSpPr>
        <p:spPr>
          <a:xfrm>
            <a:off x="838200" y="963877"/>
            <a:ext cx="3494362" cy="4930246"/>
          </a:xfrm>
        </p:spPr>
        <p:txBody>
          <a:bodyPr vert="horz" lIns="91440" tIns="45720" rIns="91440" bIns="45720" rtlCol="0" anchor="ctr">
            <a:normAutofit/>
          </a:bodyPr>
          <a:lstStyle/>
          <a:p>
            <a:pPr algn="r">
              <a:spcAft>
                <a:spcPts val="600"/>
              </a:spcAft>
            </a:pPr>
            <a:r>
              <a:rPr lang="en-US" sz="4800" dirty="0">
                <a:solidFill>
                  <a:srgbClr val="FFFFFF"/>
                </a:solidFill>
              </a:rPr>
              <a:t>The not-so-successful group</a:t>
            </a:r>
            <a:br>
              <a:rPr lang="en-US" sz="4800" dirty="0">
                <a:solidFill>
                  <a:srgbClr val="FFFFFF"/>
                </a:solidFill>
              </a:rPr>
            </a:br>
            <a:endParaRPr lang="en-US" sz="4800" dirty="0">
              <a:solidFill>
                <a:srgbClr val="FFFFFF"/>
              </a:solidFill>
            </a:endParaRPr>
          </a:p>
        </p:txBody>
      </p:sp>
      <p:sp>
        <p:nvSpPr>
          <p:cNvPr id="67" name="!!Line">
            <a:extLst>
              <a:ext uri="{FF2B5EF4-FFF2-40B4-BE49-F238E27FC236}">
                <a16:creationId xmlns:a16="http://schemas.microsoft.com/office/drawing/2014/main" id="{C9C56819-FD02-4626-ABF5-85C7463C99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40580" y="2057400"/>
            <a:ext cx="27432" cy="27432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Subtitle 2">
            <a:extLst>
              <a:ext uri="{FF2B5EF4-FFF2-40B4-BE49-F238E27FC236}">
                <a16:creationId xmlns:a16="http://schemas.microsoft.com/office/drawing/2014/main" id="{C877356A-A2BA-4E11-2FC2-B723060098AD}"/>
              </a:ext>
            </a:extLst>
          </p:cNvPr>
          <p:cNvSpPr>
            <a:spLocks noGrp="1"/>
          </p:cNvSpPr>
          <p:nvPr>
            <p:ph type="body" sz="half" idx="2"/>
          </p:nvPr>
        </p:nvSpPr>
        <p:spPr>
          <a:xfrm>
            <a:off x="4976031" y="963877"/>
            <a:ext cx="6377769" cy="4930246"/>
          </a:xfrm>
        </p:spPr>
        <p:txBody>
          <a:bodyPr vert="horz" lIns="91440" tIns="45720" rIns="91440" bIns="45720" rtlCol="0" anchor="ctr">
            <a:normAutofit/>
          </a:bodyPr>
          <a:lstStyle/>
          <a:p>
            <a:pPr marL="342900" indent="-342900">
              <a:buFont typeface="Arial" panose="020B0604020202020204" pitchFamily="34" charset="0"/>
              <a:buChar char="•"/>
            </a:pPr>
            <a:r>
              <a:rPr lang="en-US" sz="2400" dirty="0">
                <a:solidFill>
                  <a:srgbClr val="FFFFFF"/>
                </a:solidFill>
              </a:rPr>
              <a:t>“I’ve always felt different.”</a:t>
            </a:r>
          </a:p>
          <a:p>
            <a:pPr marL="342900" indent="-342900">
              <a:buFont typeface="Arial" panose="020B0604020202020204" pitchFamily="34" charset="0"/>
              <a:buChar char="•"/>
            </a:pPr>
            <a:r>
              <a:rPr lang="en-US" sz="2400" dirty="0">
                <a:solidFill>
                  <a:srgbClr val="FFFFFF"/>
                </a:solidFill>
              </a:rPr>
              <a:t>Low self-esteem.</a:t>
            </a:r>
          </a:p>
          <a:p>
            <a:pPr marL="342900" indent="-342900">
              <a:buFont typeface="Arial" panose="020B0604020202020204" pitchFamily="34" charset="0"/>
              <a:buChar char="•"/>
            </a:pPr>
            <a:r>
              <a:rPr lang="en-US" sz="2400" dirty="0">
                <a:solidFill>
                  <a:srgbClr val="FFFFFF"/>
                </a:solidFill>
              </a:rPr>
              <a:t>Not having a meaningful life.</a:t>
            </a:r>
          </a:p>
          <a:p>
            <a:pPr marL="342900" indent="-342900">
              <a:buFont typeface="Arial" panose="020B0604020202020204" pitchFamily="34" charset="0"/>
              <a:buChar char="•"/>
            </a:pPr>
            <a:r>
              <a:rPr lang="en-US" sz="2400" dirty="0">
                <a:solidFill>
                  <a:srgbClr val="FFFFFF"/>
                </a:solidFill>
              </a:rPr>
              <a:t>Feeling they have a lot more potential but unable to manage themselves.</a:t>
            </a:r>
          </a:p>
          <a:p>
            <a:pPr marL="342900" indent="-342900">
              <a:buFont typeface="Arial" panose="020B0604020202020204" pitchFamily="34" charset="0"/>
              <a:buChar char="•"/>
            </a:pPr>
            <a:r>
              <a:rPr lang="en-US" sz="2400" dirty="0">
                <a:solidFill>
                  <a:srgbClr val="FFFFFF"/>
                </a:solidFill>
              </a:rPr>
              <a:t>Difficulties in choosing – “multi-</a:t>
            </a:r>
            <a:r>
              <a:rPr lang="en-US" sz="2400" dirty="0" err="1">
                <a:solidFill>
                  <a:srgbClr val="FFFFFF"/>
                </a:solidFill>
              </a:rPr>
              <a:t>potentialites</a:t>
            </a:r>
            <a:r>
              <a:rPr lang="en-US" sz="2400" dirty="0">
                <a:solidFill>
                  <a:srgbClr val="FFFFFF"/>
                </a:solidFill>
              </a:rPr>
              <a:t>” </a:t>
            </a:r>
          </a:p>
          <a:p>
            <a:pPr marL="342900" indent="-342900">
              <a:buFont typeface="Arial" panose="020B0604020202020204" pitchFamily="34" charset="0"/>
              <a:buChar char="•"/>
            </a:pPr>
            <a:r>
              <a:rPr lang="en-US" sz="2400" dirty="0">
                <a:solidFill>
                  <a:srgbClr val="FFFFFF"/>
                </a:solidFill>
              </a:rPr>
              <a:t>Perfectionism: fear of failure, procrastination, emotionally intense.</a:t>
            </a:r>
          </a:p>
        </p:txBody>
      </p:sp>
      <p:sp>
        <p:nvSpPr>
          <p:cNvPr id="8" name="TextBox 7">
            <a:extLst>
              <a:ext uri="{FF2B5EF4-FFF2-40B4-BE49-F238E27FC236}">
                <a16:creationId xmlns:a16="http://schemas.microsoft.com/office/drawing/2014/main" id="{CC32C8DA-E603-0373-9028-526643D58FD2}"/>
              </a:ext>
            </a:extLst>
          </p:cNvPr>
          <p:cNvSpPr txBox="1"/>
          <p:nvPr/>
        </p:nvSpPr>
        <p:spPr>
          <a:xfrm>
            <a:off x="1" y="6498398"/>
            <a:ext cx="6158752" cy="369332"/>
          </a:xfrm>
          <a:prstGeom prst="rect">
            <a:avLst/>
          </a:prstGeom>
          <a:noFill/>
        </p:spPr>
        <p:txBody>
          <a:bodyPr wrap="square">
            <a:spAutoFit/>
          </a:bodyPr>
          <a:lstStyle/>
          <a:p>
            <a:r>
              <a:rPr lang="en-US" sz="1800" dirty="0">
                <a:solidFill>
                  <a:schemeClr val="bg1"/>
                </a:solidFill>
                <a:latin typeface="Monotype Corsiva" panose="03010101010201010101" pitchFamily="66" charset="0"/>
                <a:ea typeface="Microsoft YaHei Light" panose="020B0502040204020203" pitchFamily="34" charset="-122"/>
              </a:rPr>
              <a:t>© Rianne van de Ven</a:t>
            </a:r>
          </a:p>
        </p:txBody>
      </p:sp>
    </p:spTree>
    <p:extLst>
      <p:ext uri="{BB962C8B-B14F-4D97-AF65-F5344CB8AC3E}">
        <p14:creationId xmlns:p14="http://schemas.microsoft.com/office/powerpoint/2010/main" val="37606846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4" name="Rectangle 73">
            <a:extLst>
              <a:ext uri="{FF2B5EF4-FFF2-40B4-BE49-F238E27FC236}">
                <a16:creationId xmlns:a16="http://schemas.microsoft.com/office/drawing/2014/main" id="{A9D2268A-D939-4E78-91B6-6C7E46406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tars in the sky&#10;&#10;Description automatically generated with low confidence">
            <a:extLst>
              <a:ext uri="{FF2B5EF4-FFF2-40B4-BE49-F238E27FC236}">
                <a16:creationId xmlns:a16="http://schemas.microsoft.com/office/drawing/2014/main" id="{292620D6-1868-B666-246D-2AEBF5056127}"/>
              </a:ext>
            </a:extLst>
          </p:cNvPr>
          <p:cNvPicPr>
            <a:picLocks noChangeAspect="1"/>
          </p:cNvPicPr>
          <p:nvPr/>
        </p:nvPicPr>
        <p:blipFill rotWithShape="1">
          <a:blip r:embed="rId2">
            <a:alphaModFix amt="40000"/>
            <a:extLst>
              <a:ext uri="{28A0092B-C50C-407E-A947-70E740481C1C}">
                <a14:useLocalDpi xmlns:a14="http://schemas.microsoft.com/office/drawing/2010/main" val="0"/>
              </a:ext>
            </a:extLst>
          </a:blip>
          <a:srcRect t="24263" b="19487"/>
          <a:stretch/>
        </p:blipFill>
        <p:spPr>
          <a:xfrm>
            <a:off x="20" y="1"/>
            <a:ext cx="12191980" cy="6857999"/>
          </a:xfrm>
          <a:prstGeom prst="rect">
            <a:avLst/>
          </a:prstGeom>
        </p:spPr>
      </p:pic>
      <p:sp>
        <p:nvSpPr>
          <p:cNvPr id="2" name="Title 1">
            <a:extLst>
              <a:ext uri="{FF2B5EF4-FFF2-40B4-BE49-F238E27FC236}">
                <a16:creationId xmlns:a16="http://schemas.microsoft.com/office/drawing/2014/main" id="{12749270-74CA-BB6F-4F34-F3992E0B53C9}"/>
              </a:ext>
            </a:extLst>
          </p:cNvPr>
          <p:cNvSpPr>
            <a:spLocks noGrp="1"/>
          </p:cNvSpPr>
          <p:nvPr>
            <p:ph type="title"/>
          </p:nvPr>
        </p:nvSpPr>
        <p:spPr>
          <a:xfrm>
            <a:off x="640079" y="853673"/>
            <a:ext cx="4341495" cy="5004794"/>
          </a:xfrm>
        </p:spPr>
        <p:txBody>
          <a:bodyPr vert="horz" lIns="91440" tIns="45720" rIns="91440" bIns="45720" rtlCol="0" anchor="ctr">
            <a:normAutofit/>
          </a:bodyPr>
          <a:lstStyle/>
          <a:p>
            <a:pPr>
              <a:spcAft>
                <a:spcPts val="600"/>
              </a:spcAft>
            </a:pPr>
            <a:r>
              <a:rPr lang="en-US" sz="5400" dirty="0">
                <a:solidFill>
                  <a:srgbClr val="FFFFFF"/>
                </a:solidFill>
              </a:rPr>
              <a:t>Gifted at Work</a:t>
            </a:r>
          </a:p>
        </p:txBody>
      </p:sp>
      <p:sp>
        <p:nvSpPr>
          <p:cNvPr id="3" name="Subtitle 2">
            <a:extLst>
              <a:ext uri="{FF2B5EF4-FFF2-40B4-BE49-F238E27FC236}">
                <a16:creationId xmlns:a16="http://schemas.microsoft.com/office/drawing/2014/main" id="{C877356A-A2BA-4E11-2FC2-B723060098AD}"/>
              </a:ext>
            </a:extLst>
          </p:cNvPr>
          <p:cNvSpPr>
            <a:spLocks noGrp="1"/>
          </p:cNvSpPr>
          <p:nvPr>
            <p:ph type="body" sz="half" idx="2"/>
          </p:nvPr>
        </p:nvSpPr>
        <p:spPr>
          <a:xfrm>
            <a:off x="5599083" y="853673"/>
            <a:ext cx="5715000" cy="5004794"/>
          </a:xfrm>
        </p:spPr>
        <p:txBody>
          <a:bodyPr vert="horz" lIns="91440" tIns="45720" rIns="91440" bIns="45720" rtlCol="0" anchor="ctr">
            <a:normAutofit/>
          </a:bodyPr>
          <a:lstStyle/>
          <a:p>
            <a:pPr marL="342900" indent="-228600">
              <a:buFont typeface="Arial" panose="020B0604020202020204" pitchFamily="34" charset="0"/>
              <a:buChar char="•"/>
            </a:pPr>
            <a:r>
              <a:rPr lang="en-US" sz="2400" dirty="0">
                <a:solidFill>
                  <a:srgbClr val="FFFFFF"/>
                </a:solidFill>
              </a:rPr>
              <a:t>Qualities</a:t>
            </a:r>
          </a:p>
          <a:p>
            <a:pPr marL="342900" indent="-228600">
              <a:buFont typeface="Arial" panose="020B0604020202020204" pitchFamily="34" charset="0"/>
              <a:buChar char="•"/>
            </a:pPr>
            <a:r>
              <a:rPr lang="en-US" sz="2400" dirty="0">
                <a:solidFill>
                  <a:srgbClr val="FFFFFF"/>
                </a:solidFill>
              </a:rPr>
              <a:t>Problems</a:t>
            </a:r>
          </a:p>
          <a:p>
            <a:pPr marL="342900" indent="-228600">
              <a:buFont typeface="Arial" panose="020B0604020202020204" pitchFamily="34" charset="0"/>
              <a:buChar char="•"/>
            </a:pPr>
            <a:r>
              <a:rPr lang="en-US" sz="2400" dirty="0">
                <a:solidFill>
                  <a:srgbClr val="FFFFFF"/>
                </a:solidFill>
              </a:rPr>
              <a:t>Skills to improve</a:t>
            </a:r>
          </a:p>
          <a:p>
            <a:pPr marL="342900" indent="-228600">
              <a:buFont typeface="Arial" panose="020B0604020202020204" pitchFamily="34" charset="0"/>
              <a:buChar char="•"/>
            </a:pPr>
            <a:r>
              <a:rPr lang="en-US" sz="2400" dirty="0">
                <a:solidFill>
                  <a:srgbClr val="FFFFFF"/>
                </a:solidFill>
              </a:rPr>
              <a:t>Needs</a:t>
            </a:r>
          </a:p>
        </p:txBody>
      </p:sp>
      <p:sp>
        <p:nvSpPr>
          <p:cNvPr id="76" name="sketch box">
            <a:extLst>
              <a:ext uri="{FF2B5EF4-FFF2-40B4-BE49-F238E27FC236}">
                <a16:creationId xmlns:a16="http://schemas.microsoft.com/office/drawing/2014/main" id="{E0C43A58-225D-452D-8185-0D89D1EED8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8921" y="493776"/>
            <a:ext cx="6229604" cy="5722227"/>
          </a:xfrm>
          <a:custGeom>
            <a:avLst/>
            <a:gdLst>
              <a:gd name="connsiteX0" fmla="*/ 0 w 6229604"/>
              <a:gd name="connsiteY0" fmla="*/ 0 h 5722227"/>
              <a:gd name="connsiteX1" fmla="*/ 629882 w 6229604"/>
              <a:gd name="connsiteY1" fmla="*/ 0 h 5722227"/>
              <a:gd name="connsiteX2" fmla="*/ 1135172 w 6229604"/>
              <a:gd name="connsiteY2" fmla="*/ 0 h 5722227"/>
              <a:gd name="connsiteX3" fmla="*/ 1951943 w 6229604"/>
              <a:gd name="connsiteY3" fmla="*/ 0 h 5722227"/>
              <a:gd name="connsiteX4" fmla="*/ 2581825 w 6229604"/>
              <a:gd name="connsiteY4" fmla="*/ 0 h 5722227"/>
              <a:gd name="connsiteX5" fmla="*/ 3211707 w 6229604"/>
              <a:gd name="connsiteY5" fmla="*/ 0 h 5722227"/>
              <a:gd name="connsiteX6" fmla="*/ 4028477 w 6229604"/>
              <a:gd name="connsiteY6" fmla="*/ 0 h 5722227"/>
              <a:gd name="connsiteX7" fmla="*/ 4596063 w 6229604"/>
              <a:gd name="connsiteY7" fmla="*/ 0 h 5722227"/>
              <a:gd name="connsiteX8" fmla="*/ 5412834 w 6229604"/>
              <a:gd name="connsiteY8" fmla="*/ 0 h 5722227"/>
              <a:gd name="connsiteX9" fmla="*/ 6229604 w 6229604"/>
              <a:gd name="connsiteY9" fmla="*/ 0 h 5722227"/>
              <a:gd name="connsiteX10" fmla="*/ 6229604 w 6229604"/>
              <a:gd name="connsiteY10" fmla="*/ 635803 h 5722227"/>
              <a:gd name="connsiteX11" fmla="*/ 6229604 w 6229604"/>
              <a:gd name="connsiteY11" fmla="*/ 1271606 h 5722227"/>
              <a:gd name="connsiteX12" fmla="*/ 6229604 w 6229604"/>
              <a:gd name="connsiteY12" fmla="*/ 1964631 h 5722227"/>
              <a:gd name="connsiteX13" fmla="*/ 6229604 w 6229604"/>
              <a:gd name="connsiteY13" fmla="*/ 2428767 h 5722227"/>
              <a:gd name="connsiteX14" fmla="*/ 6229604 w 6229604"/>
              <a:gd name="connsiteY14" fmla="*/ 3064570 h 5722227"/>
              <a:gd name="connsiteX15" fmla="*/ 6229604 w 6229604"/>
              <a:gd name="connsiteY15" fmla="*/ 3700373 h 5722227"/>
              <a:gd name="connsiteX16" fmla="*/ 6229604 w 6229604"/>
              <a:gd name="connsiteY16" fmla="*/ 4336176 h 5722227"/>
              <a:gd name="connsiteX17" fmla="*/ 6229604 w 6229604"/>
              <a:gd name="connsiteY17" fmla="*/ 5029202 h 5722227"/>
              <a:gd name="connsiteX18" fmla="*/ 6229604 w 6229604"/>
              <a:gd name="connsiteY18" fmla="*/ 5722227 h 5722227"/>
              <a:gd name="connsiteX19" fmla="*/ 5475130 w 6229604"/>
              <a:gd name="connsiteY19" fmla="*/ 5722227 h 5722227"/>
              <a:gd name="connsiteX20" fmla="*/ 4907544 w 6229604"/>
              <a:gd name="connsiteY20" fmla="*/ 5722227 h 5722227"/>
              <a:gd name="connsiteX21" fmla="*/ 4090773 w 6229604"/>
              <a:gd name="connsiteY21" fmla="*/ 5722227 h 5722227"/>
              <a:gd name="connsiteX22" fmla="*/ 3398595 w 6229604"/>
              <a:gd name="connsiteY22" fmla="*/ 5722227 h 5722227"/>
              <a:gd name="connsiteX23" fmla="*/ 2831009 w 6229604"/>
              <a:gd name="connsiteY23" fmla="*/ 5722227 h 5722227"/>
              <a:gd name="connsiteX24" fmla="*/ 2138831 w 6229604"/>
              <a:gd name="connsiteY24" fmla="*/ 5722227 h 5722227"/>
              <a:gd name="connsiteX25" fmla="*/ 1633541 w 6229604"/>
              <a:gd name="connsiteY25" fmla="*/ 5722227 h 5722227"/>
              <a:gd name="connsiteX26" fmla="*/ 1128251 w 6229604"/>
              <a:gd name="connsiteY26" fmla="*/ 5722227 h 5722227"/>
              <a:gd name="connsiteX27" fmla="*/ 0 w 6229604"/>
              <a:gd name="connsiteY27" fmla="*/ 5722227 h 5722227"/>
              <a:gd name="connsiteX28" fmla="*/ 0 w 6229604"/>
              <a:gd name="connsiteY28" fmla="*/ 5200869 h 5722227"/>
              <a:gd name="connsiteX29" fmla="*/ 0 w 6229604"/>
              <a:gd name="connsiteY29" fmla="*/ 4450621 h 5722227"/>
              <a:gd name="connsiteX30" fmla="*/ 0 w 6229604"/>
              <a:gd name="connsiteY30" fmla="*/ 3872040 h 5722227"/>
              <a:gd name="connsiteX31" fmla="*/ 0 w 6229604"/>
              <a:gd name="connsiteY31" fmla="*/ 3407904 h 5722227"/>
              <a:gd name="connsiteX32" fmla="*/ 0 w 6229604"/>
              <a:gd name="connsiteY32" fmla="*/ 2714879 h 5722227"/>
              <a:gd name="connsiteX33" fmla="*/ 0 w 6229604"/>
              <a:gd name="connsiteY33" fmla="*/ 2193520 h 5722227"/>
              <a:gd name="connsiteX34" fmla="*/ 0 w 6229604"/>
              <a:gd name="connsiteY34" fmla="*/ 1500495 h 5722227"/>
              <a:gd name="connsiteX35" fmla="*/ 0 w 6229604"/>
              <a:gd name="connsiteY35" fmla="*/ 750248 h 5722227"/>
              <a:gd name="connsiteX36" fmla="*/ 0 w 6229604"/>
              <a:gd name="connsiteY36" fmla="*/ 0 h 572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229604" h="5722227" extrusionOk="0">
                <a:moveTo>
                  <a:pt x="0" y="0"/>
                </a:moveTo>
                <a:cubicBezTo>
                  <a:pt x="134765" y="733"/>
                  <a:pt x="359555" y="-15387"/>
                  <a:pt x="629882" y="0"/>
                </a:cubicBezTo>
                <a:cubicBezTo>
                  <a:pt x="900209" y="15387"/>
                  <a:pt x="965450" y="15937"/>
                  <a:pt x="1135172" y="0"/>
                </a:cubicBezTo>
                <a:cubicBezTo>
                  <a:pt x="1304894" y="-15937"/>
                  <a:pt x="1787212" y="10921"/>
                  <a:pt x="1951943" y="0"/>
                </a:cubicBezTo>
                <a:cubicBezTo>
                  <a:pt x="2116674" y="-10921"/>
                  <a:pt x="2378222" y="13313"/>
                  <a:pt x="2581825" y="0"/>
                </a:cubicBezTo>
                <a:cubicBezTo>
                  <a:pt x="2785428" y="-13313"/>
                  <a:pt x="2915218" y="19972"/>
                  <a:pt x="3211707" y="0"/>
                </a:cubicBezTo>
                <a:cubicBezTo>
                  <a:pt x="3508196" y="-19972"/>
                  <a:pt x="3832828" y="-34359"/>
                  <a:pt x="4028477" y="0"/>
                </a:cubicBezTo>
                <a:cubicBezTo>
                  <a:pt x="4224126" y="34359"/>
                  <a:pt x="4361257" y="4467"/>
                  <a:pt x="4596063" y="0"/>
                </a:cubicBezTo>
                <a:cubicBezTo>
                  <a:pt x="4830869" y="-4467"/>
                  <a:pt x="5091403" y="-7365"/>
                  <a:pt x="5412834" y="0"/>
                </a:cubicBezTo>
                <a:cubicBezTo>
                  <a:pt x="5734265" y="7365"/>
                  <a:pt x="6034988" y="-26786"/>
                  <a:pt x="6229604" y="0"/>
                </a:cubicBezTo>
                <a:cubicBezTo>
                  <a:pt x="6208296" y="256153"/>
                  <a:pt x="6219810" y="335049"/>
                  <a:pt x="6229604" y="635803"/>
                </a:cubicBezTo>
                <a:cubicBezTo>
                  <a:pt x="6239398" y="936557"/>
                  <a:pt x="6230184" y="1092448"/>
                  <a:pt x="6229604" y="1271606"/>
                </a:cubicBezTo>
                <a:cubicBezTo>
                  <a:pt x="6229024" y="1450764"/>
                  <a:pt x="6217841" y="1797531"/>
                  <a:pt x="6229604" y="1964631"/>
                </a:cubicBezTo>
                <a:cubicBezTo>
                  <a:pt x="6241367" y="2131731"/>
                  <a:pt x="6220367" y="2235822"/>
                  <a:pt x="6229604" y="2428767"/>
                </a:cubicBezTo>
                <a:cubicBezTo>
                  <a:pt x="6238841" y="2621712"/>
                  <a:pt x="6220929" y="2925917"/>
                  <a:pt x="6229604" y="3064570"/>
                </a:cubicBezTo>
                <a:cubicBezTo>
                  <a:pt x="6238279" y="3203223"/>
                  <a:pt x="6256755" y="3501958"/>
                  <a:pt x="6229604" y="3700373"/>
                </a:cubicBezTo>
                <a:cubicBezTo>
                  <a:pt x="6202453" y="3898788"/>
                  <a:pt x="6201714" y="4046823"/>
                  <a:pt x="6229604" y="4336176"/>
                </a:cubicBezTo>
                <a:cubicBezTo>
                  <a:pt x="6257494" y="4625529"/>
                  <a:pt x="6258821" y="4774033"/>
                  <a:pt x="6229604" y="5029202"/>
                </a:cubicBezTo>
                <a:cubicBezTo>
                  <a:pt x="6200387" y="5284371"/>
                  <a:pt x="6233334" y="5383875"/>
                  <a:pt x="6229604" y="5722227"/>
                </a:cubicBezTo>
                <a:cubicBezTo>
                  <a:pt x="6016393" y="5707881"/>
                  <a:pt x="5684528" y="5751176"/>
                  <a:pt x="5475130" y="5722227"/>
                </a:cubicBezTo>
                <a:cubicBezTo>
                  <a:pt x="5265732" y="5693278"/>
                  <a:pt x="5082862" y="5732690"/>
                  <a:pt x="4907544" y="5722227"/>
                </a:cubicBezTo>
                <a:cubicBezTo>
                  <a:pt x="4732226" y="5711764"/>
                  <a:pt x="4474837" y="5716289"/>
                  <a:pt x="4090773" y="5722227"/>
                </a:cubicBezTo>
                <a:cubicBezTo>
                  <a:pt x="3706709" y="5728165"/>
                  <a:pt x="3645902" y="5723973"/>
                  <a:pt x="3398595" y="5722227"/>
                </a:cubicBezTo>
                <a:cubicBezTo>
                  <a:pt x="3151288" y="5720481"/>
                  <a:pt x="3001606" y="5732695"/>
                  <a:pt x="2831009" y="5722227"/>
                </a:cubicBezTo>
                <a:cubicBezTo>
                  <a:pt x="2660412" y="5711759"/>
                  <a:pt x="2424161" y="5689878"/>
                  <a:pt x="2138831" y="5722227"/>
                </a:cubicBezTo>
                <a:cubicBezTo>
                  <a:pt x="1853501" y="5754576"/>
                  <a:pt x="1788223" y="5720540"/>
                  <a:pt x="1633541" y="5722227"/>
                </a:cubicBezTo>
                <a:cubicBezTo>
                  <a:pt x="1478859" y="5723915"/>
                  <a:pt x="1324151" y="5739059"/>
                  <a:pt x="1128251" y="5722227"/>
                </a:cubicBezTo>
                <a:cubicBezTo>
                  <a:pt x="932351" y="5705396"/>
                  <a:pt x="522340" y="5691488"/>
                  <a:pt x="0" y="5722227"/>
                </a:cubicBezTo>
                <a:cubicBezTo>
                  <a:pt x="-8445" y="5596771"/>
                  <a:pt x="-11215" y="5344833"/>
                  <a:pt x="0" y="5200869"/>
                </a:cubicBezTo>
                <a:cubicBezTo>
                  <a:pt x="11215" y="5056905"/>
                  <a:pt x="20310" y="4693766"/>
                  <a:pt x="0" y="4450621"/>
                </a:cubicBezTo>
                <a:cubicBezTo>
                  <a:pt x="-20310" y="4207476"/>
                  <a:pt x="817" y="4075053"/>
                  <a:pt x="0" y="3872040"/>
                </a:cubicBezTo>
                <a:cubicBezTo>
                  <a:pt x="-817" y="3669027"/>
                  <a:pt x="-21729" y="3595882"/>
                  <a:pt x="0" y="3407904"/>
                </a:cubicBezTo>
                <a:cubicBezTo>
                  <a:pt x="21729" y="3219926"/>
                  <a:pt x="-30605" y="3052469"/>
                  <a:pt x="0" y="2714879"/>
                </a:cubicBezTo>
                <a:cubicBezTo>
                  <a:pt x="30605" y="2377289"/>
                  <a:pt x="-16081" y="2430808"/>
                  <a:pt x="0" y="2193520"/>
                </a:cubicBezTo>
                <a:cubicBezTo>
                  <a:pt x="16081" y="1956232"/>
                  <a:pt x="18120" y="1817979"/>
                  <a:pt x="0" y="1500495"/>
                </a:cubicBezTo>
                <a:cubicBezTo>
                  <a:pt x="-18120" y="1183011"/>
                  <a:pt x="23969" y="972269"/>
                  <a:pt x="0" y="750248"/>
                </a:cubicBezTo>
                <a:cubicBezTo>
                  <a:pt x="-23969" y="528227"/>
                  <a:pt x="-3769" y="358360"/>
                  <a:pt x="0" y="0"/>
                </a:cubicBezTo>
                <a:close/>
              </a:path>
            </a:pathLst>
          </a:custGeom>
          <a:noFill/>
          <a:ln w="47625">
            <a:solidFill>
              <a:srgbClr val="FFFFFF">
                <a:alpha val="75000"/>
              </a:srgbClr>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3E6469A8-515F-7CEF-2925-64954850323E}"/>
              </a:ext>
            </a:extLst>
          </p:cNvPr>
          <p:cNvSpPr txBox="1"/>
          <p:nvPr/>
        </p:nvSpPr>
        <p:spPr>
          <a:xfrm>
            <a:off x="1" y="6498398"/>
            <a:ext cx="6158752" cy="369332"/>
          </a:xfrm>
          <a:prstGeom prst="rect">
            <a:avLst/>
          </a:prstGeom>
          <a:noFill/>
        </p:spPr>
        <p:txBody>
          <a:bodyPr wrap="square">
            <a:spAutoFit/>
          </a:bodyPr>
          <a:lstStyle/>
          <a:p>
            <a:r>
              <a:rPr lang="en-US" sz="1800" dirty="0">
                <a:latin typeface="Monotype Corsiva" panose="03010101010201010101" pitchFamily="66" charset="0"/>
                <a:ea typeface="Microsoft YaHei Light" panose="020B0502040204020203" pitchFamily="34" charset="-122"/>
              </a:rPr>
              <a:t>© Rianne van de Ven</a:t>
            </a:r>
          </a:p>
        </p:txBody>
      </p:sp>
    </p:spTree>
    <p:extLst>
      <p:ext uri="{BB962C8B-B14F-4D97-AF65-F5344CB8AC3E}">
        <p14:creationId xmlns:p14="http://schemas.microsoft.com/office/powerpoint/2010/main" val="3321394399"/>
      </p:ext>
    </p:extLst>
  </p:cSld>
  <p:clrMapOvr>
    <a:overrideClrMapping bg1="dk1" tx1="lt1" bg2="dk2" tx2="lt2" accent1="accent1" accent2="accent2" accent3="accent3" accent4="accent4" accent5="accent5" accent6="accent6" hlink="hlink" folHlink="folHlink"/>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4" name="Rectangle 73">
            <a:extLst>
              <a:ext uri="{FF2B5EF4-FFF2-40B4-BE49-F238E27FC236}">
                <a16:creationId xmlns:a16="http://schemas.microsoft.com/office/drawing/2014/main" id="{A9D2268A-D939-4E78-91B6-6C7E46406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tars in the sky&#10;&#10;Description automatically generated with low confidence">
            <a:extLst>
              <a:ext uri="{FF2B5EF4-FFF2-40B4-BE49-F238E27FC236}">
                <a16:creationId xmlns:a16="http://schemas.microsoft.com/office/drawing/2014/main" id="{292620D6-1868-B666-246D-2AEBF5056127}"/>
              </a:ext>
            </a:extLst>
          </p:cNvPr>
          <p:cNvPicPr>
            <a:picLocks noChangeAspect="1"/>
          </p:cNvPicPr>
          <p:nvPr/>
        </p:nvPicPr>
        <p:blipFill rotWithShape="1">
          <a:blip r:embed="rId2">
            <a:alphaModFix amt="40000"/>
            <a:extLst>
              <a:ext uri="{28A0092B-C50C-407E-A947-70E740481C1C}">
                <a14:useLocalDpi xmlns:a14="http://schemas.microsoft.com/office/drawing/2010/main" val="0"/>
              </a:ext>
            </a:extLst>
          </a:blip>
          <a:srcRect t="24263" b="19487"/>
          <a:stretch/>
        </p:blipFill>
        <p:spPr>
          <a:xfrm>
            <a:off x="20" y="1"/>
            <a:ext cx="12191980" cy="6857999"/>
          </a:xfrm>
          <a:prstGeom prst="rect">
            <a:avLst/>
          </a:prstGeom>
        </p:spPr>
      </p:pic>
      <p:sp>
        <p:nvSpPr>
          <p:cNvPr id="2" name="Title 1">
            <a:extLst>
              <a:ext uri="{FF2B5EF4-FFF2-40B4-BE49-F238E27FC236}">
                <a16:creationId xmlns:a16="http://schemas.microsoft.com/office/drawing/2014/main" id="{12749270-74CA-BB6F-4F34-F3992E0B53C9}"/>
              </a:ext>
            </a:extLst>
          </p:cNvPr>
          <p:cNvSpPr>
            <a:spLocks noGrp="1"/>
          </p:cNvSpPr>
          <p:nvPr>
            <p:ph type="title"/>
          </p:nvPr>
        </p:nvSpPr>
        <p:spPr>
          <a:xfrm>
            <a:off x="640080" y="853673"/>
            <a:ext cx="4293870" cy="5004794"/>
          </a:xfrm>
        </p:spPr>
        <p:txBody>
          <a:bodyPr vert="horz" lIns="91440" tIns="45720" rIns="91440" bIns="45720" rtlCol="0" anchor="ctr">
            <a:normAutofit/>
          </a:bodyPr>
          <a:lstStyle/>
          <a:p>
            <a:pPr>
              <a:spcAft>
                <a:spcPts val="600"/>
              </a:spcAft>
            </a:pPr>
            <a:r>
              <a:rPr lang="en-US" sz="5400" dirty="0">
                <a:solidFill>
                  <a:srgbClr val="FFFFFF"/>
                </a:solidFill>
              </a:rPr>
              <a:t>Gifted at Work – </a:t>
            </a:r>
            <a:r>
              <a:rPr lang="en-US" sz="4800" dirty="0">
                <a:solidFill>
                  <a:srgbClr val="FFFFFF"/>
                </a:solidFill>
              </a:rPr>
              <a:t>Qualities</a:t>
            </a:r>
            <a:endParaRPr lang="en-US" sz="5400" dirty="0">
              <a:solidFill>
                <a:srgbClr val="FFFFFF"/>
              </a:solidFill>
            </a:endParaRPr>
          </a:p>
        </p:txBody>
      </p:sp>
      <p:sp>
        <p:nvSpPr>
          <p:cNvPr id="3" name="Subtitle 2">
            <a:extLst>
              <a:ext uri="{FF2B5EF4-FFF2-40B4-BE49-F238E27FC236}">
                <a16:creationId xmlns:a16="http://schemas.microsoft.com/office/drawing/2014/main" id="{C877356A-A2BA-4E11-2FC2-B723060098AD}"/>
              </a:ext>
            </a:extLst>
          </p:cNvPr>
          <p:cNvSpPr>
            <a:spLocks noGrp="1"/>
          </p:cNvSpPr>
          <p:nvPr>
            <p:ph type="body" sz="half" idx="2"/>
          </p:nvPr>
        </p:nvSpPr>
        <p:spPr>
          <a:xfrm>
            <a:off x="5599083" y="853673"/>
            <a:ext cx="5715000" cy="5004794"/>
          </a:xfrm>
        </p:spPr>
        <p:txBody>
          <a:bodyPr vert="horz" lIns="91440" tIns="45720" rIns="91440" bIns="45720" rtlCol="0" anchor="ctr">
            <a:normAutofit/>
          </a:bodyPr>
          <a:lstStyle/>
          <a:p>
            <a:pPr marL="342900" indent="-228600">
              <a:buFont typeface="Arial" panose="020B0604020202020204" pitchFamily="34" charset="0"/>
              <a:buChar char="•"/>
            </a:pPr>
            <a:r>
              <a:rPr lang="en-US" sz="2400" dirty="0">
                <a:solidFill>
                  <a:srgbClr val="FFFFFF"/>
                </a:solidFill>
              </a:rPr>
              <a:t>Creativity</a:t>
            </a:r>
          </a:p>
          <a:p>
            <a:pPr marL="342900" indent="-228600">
              <a:buFont typeface="Arial" panose="020B0604020202020204" pitchFamily="34" charset="0"/>
              <a:buChar char="•"/>
            </a:pPr>
            <a:r>
              <a:rPr lang="en-US" sz="2400" dirty="0">
                <a:solidFill>
                  <a:srgbClr val="FFFFFF"/>
                </a:solidFill>
              </a:rPr>
              <a:t>Problem solvers</a:t>
            </a:r>
          </a:p>
          <a:p>
            <a:pPr marL="342900" indent="-228600">
              <a:buFont typeface="Arial" panose="020B0604020202020204" pitchFamily="34" charset="0"/>
              <a:buChar char="•"/>
            </a:pPr>
            <a:r>
              <a:rPr lang="en-US" sz="2400" dirty="0">
                <a:solidFill>
                  <a:srgbClr val="FFFFFF"/>
                </a:solidFill>
              </a:rPr>
              <a:t>Innovative</a:t>
            </a:r>
          </a:p>
          <a:p>
            <a:pPr marL="342900" indent="-228600">
              <a:buFont typeface="Arial" panose="020B0604020202020204" pitchFamily="34" charset="0"/>
              <a:buChar char="•"/>
            </a:pPr>
            <a:r>
              <a:rPr lang="en-US" sz="2400" dirty="0">
                <a:solidFill>
                  <a:srgbClr val="FFFFFF"/>
                </a:solidFill>
              </a:rPr>
              <a:t>Analysis</a:t>
            </a:r>
          </a:p>
          <a:p>
            <a:pPr marL="342900" indent="-228600">
              <a:buFont typeface="Arial" panose="020B0604020202020204" pitchFamily="34" charset="0"/>
              <a:buChar char="•"/>
            </a:pPr>
            <a:r>
              <a:rPr lang="en-US" sz="2400" dirty="0">
                <a:solidFill>
                  <a:srgbClr val="FFFFFF"/>
                </a:solidFill>
              </a:rPr>
              <a:t>Manage complex situations</a:t>
            </a:r>
          </a:p>
        </p:txBody>
      </p:sp>
      <p:sp>
        <p:nvSpPr>
          <p:cNvPr id="76" name="sketch box">
            <a:extLst>
              <a:ext uri="{FF2B5EF4-FFF2-40B4-BE49-F238E27FC236}">
                <a16:creationId xmlns:a16="http://schemas.microsoft.com/office/drawing/2014/main" id="{E0C43A58-225D-452D-8185-0D89D1EED8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8921" y="493776"/>
            <a:ext cx="6229604" cy="5722227"/>
          </a:xfrm>
          <a:custGeom>
            <a:avLst/>
            <a:gdLst>
              <a:gd name="connsiteX0" fmla="*/ 0 w 6229604"/>
              <a:gd name="connsiteY0" fmla="*/ 0 h 5722227"/>
              <a:gd name="connsiteX1" fmla="*/ 629882 w 6229604"/>
              <a:gd name="connsiteY1" fmla="*/ 0 h 5722227"/>
              <a:gd name="connsiteX2" fmla="*/ 1135172 w 6229604"/>
              <a:gd name="connsiteY2" fmla="*/ 0 h 5722227"/>
              <a:gd name="connsiteX3" fmla="*/ 1951943 w 6229604"/>
              <a:gd name="connsiteY3" fmla="*/ 0 h 5722227"/>
              <a:gd name="connsiteX4" fmla="*/ 2581825 w 6229604"/>
              <a:gd name="connsiteY4" fmla="*/ 0 h 5722227"/>
              <a:gd name="connsiteX5" fmla="*/ 3211707 w 6229604"/>
              <a:gd name="connsiteY5" fmla="*/ 0 h 5722227"/>
              <a:gd name="connsiteX6" fmla="*/ 4028477 w 6229604"/>
              <a:gd name="connsiteY6" fmla="*/ 0 h 5722227"/>
              <a:gd name="connsiteX7" fmla="*/ 4596063 w 6229604"/>
              <a:gd name="connsiteY7" fmla="*/ 0 h 5722227"/>
              <a:gd name="connsiteX8" fmla="*/ 5412834 w 6229604"/>
              <a:gd name="connsiteY8" fmla="*/ 0 h 5722227"/>
              <a:gd name="connsiteX9" fmla="*/ 6229604 w 6229604"/>
              <a:gd name="connsiteY9" fmla="*/ 0 h 5722227"/>
              <a:gd name="connsiteX10" fmla="*/ 6229604 w 6229604"/>
              <a:gd name="connsiteY10" fmla="*/ 635803 h 5722227"/>
              <a:gd name="connsiteX11" fmla="*/ 6229604 w 6229604"/>
              <a:gd name="connsiteY11" fmla="*/ 1271606 h 5722227"/>
              <a:gd name="connsiteX12" fmla="*/ 6229604 w 6229604"/>
              <a:gd name="connsiteY12" fmla="*/ 1964631 h 5722227"/>
              <a:gd name="connsiteX13" fmla="*/ 6229604 w 6229604"/>
              <a:gd name="connsiteY13" fmla="*/ 2428767 h 5722227"/>
              <a:gd name="connsiteX14" fmla="*/ 6229604 w 6229604"/>
              <a:gd name="connsiteY14" fmla="*/ 3064570 h 5722227"/>
              <a:gd name="connsiteX15" fmla="*/ 6229604 w 6229604"/>
              <a:gd name="connsiteY15" fmla="*/ 3700373 h 5722227"/>
              <a:gd name="connsiteX16" fmla="*/ 6229604 w 6229604"/>
              <a:gd name="connsiteY16" fmla="*/ 4336176 h 5722227"/>
              <a:gd name="connsiteX17" fmla="*/ 6229604 w 6229604"/>
              <a:gd name="connsiteY17" fmla="*/ 5029202 h 5722227"/>
              <a:gd name="connsiteX18" fmla="*/ 6229604 w 6229604"/>
              <a:gd name="connsiteY18" fmla="*/ 5722227 h 5722227"/>
              <a:gd name="connsiteX19" fmla="*/ 5475130 w 6229604"/>
              <a:gd name="connsiteY19" fmla="*/ 5722227 h 5722227"/>
              <a:gd name="connsiteX20" fmla="*/ 4907544 w 6229604"/>
              <a:gd name="connsiteY20" fmla="*/ 5722227 h 5722227"/>
              <a:gd name="connsiteX21" fmla="*/ 4090773 w 6229604"/>
              <a:gd name="connsiteY21" fmla="*/ 5722227 h 5722227"/>
              <a:gd name="connsiteX22" fmla="*/ 3398595 w 6229604"/>
              <a:gd name="connsiteY22" fmla="*/ 5722227 h 5722227"/>
              <a:gd name="connsiteX23" fmla="*/ 2831009 w 6229604"/>
              <a:gd name="connsiteY23" fmla="*/ 5722227 h 5722227"/>
              <a:gd name="connsiteX24" fmla="*/ 2138831 w 6229604"/>
              <a:gd name="connsiteY24" fmla="*/ 5722227 h 5722227"/>
              <a:gd name="connsiteX25" fmla="*/ 1633541 w 6229604"/>
              <a:gd name="connsiteY25" fmla="*/ 5722227 h 5722227"/>
              <a:gd name="connsiteX26" fmla="*/ 1128251 w 6229604"/>
              <a:gd name="connsiteY26" fmla="*/ 5722227 h 5722227"/>
              <a:gd name="connsiteX27" fmla="*/ 0 w 6229604"/>
              <a:gd name="connsiteY27" fmla="*/ 5722227 h 5722227"/>
              <a:gd name="connsiteX28" fmla="*/ 0 w 6229604"/>
              <a:gd name="connsiteY28" fmla="*/ 5200869 h 5722227"/>
              <a:gd name="connsiteX29" fmla="*/ 0 w 6229604"/>
              <a:gd name="connsiteY29" fmla="*/ 4450621 h 5722227"/>
              <a:gd name="connsiteX30" fmla="*/ 0 w 6229604"/>
              <a:gd name="connsiteY30" fmla="*/ 3872040 h 5722227"/>
              <a:gd name="connsiteX31" fmla="*/ 0 w 6229604"/>
              <a:gd name="connsiteY31" fmla="*/ 3407904 h 5722227"/>
              <a:gd name="connsiteX32" fmla="*/ 0 w 6229604"/>
              <a:gd name="connsiteY32" fmla="*/ 2714879 h 5722227"/>
              <a:gd name="connsiteX33" fmla="*/ 0 w 6229604"/>
              <a:gd name="connsiteY33" fmla="*/ 2193520 h 5722227"/>
              <a:gd name="connsiteX34" fmla="*/ 0 w 6229604"/>
              <a:gd name="connsiteY34" fmla="*/ 1500495 h 5722227"/>
              <a:gd name="connsiteX35" fmla="*/ 0 w 6229604"/>
              <a:gd name="connsiteY35" fmla="*/ 750248 h 5722227"/>
              <a:gd name="connsiteX36" fmla="*/ 0 w 6229604"/>
              <a:gd name="connsiteY36" fmla="*/ 0 h 572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229604" h="5722227" extrusionOk="0">
                <a:moveTo>
                  <a:pt x="0" y="0"/>
                </a:moveTo>
                <a:cubicBezTo>
                  <a:pt x="134765" y="733"/>
                  <a:pt x="359555" y="-15387"/>
                  <a:pt x="629882" y="0"/>
                </a:cubicBezTo>
                <a:cubicBezTo>
                  <a:pt x="900209" y="15387"/>
                  <a:pt x="965450" y="15937"/>
                  <a:pt x="1135172" y="0"/>
                </a:cubicBezTo>
                <a:cubicBezTo>
                  <a:pt x="1304894" y="-15937"/>
                  <a:pt x="1787212" y="10921"/>
                  <a:pt x="1951943" y="0"/>
                </a:cubicBezTo>
                <a:cubicBezTo>
                  <a:pt x="2116674" y="-10921"/>
                  <a:pt x="2378222" y="13313"/>
                  <a:pt x="2581825" y="0"/>
                </a:cubicBezTo>
                <a:cubicBezTo>
                  <a:pt x="2785428" y="-13313"/>
                  <a:pt x="2915218" y="19972"/>
                  <a:pt x="3211707" y="0"/>
                </a:cubicBezTo>
                <a:cubicBezTo>
                  <a:pt x="3508196" y="-19972"/>
                  <a:pt x="3832828" y="-34359"/>
                  <a:pt x="4028477" y="0"/>
                </a:cubicBezTo>
                <a:cubicBezTo>
                  <a:pt x="4224126" y="34359"/>
                  <a:pt x="4361257" y="4467"/>
                  <a:pt x="4596063" y="0"/>
                </a:cubicBezTo>
                <a:cubicBezTo>
                  <a:pt x="4830869" y="-4467"/>
                  <a:pt x="5091403" y="-7365"/>
                  <a:pt x="5412834" y="0"/>
                </a:cubicBezTo>
                <a:cubicBezTo>
                  <a:pt x="5734265" y="7365"/>
                  <a:pt x="6034988" y="-26786"/>
                  <a:pt x="6229604" y="0"/>
                </a:cubicBezTo>
                <a:cubicBezTo>
                  <a:pt x="6208296" y="256153"/>
                  <a:pt x="6219810" y="335049"/>
                  <a:pt x="6229604" y="635803"/>
                </a:cubicBezTo>
                <a:cubicBezTo>
                  <a:pt x="6239398" y="936557"/>
                  <a:pt x="6230184" y="1092448"/>
                  <a:pt x="6229604" y="1271606"/>
                </a:cubicBezTo>
                <a:cubicBezTo>
                  <a:pt x="6229024" y="1450764"/>
                  <a:pt x="6217841" y="1797531"/>
                  <a:pt x="6229604" y="1964631"/>
                </a:cubicBezTo>
                <a:cubicBezTo>
                  <a:pt x="6241367" y="2131731"/>
                  <a:pt x="6220367" y="2235822"/>
                  <a:pt x="6229604" y="2428767"/>
                </a:cubicBezTo>
                <a:cubicBezTo>
                  <a:pt x="6238841" y="2621712"/>
                  <a:pt x="6220929" y="2925917"/>
                  <a:pt x="6229604" y="3064570"/>
                </a:cubicBezTo>
                <a:cubicBezTo>
                  <a:pt x="6238279" y="3203223"/>
                  <a:pt x="6256755" y="3501958"/>
                  <a:pt x="6229604" y="3700373"/>
                </a:cubicBezTo>
                <a:cubicBezTo>
                  <a:pt x="6202453" y="3898788"/>
                  <a:pt x="6201714" y="4046823"/>
                  <a:pt x="6229604" y="4336176"/>
                </a:cubicBezTo>
                <a:cubicBezTo>
                  <a:pt x="6257494" y="4625529"/>
                  <a:pt x="6258821" y="4774033"/>
                  <a:pt x="6229604" y="5029202"/>
                </a:cubicBezTo>
                <a:cubicBezTo>
                  <a:pt x="6200387" y="5284371"/>
                  <a:pt x="6233334" y="5383875"/>
                  <a:pt x="6229604" y="5722227"/>
                </a:cubicBezTo>
                <a:cubicBezTo>
                  <a:pt x="6016393" y="5707881"/>
                  <a:pt x="5684528" y="5751176"/>
                  <a:pt x="5475130" y="5722227"/>
                </a:cubicBezTo>
                <a:cubicBezTo>
                  <a:pt x="5265732" y="5693278"/>
                  <a:pt x="5082862" y="5732690"/>
                  <a:pt x="4907544" y="5722227"/>
                </a:cubicBezTo>
                <a:cubicBezTo>
                  <a:pt x="4732226" y="5711764"/>
                  <a:pt x="4474837" y="5716289"/>
                  <a:pt x="4090773" y="5722227"/>
                </a:cubicBezTo>
                <a:cubicBezTo>
                  <a:pt x="3706709" y="5728165"/>
                  <a:pt x="3645902" y="5723973"/>
                  <a:pt x="3398595" y="5722227"/>
                </a:cubicBezTo>
                <a:cubicBezTo>
                  <a:pt x="3151288" y="5720481"/>
                  <a:pt x="3001606" y="5732695"/>
                  <a:pt x="2831009" y="5722227"/>
                </a:cubicBezTo>
                <a:cubicBezTo>
                  <a:pt x="2660412" y="5711759"/>
                  <a:pt x="2424161" y="5689878"/>
                  <a:pt x="2138831" y="5722227"/>
                </a:cubicBezTo>
                <a:cubicBezTo>
                  <a:pt x="1853501" y="5754576"/>
                  <a:pt x="1788223" y="5720540"/>
                  <a:pt x="1633541" y="5722227"/>
                </a:cubicBezTo>
                <a:cubicBezTo>
                  <a:pt x="1478859" y="5723915"/>
                  <a:pt x="1324151" y="5739059"/>
                  <a:pt x="1128251" y="5722227"/>
                </a:cubicBezTo>
                <a:cubicBezTo>
                  <a:pt x="932351" y="5705396"/>
                  <a:pt x="522340" y="5691488"/>
                  <a:pt x="0" y="5722227"/>
                </a:cubicBezTo>
                <a:cubicBezTo>
                  <a:pt x="-8445" y="5596771"/>
                  <a:pt x="-11215" y="5344833"/>
                  <a:pt x="0" y="5200869"/>
                </a:cubicBezTo>
                <a:cubicBezTo>
                  <a:pt x="11215" y="5056905"/>
                  <a:pt x="20310" y="4693766"/>
                  <a:pt x="0" y="4450621"/>
                </a:cubicBezTo>
                <a:cubicBezTo>
                  <a:pt x="-20310" y="4207476"/>
                  <a:pt x="817" y="4075053"/>
                  <a:pt x="0" y="3872040"/>
                </a:cubicBezTo>
                <a:cubicBezTo>
                  <a:pt x="-817" y="3669027"/>
                  <a:pt x="-21729" y="3595882"/>
                  <a:pt x="0" y="3407904"/>
                </a:cubicBezTo>
                <a:cubicBezTo>
                  <a:pt x="21729" y="3219926"/>
                  <a:pt x="-30605" y="3052469"/>
                  <a:pt x="0" y="2714879"/>
                </a:cubicBezTo>
                <a:cubicBezTo>
                  <a:pt x="30605" y="2377289"/>
                  <a:pt x="-16081" y="2430808"/>
                  <a:pt x="0" y="2193520"/>
                </a:cubicBezTo>
                <a:cubicBezTo>
                  <a:pt x="16081" y="1956232"/>
                  <a:pt x="18120" y="1817979"/>
                  <a:pt x="0" y="1500495"/>
                </a:cubicBezTo>
                <a:cubicBezTo>
                  <a:pt x="-18120" y="1183011"/>
                  <a:pt x="23969" y="972269"/>
                  <a:pt x="0" y="750248"/>
                </a:cubicBezTo>
                <a:cubicBezTo>
                  <a:pt x="-23969" y="528227"/>
                  <a:pt x="-3769" y="358360"/>
                  <a:pt x="0" y="0"/>
                </a:cubicBezTo>
                <a:close/>
              </a:path>
            </a:pathLst>
          </a:custGeom>
          <a:noFill/>
          <a:ln w="47625">
            <a:solidFill>
              <a:srgbClr val="FFFFFF">
                <a:alpha val="75000"/>
              </a:srgbClr>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7D5C3C2A-CDC3-BA70-EEE5-E61DC47207B1}"/>
              </a:ext>
            </a:extLst>
          </p:cNvPr>
          <p:cNvSpPr txBox="1"/>
          <p:nvPr/>
        </p:nvSpPr>
        <p:spPr>
          <a:xfrm>
            <a:off x="1" y="6498398"/>
            <a:ext cx="6158752" cy="369332"/>
          </a:xfrm>
          <a:prstGeom prst="rect">
            <a:avLst/>
          </a:prstGeom>
          <a:noFill/>
        </p:spPr>
        <p:txBody>
          <a:bodyPr wrap="square">
            <a:spAutoFit/>
          </a:bodyPr>
          <a:lstStyle/>
          <a:p>
            <a:r>
              <a:rPr lang="en-US" sz="1800" dirty="0">
                <a:latin typeface="Monotype Corsiva" panose="03010101010201010101" pitchFamily="66" charset="0"/>
                <a:ea typeface="Microsoft YaHei Light" panose="020B0502040204020203" pitchFamily="34" charset="-122"/>
              </a:rPr>
              <a:t>© Rianne van de Ven</a:t>
            </a:r>
          </a:p>
        </p:txBody>
      </p:sp>
    </p:spTree>
    <p:extLst>
      <p:ext uri="{BB962C8B-B14F-4D97-AF65-F5344CB8AC3E}">
        <p14:creationId xmlns:p14="http://schemas.microsoft.com/office/powerpoint/2010/main" val="372856687"/>
      </p:ext>
    </p:extLst>
  </p:cSld>
  <p:clrMapOvr>
    <a:overrideClrMapping bg1="dk1" tx1="lt1" bg2="dk2" tx2="lt2" accent1="accent1" accent2="accent2" accent3="accent3" accent4="accent4" accent5="accent5" accent6="accent6" hlink="hlink" folHlink="folHlink"/>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4" name="Rectangle 73">
            <a:extLst>
              <a:ext uri="{FF2B5EF4-FFF2-40B4-BE49-F238E27FC236}">
                <a16:creationId xmlns:a16="http://schemas.microsoft.com/office/drawing/2014/main" id="{A9D2268A-D939-4E78-91B6-6C7E46406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tars in the sky&#10;&#10;Description automatically generated with low confidence">
            <a:extLst>
              <a:ext uri="{FF2B5EF4-FFF2-40B4-BE49-F238E27FC236}">
                <a16:creationId xmlns:a16="http://schemas.microsoft.com/office/drawing/2014/main" id="{292620D6-1868-B666-246D-2AEBF5056127}"/>
              </a:ext>
            </a:extLst>
          </p:cNvPr>
          <p:cNvPicPr>
            <a:picLocks noChangeAspect="1"/>
          </p:cNvPicPr>
          <p:nvPr/>
        </p:nvPicPr>
        <p:blipFill rotWithShape="1">
          <a:blip r:embed="rId2">
            <a:alphaModFix amt="40000"/>
            <a:extLst>
              <a:ext uri="{28A0092B-C50C-407E-A947-70E740481C1C}">
                <a14:useLocalDpi xmlns:a14="http://schemas.microsoft.com/office/drawing/2010/main" val="0"/>
              </a:ext>
            </a:extLst>
          </a:blip>
          <a:srcRect t="24263" b="19487"/>
          <a:stretch/>
        </p:blipFill>
        <p:spPr>
          <a:xfrm>
            <a:off x="20" y="1"/>
            <a:ext cx="12191980" cy="6857999"/>
          </a:xfrm>
          <a:prstGeom prst="rect">
            <a:avLst/>
          </a:prstGeom>
        </p:spPr>
      </p:pic>
      <p:sp>
        <p:nvSpPr>
          <p:cNvPr id="2" name="Title 1">
            <a:extLst>
              <a:ext uri="{FF2B5EF4-FFF2-40B4-BE49-F238E27FC236}">
                <a16:creationId xmlns:a16="http://schemas.microsoft.com/office/drawing/2014/main" id="{12749270-74CA-BB6F-4F34-F3992E0B53C9}"/>
              </a:ext>
            </a:extLst>
          </p:cNvPr>
          <p:cNvSpPr>
            <a:spLocks noGrp="1"/>
          </p:cNvSpPr>
          <p:nvPr>
            <p:ph type="title"/>
          </p:nvPr>
        </p:nvSpPr>
        <p:spPr>
          <a:xfrm>
            <a:off x="640079" y="853673"/>
            <a:ext cx="4265295" cy="5004794"/>
          </a:xfrm>
        </p:spPr>
        <p:txBody>
          <a:bodyPr vert="horz" lIns="91440" tIns="45720" rIns="91440" bIns="45720" rtlCol="0" anchor="ctr">
            <a:normAutofit/>
          </a:bodyPr>
          <a:lstStyle/>
          <a:p>
            <a:pPr>
              <a:spcAft>
                <a:spcPts val="600"/>
              </a:spcAft>
            </a:pPr>
            <a:r>
              <a:rPr lang="en-US" sz="5400" dirty="0">
                <a:solidFill>
                  <a:srgbClr val="FFFFFF"/>
                </a:solidFill>
              </a:rPr>
              <a:t>Gifted at Work – </a:t>
            </a:r>
            <a:r>
              <a:rPr lang="en-US" sz="4800" dirty="0">
                <a:solidFill>
                  <a:srgbClr val="FFFFFF"/>
                </a:solidFill>
              </a:rPr>
              <a:t>Problems</a:t>
            </a:r>
            <a:endParaRPr lang="en-US" sz="5400" dirty="0">
              <a:solidFill>
                <a:srgbClr val="FFFFFF"/>
              </a:solidFill>
            </a:endParaRPr>
          </a:p>
        </p:txBody>
      </p:sp>
      <p:sp>
        <p:nvSpPr>
          <p:cNvPr id="3" name="Subtitle 2">
            <a:extLst>
              <a:ext uri="{FF2B5EF4-FFF2-40B4-BE49-F238E27FC236}">
                <a16:creationId xmlns:a16="http://schemas.microsoft.com/office/drawing/2014/main" id="{C877356A-A2BA-4E11-2FC2-B723060098AD}"/>
              </a:ext>
            </a:extLst>
          </p:cNvPr>
          <p:cNvSpPr>
            <a:spLocks noGrp="1"/>
          </p:cNvSpPr>
          <p:nvPr>
            <p:ph type="body" sz="half" idx="2"/>
          </p:nvPr>
        </p:nvSpPr>
        <p:spPr>
          <a:xfrm>
            <a:off x="5599083" y="853673"/>
            <a:ext cx="5715000" cy="5004794"/>
          </a:xfrm>
        </p:spPr>
        <p:txBody>
          <a:bodyPr vert="horz" lIns="91440" tIns="45720" rIns="91440" bIns="45720" rtlCol="0" anchor="ctr">
            <a:normAutofit/>
          </a:bodyPr>
          <a:lstStyle/>
          <a:p>
            <a:pPr marL="342900" indent="-228600">
              <a:buFont typeface="Arial" panose="020B0604020202020204" pitchFamily="34" charset="0"/>
              <a:buChar char="•"/>
            </a:pPr>
            <a:r>
              <a:rPr lang="en-US" sz="2400" dirty="0">
                <a:solidFill>
                  <a:srgbClr val="FFFFFF"/>
                </a:solidFill>
              </a:rPr>
              <a:t>Conflict</a:t>
            </a:r>
          </a:p>
          <a:p>
            <a:pPr marL="342900" indent="-228600">
              <a:buFont typeface="Arial" panose="020B0604020202020204" pitchFamily="34" charset="0"/>
              <a:buChar char="•"/>
            </a:pPr>
            <a:r>
              <a:rPr lang="en-US" sz="2400" dirty="0">
                <a:solidFill>
                  <a:srgbClr val="FFFFFF"/>
                </a:solidFill>
              </a:rPr>
              <a:t>Bore-out</a:t>
            </a:r>
          </a:p>
          <a:p>
            <a:pPr marL="342900" indent="-228600">
              <a:buFont typeface="Arial" panose="020B0604020202020204" pitchFamily="34" charset="0"/>
              <a:buChar char="•"/>
            </a:pPr>
            <a:r>
              <a:rPr lang="en-US" sz="2400" dirty="0">
                <a:solidFill>
                  <a:srgbClr val="FFFFFF"/>
                </a:solidFill>
              </a:rPr>
              <a:t>Burn-out</a:t>
            </a:r>
          </a:p>
          <a:p>
            <a:pPr marL="342900" indent="-228600">
              <a:buFont typeface="Arial" panose="020B0604020202020204" pitchFamily="34" charset="0"/>
              <a:buChar char="•"/>
            </a:pPr>
            <a:r>
              <a:rPr lang="en-US" sz="2400" dirty="0">
                <a:solidFill>
                  <a:srgbClr val="FFFFFF"/>
                </a:solidFill>
              </a:rPr>
              <a:t>Need for meaningful contributions</a:t>
            </a:r>
          </a:p>
          <a:p>
            <a:pPr marL="342900" indent="-228600">
              <a:buFont typeface="Arial" panose="020B0604020202020204" pitchFamily="34" charset="0"/>
              <a:buChar char="•"/>
            </a:pPr>
            <a:r>
              <a:rPr lang="en-US" sz="2400" dirty="0">
                <a:solidFill>
                  <a:srgbClr val="FFFFFF"/>
                </a:solidFill>
              </a:rPr>
              <a:t>Loneliness</a:t>
            </a:r>
          </a:p>
        </p:txBody>
      </p:sp>
      <p:sp>
        <p:nvSpPr>
          <p:cNvPr id="76" name="sketch box">
            <a:extLst>
              <a:ext uri="{FF2B5EF4-FFF2-40B4-BE49-F238E27FC236}">
                <a16:creationId xmlns:a16="http://schemas.microsoft.com/office/drawing/2014/main" id="{E0C43A58-225D-452D-8185-0D89D1EED8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8921" y="493776"/>
            <a:ext cx="6229604" cy="5722227"/>
          </a:xfrm>
          <a:custGeom>
            <a:avLst/>
            <a:gdLst>
              <a:gd name="connsiteX0" fmla="*/ 0 w 6229604"/>
              <a:gd name="connsiteY0" fmla="*/ 0 h 5722227"/>
              <a:gd name="connsiteX1" fmla="*/ 629882 w 6229604"/>
              <a:gd name="connsiteY1" fmla="*/ 0 h 5722227"/>
              <a:gd name="connsiteX2" fmla="*/ 1135172 w 6229604"/>
              <a:gd name="connsiteY2" fmla="*/ 0 h 5722227"/>
              <a:gd name="connsiteX3" fmla="*/ 1951943 w 6229604"/>
              <a:gd name="connsiteY3" fmla="*/ 0 h 5722227"/>
              <a:gd name="connsiteX4" fmla="*/ 2581825 w 6229604"/>
              <a:gd name="connsiteY4" fmla="*/ 0 h 5722227"/>
              <a:gd name="connsiteX5" fmla="*/ 3211707 w 6229604"/>
              <a:gd name="connsiteY5" fmla="*/ 0 h 5722227"/>
              <a:gd name="connsiteX6" fmla="*/ 4028477 w 6229604"/>
              <a:gd name="connsiteY6" fmla="*/ 0 h 5722227"/>
              <a:gd name="connsiteX7" fmla="*/ 4596063 w 6229604"/>
              <a:gd name="connsiteY7" fmla="*/ 0 h 5722227"/>
              <a:gd name="connsiteX8" fmla="*/ 5412834 w 6229604"/>
              <a:gd name="connsiteY8" fmla="*/ 0 h 5722227"/>
              <a:gd name="connsiteX9" fmla="*/ 6229604 w 6229604"/>
              <a:gd name="connsiteY9" fmla="*/ 0 h 5722227"/>
              <a:gd name="connsiteX10" fmla="*/ 6229604 w 6229604"/>
              <a:gd name="connsiteY10" fmla="*/ 635803 h 5722227"/>
              <a:gd name="connsiteX11" fmla="*/ 6229604 w 6229604"/>
              <a:gd name="connsiteY11" fmla="*/ 1271606 h 5722227"/>
              <a:gd name="connsiteX12" fmla="*/ 6229604 w 6229604"/>
              <a:gd name="connsiteY12" fmla="*/ 1964631 h 5722227"/>
              <a:gd name="connsiteX13" fmla="*/ 6229604 w 6229604"/>
              <a:gd name="connsiteY13" fmla="*/ 2428767 h 5722227"/>
              <a:gd name="connsiteX14" fmla="*/ 6229604 w 6229604"/>
              <a:gd name="connsiteY14" fmla="*/ 3064570 h 5722227"/>
              <a:gd name="connsiteX15" fmla="*/ 6229604 w 6229604"/>
              <a:gd name="connsiteY15" fmla="*/ 3700373 h 5722227"/>
              <a:gd name="connsiteX16" fmla="*/ 6229604 w 6229604"/>
              <a:gd name="connsiteY16" fmla="*/ 4336176 h 5722227"/>
              <a:gd name="connsiteX17" fmla="*/ 6229604 w 6229604"/>
              <a:gd name="connsiteY17" fmla="*/ 5029202 h 5722227"/>
              <a:gd name="connsiteX18" fmla="*/ 6229604 w 6229604"/>
              <a:gd name="connsiteY18" fmla="*/ 5722227 h 5722227"/>
              <a:gd name="connsiteX19" fmla="*/ 5475130 w 6229604"/>
              <a:gd name="connsiteY19" fmla="*/ 5722227 h 5722227"/>
              <a:gd name="connsiteX20" fmla="*/ 4907544 w 6229604"/>
              <a:gd name="connsiteY20" fmla="*/ 5722227 h 5722227"/>
              <a:gd name="connsiteX21" fmla="*/ 4090773 w 6229604"/>
              <a:gd name="connsiteY21" fmla="*/ 5722227 h 5722227"/>
              <a:gd name="connsiteX22" fmla="*/ 3398595 w 6229604"/>
              <a:gd name="connsiteY22" fmla="*/ 5722227 h 5722227"/>
              <a:gd name="connsiteX23" fmla="*/ 2831009 w 6229604"/>
              <a:gd name="connsiteY23" fmla="*/ 5722227 h 5722227"/>
              <a:gd name="connsiteX24" fmla="*/ 2138831 w 6229604"/>
              <a:gd name="connsiteY24" fmla="*/ 5722227 h 5722227"/>
              <a:gd name="connsiteX25" fmla="*/ 1633541 w 6229604"/>
              <a:gd name="connsiteY25" fmla="*/ 5722227 h 5722227"/>
              <a:gd name="connsiteX26" fmla="*/ 1128251 w 6229604"/>
              <a:gd name="connsiteY26" fmla="*/ 5722227 h 5722227"/>
              <a:gd name="connsiteX27" fmla="*/ 0 w 6229604"/>
              <a:gd name="connsiteY27" fmla="*/ 5722227 h 5722227"/>
              <a:gd name="connsiteX28" fmla="*/ 0 w 6229604"/>
              <a:gd name="connsiteY28" fmla="*/ 5200869 h 5722227"/>
              <a:gd name="connsiteX29" fmla="*/ 0 w 6229604"/>
              <a:gd name="connsiteY29" fmla="*/ 4450621 h 5722227"/>
              <a:gd name="connsiteX30" fmla="*/ 0 w 6229604"/>
              <a:gd name="connsiteY30" fmla="*/ 3872040 h 5722227"/>
              <a:gd name="connsiteX31" fmla="*/ 0 w 6229604"/>
              <a:gd name="connsiteY31" fmla="*/ 3407904 h 5722227"/>
              <a:gd name="connsiteX32" fmla="*/ 0 w 6229604"/>
              <a:gd name="connsiteY32" fmla="*/ 2714879 h 5722227"/>
              <a:gd name="connsiteX33" fmla="*/ 0 w 6229604"/>
              <a:gd name="connsiteY33" fmla="*/ 2193520 h 5722227"/>
              <a:gd name="connsiteX34" fmla="*/ 0 w 6229604"/>
              <a:gd name="connsiteY34" fmla="*/ 1500495 h 5722227"/>
              <a:gd name="connsiteX35" fmla="*/ 0 w 6229604"/>
              <a:gd name="connsiteY35" fmla="*/ 750248 h 5722227"/>
              <a:gd name="connsiteX36" fmla="*/ 0 w 6229604"/>
              <a:gd name="connsiteY36" fmla="*/ 0 h 572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229604" h="5722227" extrusionOk="0">
                <a:moveTo>
                  <a:pt x="0" y="0"/>
                </a:moveTo>
                <a:cubicBezTo>
                  <a:pt x="134765" y="733"/>
                  <a:pt x="359555" y="-15387"/>
                  <a:pt x="629882" y="0"/>
                </a:cubicBezTo>
                <a:cubicBezTo>
                  <a:pt x="900209" y="15387"/>
                  <a:pt x="965450" y="15937"/>
                  <a:pt x="1135172" y="0"/>
                </a:cubicBezTo>
                <a:cubicBezTo>
                  <a:pt x="1304894" y="-15937"/>
                  <a:pt x="1787212" y="10921"/>
                  <a:pt x="1951943" y="0"/>
                </a:cubicBezTo>
                <a:cubicBezTo>
                  <a:pt x="2116674" y="-10921"/>
                  <a:pt x="2378222" y="13313"/>
                  <a:pt x="2581825" y="0"/>
                </a:cubicBezTo>
                <a:cubicBezTo>
                  <a:pt x="2785428" y="-13313"/>
                  <a:pt x="2915218" y="19972"/>
                  <a:pt x="3211707" y="0"/>
                </a:cubicBezTo>
                <a:cubicBezTo>
                  <a:pt x="3508196" y="-19972"/>
                  <a:pt x="3832828" y="-34359"/>
                  <a:pt x="4028477" y="0"/>
                </a:cubicBezTo>
                <a:cubicBezTo>
                  <a:pt x="4224126" y="34359"/>
                  <a:pt x="4361257" y="4467"/>
                  <a:pt x="4596063" y="0"/>
                </a:cubicBezTo>
                <a:cubicBezTo>
                  <a:pt x="4830869" y="-4467"/>
                  <a:pt x="5091403" y="-7365"/>
                  <a:pt x="5412834" y="0"/>
                </a:cubicBezTo>
                <a:cubicBezTo>
                  <a:pt x="5734265" y="7365"/>
                  <a:pt x="6034988" y="-26786"/>
                  <a:pt x="6229604" y="0"/>
                </a:cubicBezTo>
                <a:cubicBezTo>
                  <a:pt x="6208296" y="256153"/>
                  <a:pt x="6219810" y="335049"/>
                  <a:pt x="6229604" y="635803"/>
                </a:cubicBezTo>
                <a:cubicBezTo>
                  <a:pt x="6239398" y="936557"/>
                  <a:pt x="6230184" y="1092448"/>
                  <a:pt x="6229604" y="1271606"/>
                </a:cubicBezTo>
                <a:cubicBezTo>
                  <a:pt x="6229024" y="1450764"/>
                  <a:pt x="6217841" y="1797531"/>
                  <a:pt x="6229604" y="1964631"/>
                </a:cubicBezTo>
                <a:cubicBezTo>
                  <a:pt x="6241367" y="2131731"/>
                  <a:pt x="6220367" y="2235822"/>
                  <a:pt x="6229604" y="2428767"/>
                </a:cubicBezTo>
                <a:cubicBezTo>
                  <a:pt x="6238841" y="2621712"/>
                  <a:pt x="6220929" y="2925917"/>
                  <a:pt x="6229604" y="3064570"/>
                </a:cubicBezTo>
                <a:cubicBezTo>
                  <a:pt x="6238279" y="3203223"/>
                  <a:pt x="6256755" y="3501958"/>
                  <a:pt x="6229604" y="3700373"/>
                </a:cubicBezTo>
                <a:cubicBezTo>
                  <a:pt x="6202453" y="3898788"/>
                  <a:pt x="6201714" y="4046823"/>
                  <a:pt x="6229604" y="4336176"/>
                </a:cubicBezTo>
                <a:cubicBezTo>
                  <a:pt x="6257494" y="4625529"/>
                  <a:pt x="6258821" y="4774033"/>
                  <a:pt x="6229604" y="5029202"/>
                </a:cubicBezTo>
                <a:cubicBezTo>
                  <a:pt x="6200387" y="5284371"/>
                  <a:pt x="6233334" y="5383875"/>
                  <a:pt x="6229604" y="5722227"/>
                </a:cubicBezTo>
                <a:cubicBezTo>
                  <a:pt x="6016393" y="5707881"/>
                  <a:pt x="5684528" y="5751176"/>
                  <a:pt x="5475130" y="5722227"/>
                </a:cubicBezTo>
                <a:cubicBezTo>
                  <a:pt x="5265732" y="5693278"/>
                  <a:pt x="5082862" y="5732690"/>
                  <a:pt x="4907544" y="5722227"/>
                </a:cubicBezTo>
                <a:cubicBezTo>
                  <a:pt x="4732226" y="5711764"/>
                  <a:pt x="4474837" y="5716289"/>
                  <a:pt x="4090773" y="5722227"/>
                </a:cubicBezTo>
                <a:cubicBezTo>
                  <a:pt x="3706709" y="5728165"/>
                  <a:pt x="3645902" y="5723973"/>
                  <a:pt x="3398595" y="5722227"/>
                </a:cubicBezTo>
                <a:cubicBezTo>
                  <a:pt x="3151288" y="5720481"/>
                  <a:pt x="3001606" y="5732695"/>
                  <a:pt x="2831009" y="5722227"/>
                </a:cubicBezTo>
                <a:cubicBezTo>
                  <a:pt x="2660412" y="5711759"/>
                  <a:pt x="2424161" y="5689878"/>
                  <a:pt x="2138831" y="5722227"/>
                </a:cubicBezTo>
                <a:cubicBezTo>
                  <a:pt x="1853501" y="5754576"/>
                  <a:pt x="1788223" y="5720540"/>
                  <a:pt x="1633541" y="5722227"/>
                </a:cubicBezTo>
                <a:cubicBezTo>
                  <a:pt x="1478859" y="5723915"/>
                  <a:pt x="1324151" y="5739059"/>
                  <a:pt x="1128251" y="5722227"/>
                </a:cubicBezTo>
                <a:cubicBezTo>
                  <a:pt x="932351" y="5705396"/>
                  <a:pt x="522340" y="5691488"/>
                  <a:pt x="0" y="5722227"/>
                </a:cubicBezTo>
                <a:cubicBezTo>
                  <a:pt x="-8445" y="5596771"/>
                  <a:pt x="-11215" y="5344833"/>
                  <a:pt x="0" y="5200869"/>
                </a:cubicBezTo>
                <a:cubicBezTo>
                  <a:pt x="11215" y="5056905"/>
                  <a:pt x="20310" y="4693766"/>
                  <a:pt x="0" y="4450621"/>
                </a:cubicBezTo>
                <a:cubicBezTo>
                  <a:pt x="-20310" y="4207476"/>
                  <a:pt x="817" y="4075053"/>
                  <a:pt x="0" y="3872040"/>
                </a:cubicBezTo>
                <a:cubicBezTo>
                  <a:pt x="-817" y="3669027"/>
                  <a:pt x="-21729" y="3595882"/>
                  <a:pt x="0" y="3407904"/>
                </a:cubicBezTo>
                <a:cubicBezTo>
                  <a:pt x="21729" y="3219926"/>
                  <a:pt x="-30605" y="3052469"/>
                  <a:pt x="0" y="2714879"/>
                </a:cubicBezTo>
                <a:cubicBezTo>
                  <a:pt x="30605" y="2377289"/>
                  <a:pt x="-16081" y="2430808"/>
                  <a:pt x="0" y="2193520"/>
                </a:cubicBezTo>
                <a:cubicBezTo>
                  <a:pt x="16081" y="1956232"/>
                  <a:pt x="18120" y="1817979"/>
                  <a:pt x="0" y="1500495"/>
                </a:cubicBezTo>
                <a:cubicBezTo>
                  <a:pt x="-18120" y="1183011"/>
                  <a:pt x="23969" y="972269"/>
                  <a:pt x="0" y="750248"/>
                </a:cubicBezTo>
                <a:cubicBezTo>
                  <a:pt x="-23969" y="528227"/>
                  <a:pt x="-3769" y="358360"/>
                  <a:pt x="0" y="0"/>
                </a:cubicBezTo>
                <a:close/>
              </a:path>
            </a:pathLst>
          </a:custGeom>
          <a:noFill/>
          <a:ln w="47625">
            <a:solidFill>
              <a:srgbClr val="FFFFFF">
                <a:alpha val="75000"/>
              </a:srgbClr>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D09006D8-728E-8827-3CDD-DA8ED7C08C9F}"/>
              </a:ext>
            </a:extLst>
          </p:cNvPr>
          <p:cNvSpPr txBox="1"/>
          <p:nvPr/>
        </p:nvSpPr>
        <p:spPr>
          <a:xfrm>
            <a:off x="1" y="6498398"/>
            <a:ext cx="6158752" cy="369332"/>
          </a:xfrm>
          <a:prstGeom prst="rect">
            <a:avLst/>
          </a:prstGeom>
          <a:noFill/>
        </p:spPr>
        <p:txBody>
          <a:bodyPr wrap="square">
            <a:spAutoFit/>
          </a:bodyPr>
          <a:lstStyle/>
          <a:p>
            <a:r>
              <a:rPr lang="en-US" sz="1800" dirty="0">
                <a:latin typeface="Monotype Corsiva" panose="03010101010201010101" pitchFamily="66" charset="0"/>
                <a:ea typeface="Microsoft YaHei Light" panose="020B0502040204020203" pitchFamily="34" charset="-122"/>
              </a:rPr>
              <a:t>© Rianne van de Ven</a:t>
            </a:r>
          </a:p>
        </p:txBody>
      </p:sp>
    </p:spTree>
    <p:extLst>
      <p:ext uri="{BB962C8B-B14F-4D97-AF65-F5344CB8AC3E}">
        <p14:creationId xmlns:p14="http://schemas.microsoft.com/office/powerpoint/2010/main" val="3290103607"/>
      </p:ext>
    </p:extLst>
  </p:cSld>
  <p:clrMapOvr>
    <a:overrideClrMapping bg1="dk1" tx1="lt1" bg2="dk2" tx2="lt2" accent1="accent1" accent2="accent2" accent3="accent3" accent4="accent4" accent5="accent5" accent6="accent6" hlink="hlink" folHlink="folHlink"/>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4" name="Rectangle 73">
            <a:extLst>
              <a:ext uri="{FF2B5EF4-FFF2-40B4-BE49-F238E27FC236}">
                <a16:creationId xmlns:a16="http://schemas.microsoft.com/office/drawing/2014/main" id="{A9D2268A-D939-4E78-91B6-6C7E46406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tars in the sky&#10;&#10;Description automatically generated with low confidence">
            <a:extLst>
              <a:ext uri="{FF2B5EF4-FFF2-40B4-BE49-F238E27FC236}">
                <a16:creationId xmlns:a16="http://schemas.microsoft.com/office/drawing/2014/main" id="{292620D6-1868-B666-246D-2AEBF5056127}"/>
              </a:ext>
            </a:extLst>
          </p:cNvPr>
          <p:cNvPicPr>
            <a:picLocks noChangeAspect="1"/>
          </p:cNvPicPr>
          <p:nvPr/>
        </p:nvPicPr>
        <p:blipFill rotWithShape="1">
          <a:blip r:embed="rId2">
            <a:alphaModFix amt="40000"/>
            <a:extLst>
              <a:ext uri="{28A0092B-C50C-407E-A947-70E740481C1C}">
                <a14:useLocalDpi xmlns:a14="http://schemas.microsoft.com/office/drawing/2010/main" val="0"/>
              </a:ext>
            </a:extLst>
          </a:blip>
          <a:srcRect t="24263" b="19487"/>
          <a:stretch/>
        </p:blipFill>
        <p:spPr>
          <a:xfrm>
            <a:off x="20" y="1"/>
            <a:ext cx="12191980" cy="6857999"/>
          </a:xfrm>
          <a:prstGeom prst="rect">
            <a:avLst/>
          </a:prstGeom>
        </p:spPr>
      </p:pic>
      <p:sp>
        <p:nvSpPr>
          <p:cNvPr id="2" name="Title 1">
            <a:extLst>
              <a:ext uri="{FF2B5EF4-FFF2-40B4-BE49-F238E27FC236}">
                <a16:creationId xmlns:a16="http://schemas.microsoft.com/office/drawing/2014/main" id="{12749270-74CA-BB6F-4F34-F3992E0B53C9}"/>
              </a:ext>
            </a:extLst>
          </p:cNvPr>
          <p:cNvSpPr>
            <a:spLocks noGrp="1"/>
          </p:cNvSpPr>
          <p:nvPr>
            <p:ph type="title"/>
          </p:nvPr>
        </p:nvSpPr>
        <p:spPr>
          <a:xfrm>
            <a:off x="361951" y="853673"/>
            <a:ext cx="4722528" cy="5004794"/>
          </a:xfrm>
        </p:spPr>
        <p:txBody>
          <a:bodyPr vert="horz" lIns="91440" tIns="45720" rIns="91440" bIns="45720" rtlCol="0" anchor="ctr">
            <a:normAutofit/>
          </a:bodyPr>
          <a:lstStyle/>
          <a:p>
            <a:pPr>
              <a:spcAft>
                <a:spcPts val="600"/>
              </a:spcAft>
            </a:pPr>
            <a:r>
              <a:rPr lang="en-US" sz="5400" dirty="0">
                <a:solidFill>
                  <a:srgbClr val="FFFFFF"/>
                </a:solidFill>
              </a:rPr>
              <a:t>Gifted at Work </a:t>
            </a:r>
            <a:br>
              <a:rPr lang="en-US" sz="5400" dirty="0">
                <a:solidFill>
                  <a:srgbClr val="FFFFFF"/>
                </a:solidFill>
              </a:rPr>
            </a:br>
            <a:r>
              <a:rPr lang="en-US" sz="5400" dirty="0">
                <a:solidFill>
                  <a:srgbClr val="FFFFFF"/>
                </a:solidFill>
              </a:rPr>
              <a:t>– </a:t>
            </a:r>
            <a:r>
              <a:rPr lang="en-US" sz="4800" dirty="0">
                <a:solidFill>
                  <a:srgbClr val="FFFFFF"/>
                </a:solidFill>
              </a:rPr>
              <a:t>Skills to Improve</a:t>
            </a:r>
            <a:endParaRPr lang="en-US" sz="5400" dirty="0">
              <a:solidFill>
                <a:srgbClr val="FFFFFF"/>
              </a:solidFill>
            </a:endParaRPr>
          </a:p>
        </p:txBody>
      </p:sp>
      <p:sp>
        <p:nvSpPr>
          <p:cNvPr id="3" name="Subtitle 2">
            <a:extLst>
              <a:ext uri="{FF2B5EF4-FFF2-40B4-BE49-F238E27FC236}">
                <a16:creationId xmlns:a16="http://schemas.microsoft.com/office/drawing/2014/main" id="{C877356A-A2BA-4E11-2FC2-B723060098AD}"/>
              </a:ext>
            </a:extLst>
          </p:cNvPr>
          <p:cNvSpPr>
            <a:spLocks noGrp="1"/>
          </p:cNvSpPr>
          <p:nvPr>
            <p:ph type="body" sz="half" idx="2"/>
          </p:nvPr>
        </p:nvSpPr>
        <p:spPr>
          <a:xfrm>
            <a:off x="5599083" y="853673"/>
            <a:ext cx="5715000" cy="5004794"/>
          </a:xfrm>
        </p:spPr>
        <p:txBody>
          <a:bodyPr vert="horz" lIns="91440" tIns="45720" rIns="91440" bIns="45720" rtlCol="0" anchor="ctr">
            <a:normAutofit/>
          </a:bodyPr>
          <a:lstStyle/>
          <a:p>
            <a:pPr marL="342900" indent="-228600">
              <a:buFont typeface="Arial" panose="020B0604020202020204" pitchFamily="34" charset="0"/>
              <a:buChar char="•"/>
            </a:pPr>
            <a:r>
              <a:rPr lang="en-US" sz="2400" dirty="0">
                <a:solidFill>
                  <a:srgbClr val="FFFFFF"/>
                </a:solidFill>
              </a:rPr>
              <a:t>Self-knowledge</a:t>
            </a:r>
          </a:p>
          <a:p>
            <a:pPr marL="342900" indent="-228600">
              <a:buFont typeface="Arial" panose="020B0604020202020204" pitchFamily="34" charset="0"/>
              <a:buChar char="•"/>
            </a:pPr>
            <a:r>
              <a:rPr lang="en-US" sz="2400" dirty="0">
                <a:solidFill>
                  <a:srgbClr val="FFFFFF"/>
                </a:solidFill>
              </a:rPr>
              <a:t>Self-care</a:t>
            </a:r>
          </a:p>
          <a:p>
            <a:pPr marL="342900" indent="-228600">
              <a:buFont typeface="Arial" panose="020B0604020202020204" pitchFamily="34" charset="0"/>
              <a:buChar char="•"/>
            </a:pPr>
            <a:r>
              <a:rPr lang="en-US" sz="2400" dirty="0">
                <a:solidFill>
                  <a:srgbClr val="FFFFFF"/>
                </a:solidFill>
              </a:rPr>
              <a:t>Communication</a:t>
            </a:r>
          </a:p>
          <a:p>
            <a:pPr marL="342900" indent="-228600">
              <a:buFont typeface="Arial" panose="020B0604020202020204" pitchFamily="34" charset="0"/>
              <a:buChar char="•"/>
            </a:pPr>
            <a:r>
              <a:rPr lang="en-US" sz="2400" dirty="0">
                <a:solidFill>
                  <a:srgbClr val="FFFFFF"/>
                </a:solidFill>
              </a:rPr>
              <a:t>Cooperation</a:t>
            </a:r>
          </a:p>
          <a:p>
            <a:pPr marL="342900" indent="-228600">
              <a:buFont typeface="Arial" panose="020B0604020202020204" pitchFamily="34" charset="0"/>
              <a:buChar char="•"/>
            </a:pPr>
            <a:r>
              <a:rPr lang="en-US" sz="2400" dirty="0">
                <a:solidFill>
                  <a:srgbClr val="FFFFFF"/>
                </a:solidFill>
              </a:rPr>
              <a:t>Conflict resolution</a:t>
            </a:r>
          </a:p>
        </p:txBody>
      </p:sp>
      <p:sp>
        <p:nvSpPr>
          <p:cNvPr id="76" name="sketch box">
            <a:extLst>
              <a:ext uri="{FF2B5EF4-FFF2-40B4-BE49-F238E27FC236}">
                <a16:creationId xmlns:a16="http://schemas.microsoft.com/office/drawing/2014/main" id="{E0C43A58-225D-452D-8185-0D89D1EED8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8921" y="493776"/>
            <a:ext cx="6229604" cy="5722227"/>
          </a:xfrm>
          <a:custGeom>
            <a:avLst/>
            <a:gdLst>
              <a:gd name="connsiteX0" fmla="*/ 0 w 6229604"/>
              <a:gd name="connsiteY0" fmla="*/ 0 h 5722227"/>
              <a:gd name="connsiteX1" fmla="*/ 629882 w 6229604"/>
              <a:gd name="connsiteY1" fmla="*/ 0 h 5722227"/>
              <a:gd name="connsiteX2" fmla="*/ 1135172 w 6229604"/>
              <a:gd name="connsiteY2" fmla="*/ 0 h 5722227"/>
              <a:gd name="connsiteX3" fmla="*/ 1951943 w 6229604"/>
              <a:gd name="connsiteY3" fmla="*/ 0 h 5722227"/>
              <a:gd name="connsiteX4" fmla="*/ 2581825 w 6229604"/>
              <a:gd name="connsiteY4" fmla="*/ 0 h 5722227"/>
              <a:gd name="connsiteX5" fmla="*/ 3211707 w 6229604"/>
              <a:gd name="connsiteY5" fmla="*/ 0 h 5722227"/>
              <a:gd name="connsiteX6" fmla="*/ 4028477 w 6229604"/>
              <a:gd name="connsiteY6" fmla="*/ 0 h 5722227"/>
              <a:gd name="connsiteX7" fmla="*/ 4596063 w 6229604"/>
              <a:gd name="connsiteY7" fmla="*/ 0 h 5722227"/>
              <a:gd name="connsiteX8" fmla="*/ 5412834 w 6229604"/>
              <a:gd name="connsiteY8" fmla="*/ 0 h 5722227"/>
              <a:gd name="connsiteX9" fmla="*/ 6229604 w 6229604"/>
              <a:gd name="connsiteY9" fmla="*/ 0 h 5722227"/>
              <a:gd name="connsiteX10" fmla="*/ 6229604 w 6229604"/>
              <a:gd name="connsiteY10" fmla="*/ 635803 h 5722227"/>
              <a:gd name="connsiteX11" fmla="*/ 6229604 w 6229604"/>
              <a:gd name="connsiteY11" fmla="*/ 1271606 h 5722227"/>
              <a:gd name="connsiteX12" fmla="*/ 6229604 w 6229604"/>
              <a:gd name="connsiteY12" fmla="*/ 1964631 h 5722227"/>
              <a:gd name="connsiteX13" fmla="*/ 6229604 w 6229604"/>
              <a:gd name="connsiteY13" fmla="*/ 2428767 h 5722227"/>
              <a:gd name="connsiteX14" fmla="*/ 6229604 w 6229604"/>
              <a:gd name="connsiteY14" fmla="*/ 3064570 h 5722227"/>
              <a:gd name="connsiteX15" fmla="*/ 6229604 w 6229604"/>
              <a:gd name="connsiteY15" fmla="*/ 3700373 h 5722227"/>
              <a:gd name="connsiteX16" fmla="*/ 6229604 w 6229604"/>
              <a:gd name="connsiteY16" fmla="*/ 4336176 h 5722227"/>
              <a:gd name="connsiteX17" fmla="*/ 6229604 w 6229604"/>
              <a:gd name="connsiteY17" fmla="*/ 5029202 h 5722227"/>
              <a:gd name="connsiteX18" fmla="*/ 6229604 w 6229604"/>
              <a:gd name="connsiteY18" fmla="*/ 5722227 h 5722227"/>
              <a:gd name="connsiteX19" fmla="*/ 5475130 w 6229604"/>
              <a:gd name="connsiteY19" fmla="*/ 5722227 h 5722227"/>
              <a:gd name="connsiteX20" fmla="*/ 4907544 w 6229604"/>
              <a:gd name="connsiteY20" fmla="*/ 5722227 h 5722227"/>
              <a:gd name="connsiteX21" fmla="*/ 4090773 w 6229604"/>
              <a:gd name="connsiteY21" fmla="*/ 5722227 h 5722227"/>
              <a:gd name="connsiteX22" fmla="*/ 3398595 w 6229604"/>
              <a:gd name="connsiteY22" fmla="*/ 5722227 h 5722227"/>
              <a:gd name="connsiteX23" fmla="*/ 2831009 w 6229604"/>
              <a:gd name="connsiteY23" fmla="*/ 5722227 h 5722227"/>
              <a:gd name="connsiteX24" fmla="*/ 2138831 w 6229604"/>
              <a:gd name="connsiteY24" fmla="*/ 5722227 h 5722227"/>
              <a:gd name="connsiteX25" fmla="*/ 1633541 w 6229604"/>
              <a:gd name="connsiteY25" fmla="*/ 5722227 h 5722227"/>
              <a:gd name="connsiteX26" fmla="*/ 1128251 w 6229604"/>
              <a:gd name="connsiteY26" fmla="*/ 5722227 h 5722227"/>
              <a:gd name="connsiteX27" fmla="*/ 0 w 6229604"/>
              <a:gd name="connsiteY27" fmla="*/ 5722227 h 5722227"/>
              <a:gd name="connsiteX28" fmla="*/ 0 w 6229604"/>
              <a:gd name="connsiteY28" fmla="*/ 5200869 h 5722227"/>
              <a:gd name="connsiteX29" fmla="*/ 0 w 6229604"/>
              <a:gd name="connsiteY29" fmla="*/ 4450621 h 5722227"/>
              <a:gd name="connsiteX30" fmla="*/ 0 w 6229604"/>
              <a:gd name="connsiteY30" fmla="*/ 3872040 h 5722227"/>
              <a:gd name="connsiteX31" fmla="*/ 0 w 6229604"/>
              <a:gd name="connsiteY31" fmla="*/ 3407904 h 5722227"/>
              <a:gd name="connsiteX32" fmla="*/ 0 w 6229604"/>
              <a:gd name="connsiteY32" fmla="*/ 2714879 h 5722227"/>
              <a:gd name="connsiteX33" fmla="*/ 0 w 6229604"/>
              <a:gd name="connsiteY33" fmla="*/ 2193520 h 5722227"/>
              <a:gd name="connsiteX34" fmla="*/ 0 w 6229604"/>
              <a:gd name="connsiteY34" fmla="*/ 1500495 h 5722227"/>
              <a:gd name="connsiteX35" fmla="*/ 0 w 6229604"/>
              <a:gd name="connsiteY35" fmla="*/ 750248 h 5722227"/>
              <a:gd name="connsiteX36" fmla="*/ 0 w 6229604"/>
              <a:gd name="connsiteY36" fmla="*/ 0 h 572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229604" h="5722227" extrusionOk="0">
                <a:moveTo>
                  <a:pt x="0" y="0"/>
                </a:moveTo>
                <a:cubicBezTo>
                  <a:pt x="134765" y="733"/>
                  <a:pt x="359555" y="-15387"/>
                  <a:pt x="629882" y="0"/>
                </a:cubicBezTo>
                <a:cubicBezTo>
                  <a:pt x="900209" y="15387"/>
                  <a:pt x="965450" y="15937"/>
                  <a:pt x="1135172" y="0"/>
                </a:cubicBezTo>
                <a:cubicBezTo>
                  <a:pt x="1304894" y="-15937"/>
                  <a:pt x="1787212" y="10921"/>
                  <a:pt x="1951943" y="0"/>
                </a:cubicBezTo>
                <a:cubicBezTo>
                  <a:pt x="2116674" y="-10921"/>
                  <a:pt x="2378222" y="13313"/>
                  <a:pt x="2581825" y="0"/>
                </a:cubicBezTo>
                <a:cubicBezTo>
                  <a:pt x="2785428" y="-13313"/>
                  <a:pt x="2915218" y="19972"/>
                  <a:pt x="3211707" y="0"/>
                </a:cubicBezTo>
                <a:cubicBezTo>
                  <a:pt x="3508196" y="-19972"/>
                  <a:pt x="3832828" y="-34359"/>
                  <a:pt x="4028477" y="0"/>
                </a:cubicBezTo>
                <a:cubicBezTo>
                  <a:pt x="4224126" y="34359"/>
                  <a:pt x="4361257" y="4467"/>
                  <a:pt x="4596063" y="0"/>
                </a:cubicBezTo>
                <a:cubicBezTo>
                  <a:pt x="4830869" y="-4467"/>
                  <a:pt x="5091403" y="-7365"/>
                  <a:pt x="5412834" y="0"/>
                </a:cubicBezTo>
                <a:cubicBezTo>
                  <a:pt x="5734265" y="7365"/>
                  <a:pt x="6034988" y="-26786"/>
                  <a:pt x="6229604" y="0"/>
                </a:cubicBezTo>
                <a:cubicBezTo>
                  <a:pt x="6208296" y="256153"/>
                  <a:pt x="6219810" y="335049"/>
                  <a:pt x="6229604" y="635803"/>
                </a:cubicBezTo>
                <a:cubicBezTo>
                  <a:pt x="6239398" y="936557"/>
                  <a:pt x="6230184" y="1092448"/>
                  <a:pt x="6229604" y="1271606"/>
                </a:cubicBezTo>
                <a:cubicBezTo>
                  <a:pt x="6229024" y="1450764"/>
                  <a:pt x="6217841" y="1797531"/>
                  <a:pt x="6229604" y="1964631"/>
                </a:cubicBezTo>
                <a:cubicBezTo>
                  <a:pt x="6241367" y="2131731"/>
                  <a:pt x="6220367" y="2235822"/>
                  <a:pt x="6229604" y="2428767"/>
                </a:cubicBezTo>
                <a:cubicBezTo>
                  <a:pt x="6238841" y="2621712"/>
                  <a:pt x="6220929" y="2925917"/>
                  <a:pt x="6229604" y="3064570"/>
                </a:cubicBezTo>
                <a:cubicBezTo>
                  <a:pt x="6238279" y="3203223"/>
                  <a:pt x="6256755" y="3501958"/>
                  <a:pt x="6229604" y="3700373"/>
                </a:cubicBezTo>
                <a:cubicBezTo>
                  <a:pt x="6202453" y="3898788"/>
                  <a:pt x="6201714" y="4046823"/>
                  <a:pt x="6229604" y="4336176"/>
                </a:cubicBezTo>
                <a:cubicBezTo>
                  <a:pt x="6257494" y="4625529"/>
                  <a:pt x="6258821" y="4774033"/>
                  <a:pt x="6229604" y="5029202"/>
                </a:cubicBezTo>
                <a:cubicBezTo>
                  <a:pt x="6200387" y="5284371"/>
                  <a:pt x="6233334" y="5383875"/>
                  <a:pt x="6229604" y="5722227"/>
                </a:cubicBezTo>
                <a:cubicBezTo>
                  <a:pt x="6016393" y="5707881"/>
                  <a:pt x="5684528" y="5751176"/>
                  <a:pt x="5475130" y="5722227"/>
                </a:cubicBezTo>
                <a:cubicBezTo>
                  <a:pt x="5265732" y="5693278"/>
                  <a:pt x="5082862" y="5732690"/>
                  <a:pt x="4907544" y="5722227"/>
                </a:cubicBezTo>
                <a:cubicBezTo>
                  <a:pt x="4732226" y="5711764"/>
                  <a:pt x="4474837" y="5716289"/>
                  <a:pt x="4090773" y="5722227"/>
                </a:cubicBezTo>
                <a:cubicBezTo>
                  <a:pt x="3706709" y="5728165"/>
                  <a:pt x="3645902" y="5723973"/>
                  <a:pt x="3398595" y="5722227"/>
                </a:cubicBezTo>
                <a:cubicBezTo>
                  <a:pt x="3151288" y="5720481"/>
                  <a:pt x="3001606" y="5732695"/>
                  <a:pt x="2831009" y="5722227"/>
                </a:cubicBezTo>
                <a:cubicBezTo>
                  <a:pt x="2660412" y="5711759"/>
                  <a:pt x="2424161" y="5689878"/>
                  <a:pt x="2138831" y="5722227"/>
                </a:cubicBezTo>
                <a:cubicBezTo>
                  <a:pt x="1853501" y="5754576"/>
                  <a:pt x="1788223" y="5720540"/>
                  <a:pt x="1633541" y="5722227"/>
                </a:cubicBezTo>
                <a:cubicBezTo>
                  <a:pt x="1478859" y="5723915"/>
                  <a:pt x="1324151" y="5739059"/>
                  <a:pt x="1128251" y="5722227"/>
                </a:cubicBezTo>
                <a:cubicBezTo>
                  <a:pt x="932351" y="5705396"/>
                  <a:pt x="522340" y="5691488"/>
                  <a:pt x="0" y="5722227"/>
                </a:cubicBezTo>
                <a:cubicBezTo>
                  <a:pt x="-8445" y="5596771"/>
                  <a:pt x="-11215" y="5344833"/>
                  <a:pt x="0" y="5200869"/>
                </a:cubicBezTo>
                <a:cubicBezTo>
                  <a:pt x="11215" y="5056905"/>
                  <a:pt x="20310" y="4693766"/>
                  <a:pt x="0" y="4450621"/>
                </a:cubicBezTo>
                <a:cubicBezTo>
                  <a:pt x="-20310" y="4207476"/>
                  <a:pt x="817" y="4075053"/>
                  <a:pt x="0" y="3872040"/>
                </a:cubicBezTo>
                <a:cubicBezTo>
                  <a:pt x="-817" y="3669027"/>
                  <a:pt x="-21729" y="3595882"/>
                  <a:pt x="0" y="3407904"/>
                </a:cubicBezTo>
                <a:cubicBezTo>
                  <a:pt x="21729" y="3219926"/>
                  <a:pt x="-30605" y="3052469"/>
                  <a:pt x="0" y="2714879"/>
                </a:cubicBezTo>
                <a:cubicBezTo>
                  <a:pt x="30605" y="2377289"/>
                  <a:pt x="-16081" y="2430808"/>
                  <a:pt x="0" y="2193520"/>
                </a:cubicBezTo>
                <a:cubicBezTo>
                  <a:pt x="16081" y="1956232"/>
                  <a:pt x="18120" y="1817979"/>
                  <a:pt x="0" y="1500495"/>
                </a:cubicBezTo>
                <a:cubicBezTo>
                  <a:pt x="-18120" y="1183011"/>
                  <a:pt x="23969" y="972269"/>
                  <a:pt x="0" y="750248"/>
                </a:cubicBezTo>
                <a:cubicBezTo>
                  <a:pt x="-23969" y="528227"/>
                  <a:pt x="-3769" y="358360"/>
                  <a:pt x="0" y="0"/>
                </a:cubicBezTo>
                <a:close/>
              </a:path>
            </a:pathLst>
          </a:custGeom>
          <a:noFill/>
          <a:ln w="47625">
            <a:solidFill>
              <a:srgbClr val="FFFFFF">
                <a:alpha val="75000"/>
              </a:srgbClr>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BB133B5B-FCFD-8FE3-FF07-081452563C8E}"/>
              </a:ext>
            </a:extLst>
          </p:cNvPr>
          <p:cNvSpPr txBox="1"/>
          <p:nvPr/>
        </p:nvSpPr>
        <p:spPr>
          <a:xfrm>
            <a:off x="1" y="6498398"/>
            <a:ext cx="6158752" cy="369332"/>
          </a:xfrm>
          <a:prstGeom prst="rect">
            <a:avLst/>
          </a:prstGeom>
          <a:noFill/>
        </p:spPr>
        <p:txBody>
          <a:bodyPr wrap="square">
            <a:spAutoFit/>
          </a:bodyPr>
          <a:lstStyle/>
          <a:p>
            <a:r>
              <a:rPr lang="en-US" sz="1800" dirty="0">
                <a:latin typeface="Monotype Corsiva" panose="03010101010201010101" pitchFamily="66" charset="0"/>
                <a:ea typeface="Microsoft YaHei Light" panose="020B0502040204020203" pitchFamily="34" charset="-122"/>
              </a:rPr>
              <a:t>© Rianne van de Ven</a:t>
            </a:r>
          </a:p>
        </p:txBody>
      </p:sp>
    </p:spTree>
    <p:extLst>
      <p:ext uri="{BB962C8B-B14F-4D97-AF65-F5344CB8AC3E}">
        <p14:creationId xmlns:p14="http://schemas.microsoft.com/office/powerpoint/2010/main" val="4264999146"/>
      </p:ext>
    </p:extLst>
  </p:cSld>
  <p:clrMapOvr>
    <a:overrideClrMapping bg1="dk1" tx1="lt1" bg2="dk2" tx2="lt2" accent1="accent1" accent2="accent2" accent3="accent3" accent4="accent4" accent5="accent5" accent6="accent6" hlink="hlink" folHlink="folHlink"/>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4" name="Rectangle 73">
            <a:extLst>
              <a:ext uri="{FF2B5EF4-FFF2-40B4-BE49-F238E27FC236}">
                <a16:creationId xmlns:a16="http://schemas.microsoft.com/office/drawing/2014/main" id="{A9D2268A-D939-4E78-91B6-6C7E4640678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tars in the sky&#10;&#10;Description automatically generated with low confidence">
            <a:extLst>
              <a:ext uri="{FF2B5EF4-FFF2-40B4-BE49-F238E27FC236}">
                <a16:creationId xmlns:a16="http://schemas.microsoft.com/office/drawing/2014/main" id="{292620D6-1868-B666-246D-2AEBF5056127}"/>
              </a:ext>
            </a:extLst>
          </p:cNvPr>
          <p:cNvPicPr>
            <a:picLocks noChangeAspect="1"/>
          </p:cNvPicPr>
          <p:nvPr/>
        </p:nvPicPr>
        <p:blipFill rotWithShape="1">
          <a:blip r:embed="rId2">
            <a:alphaModFix amt="40000"/>
            <a:extLst>
              <a:ext uri="{28A0092B-C50C-407E-A947-70E740481C1C}">
                <a14:useLocalDpi xmlns:a14="http://schemas.microsoft.com/office/drawing/2010/main" val="0"/>
              </a:ext>
            </a:extLst>
          </a:blip>
          <a:srcRect t="24263" b="19487"/>
          <a:stretch/>
        </p:blipFill>
        <p:spPr>
          <a:xfrm>
            <a:off x="20" y="1"/>
            <a:ext cx="12191980" cy="6857999"/>
          </a:xfrm>
          <a:prstGeom prst="rect">
            <a:avLst/>
          </a:prstGeom>
        </p:spPr>
      </p:pic>
      <p:sp>
        <p:nvSpPr>
          <p:cNvPr id="2" name="Title 1">
            <a:extLst>
              <a:ext uri="{FF2B5EF4-FFF2-40B4-BE49-F238E27FC236}">
                <a16:creationId xmlns:a16="http://schemas.microsoft.com/office/drawing/2014/main" id="{12749270-74CA-BB6F-4F34-F3992E0B53C9}"/>
              </a:ext>
            </a:extLst>
          </p:cNvPr>
          <p:cNvSpPr>
            <a:spLocks noGrp="1"/>
          </p:cNvSpPr>
          <p:nvPr>
            <p:ph type="title"/>
          </p:nvPr>
        </p:nvSpPr>
        <p:spPr>
          <a:xfrm>
            <a:off x="640080" y="853673"/>
            <a:ext cx="4267822" cy="5004794"/>
          </a:xfrm>
        </p:spPr>
        <p:txBody>
          <a:bodyPr vert="horz" lIns="91440" tIns="45720" rIns="91440" bIns="45720" rtlCol="0" anchor="ctr">
            <a:normAutofit/>
          </a:bodyPr>
          <a:lstStyle/>
          <a:p>
            <a:pPr>
              <a:spcAft>
                <a:spcPts val="600"/>
              </a:spcAft>
            </a:pPr>
            <a:r>
              <a:rPr lang="en-US" sz="5400" dirty="0">
                <a:solidFill>
                  <a:srgbClr val="FFFFFF"/>
                </a:solidFill>
              </a:rPr>
              <a:t>Gifted at Work </a:t>
            </a:r>
            <a:br>
              <a:rPr lang="en-US" sz="5400" dirty="0">
                <a:solidFill>
                  <a:srgbClr val="FFFFFF"/>
                </a:solidFill>
              </a:rPr>
            </a:br>
            <a:r>
              <a:rPr lang="en-US" sz="5400" dirty="0">
                <a:solidFill>
                  <a:srgbClr val="FFFFFF"/>
                </a:solidFill>
              </a:rPr>
              <a:t>- Needs</a:t>
            </a:r>
          </a:p>
        </p:txBody>
      </p:sp>
      <p:sp>
        <p:nvSpPr>
          <p:cNvPr id="3" name="Subtitle 2">
            <a:extLst>
              <a:ext uri="{FF2B5EF4-FFF2-40B4-BE49-F238E27FC236}">
                <a16:creationId xmlns:a16="http://schemas.microsoft.com/office/drawing/2014/main" id="{C877356A-A2BA-4E11-2FC2-B723060098AD}"/>
              </a:ext>
            </a:extLst>
          </p:cNvPr>
          <p:cNvSpPr>
            <a:spLocks noGrp="1"/>
          </p:cNvSpPr>
          <p:nvPr>
            <p:ph type="body" sz="half" idx="2"/>
          </p:nvPr>
        </p:nvSpPr>
        <p:spPr>
          <a:xfrm>
            <a:off x="5599083" y="853673"/>
            <a:ext cx="5715000" cy="5004794"/>
          </a:xfrm>
        </p:spPr>
        <p:txBody>
          <a:bodyPr vert="horz" lIns="91440" tIns="45720" rIns="91440" bIns="45720" rtlCol="0" anchor="ctr">
            <a:normAutofit/>
          </a:bodyPr>
          <a:lstStyle/>
          <a:p>
            <a:pPr marL="342900" indent="-228600">
              <a:buFont typeface="Arial" panose="020B0604020202020204" pitchFamily="34" charset="0"/>
              <a:buChar char="•"/>
            </a:pPr>
            <a:r>
              <a:rPr lang="en-US" sz="2200">
                <a:solidFill>
                  <a:srgbClr val="FFFFFF"/>
                </a:solidFill>
              </a:rPr>
              <a:t>Safe environment – empathetic boss</a:t>
            </a:r>
          </a:p>
          <a:p>
            <a:pPr marL="342900" indent="-228600">
              <a:buFont typeface="Arial" panose="020B0604020202020204" pitchFamily="34" charset="0"/>
              <a:buChar char="•"/>
            </a:pPr>
            <a:r>
              <a:rPr lang="en-US" sz="2200">
                <a:solidFill>
                  <a:srgbClr val="FFFFFF"/>
                </a:solidFill>
              </a:rPr>
              <a:t>Sparring partners</a:t>
            </a:r>
          </a:p>
          <a:p>
            <a:pPr marL="342900" indent="-228600">
              <a:buFont typeface="Arial" panose="020B0604020202020204" pitchFamily="34" charset="0"/>
              <a:buChar char="•"/>
            </a:pPr>
            <a:r>
              <a:rPr lang="en-US" sz="2200">
                <a:solidFill>
                  <a:srgbClr val="FFFFFF"/>
                </a:solidFill>
              </a:rPr>
              <a:t>Autonomy</a:t>
            </a:r>
          </a:p>
          <a:p>
            <a:pPr marL="342900" indent="-228600">
              <a:buFont typeface="Arial" panose="020B0604020202020204" pitchFamily="34" charset="0"/>
              <a:buChar char="•"/>
            </a:pPr>
            <a:r>
              <a:rPr lang="en-US" sz="2200">
                <a:solidFill>
                  <a:srgbClr val="FFFFFF"/>
                </a:solidFill>
              </a:rPr>
              <a:t>Diversity in tasks</a:t>
            </a:r>
          </a:p>
          <a:p>
            <a:pPr marL="342900" indent="-228600">
              <a:buFont typeface="Arial" panose="020B0604020202020204" pitchFamily="34" charset="0"/>
              <a:buChar char="•"/>
            </a:pPr>
            <a:r>
              <a:rPr lang="en-US" sz="2200">
                <a:solidFill>
                  <a:srgbClr val="FFFFFF"/>
                </a:solidFill>
              </a:rPr>
              <a:t>Complexity in tasks</a:t>
            </a:r>
          </a:p>
          <a:p>
            <a:pPr marL="342900" indent="-228600">
              <a:buFont typeface="Arial" panose="020B0604020202020204" pitchFamily="34" charset="0"/>
              <a:buChar char="•"/>
            </a:pPr>
            <a:r>
              <a:rPr lang="en-US" sz="2200">
                <a:solidFill>
                  <a:srgbClr val="FFFFFF"/>
                </a:solidFill>
              </a:rPr>
              <a:t>Personal development / growth at their own pace</a:t>
            </a:r>
          </a:p>
        </p:txBody>
      </p:sp>
      <p:sp>
        <p:nvSpPr>
          <p:cNvPr id="76" name="sketch box">
            <a:extLst>
              <a:ext uri="{FF2B5EF4-FFF2-40B4-BE49-F238E27FC236}">
                <a16:creationId xmlns:a16="http://schemas.microsoft.com/office/drawing/2014/main" id="{E0C43A58-225D-452D-8185-0D89D1EED8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18921" y="493776"/>
            <a:ext cx="6229604" cy="5722227"/>
          </a:xfrm>
          <a:custGeom>
            <a:avLst/>
            <a:gdLst>
              <a:gd name="connsiteX0" fmla="*/ 0 w 6229604"/>
              <a:gd name="connsiteY0" fmla="*/ 0 h 5722227"/>
              <a:gd name="connsiteX1" fmla="*/ 629882 w 6229604"/>
              <a:gd name="connsiteY1" fmla="*/ 0 h 5722227"/>
              <a:gd name="connsiteX2" fmla="*/ 1135172 w 6229604"/>
              <a:gd name="connsiteY2" fmla="*/ 0 h 5722227"/>
              <a:gd name="connsiteX3" fmla="*/ 1951943 w 6229604"/>
              <a:gd name="connsiteY3" fmla="*/ 0 h 5722227"/>
              <a:gd name="connsiteX4" fmla="*/ 2581825 w 6229604"/>
              <a:gd name="connsiteY4" fmla="*/ 0 h 5722227"/>
              <a:gd name="connsiteX5" fmla="*/ 3211707 w 6229604"/>
              <a:gd name="connsiteY5" fmla="*/ 0 h 5722227"/>
              <a:gd name="connsiteX6" fmla="*/ 4028477 w 6229604"/>
              <a:gd name="connsiteY6" fmla="*/ 0 h 5722227"/>
              <a:gd name="connsiteX7" fmla="*/ 4596063 w 6229604"/>
              <a:gd name="connsiteY7" fmla="*/ 0 h 5722227"/>
              <a:gd name="connsiteX8" fmla="*/ 5412834 w 6229604"/>
              <a:gd name="connsiteY8" fmla="*/ 0 h 5722227"/>
              <a:gd name="connsiteX9" fmla="*/ 6229604 w 6229604"/>
              <a:gd name="connsiteY9" fmla="*/ 0 h 5722227"/>
              <a:gd name="connsiteX10" fmla="*/ 6229604 w 6229604"/>
              <a:gd name="connsiteY10" fmla="*/ 635803 h 5722227"/>
              <a:gd name="connsiteX11" fmla="*/ 6229604 w 6229604"/>
              <a:gd name="connsiteY11" fmla="*/ 1271606 h 5722227"/>
              <a:gd name="connsiteX12" fmla="*/ 6229604 w 6229604"/>
              <a:gd name="connsiteY12" fmla="*/ 1964631 h 5722227"/>
              <a:gd name="connsiteX13" fmla="*/ 6229604 w 6229604"/>
              <a:gd name="connsiteY13" fmla="*/ 2428767 h 5722227"/>
              <a:gd name="connsiteX14" fmla="*/ 6229604 w 6229604"/>
              <a:gd name="connsiteY14" fmla="*/ 3064570 h 5722227"/>
              <a:gd name="connsiteX15" fmla="*/ 6229604 w 6229604"/>
              <a:gd name="connsiteY15" fmla="*/ 3700373 h 5722227"/>
              <a:gd name="connsiteX16" fmla="*/ 6229604 w 6229604"/>
              <a:gd name="connsiteY16" fmla="*/ 4336176 h 5722227"/>
              <a:gd name="connsiteX17" fmla="*/ 6229604 w 6229604"/>
              <a:gd name="connsiteY17" fmla="*/ 5029202 h 5722227"/>
              <a:gd name="connsiteX18" fmla="*/ 6229604 w 6229604"/>
              <a:gd name="connsiteY18" fmla="*/ 5722227 h 5722227"/>
              <a:gd name="connsiteX19" fmla="*/ 5475130 w 6229604"/>
              <a:gd name="connsiteY19" fmla="*/ 5722227 h 5722227"/>
              <a:gd name="connsiteX20" fmla="*/ 4907544 w 6229604"/>
              <a:gd name="connsiteY20" fmla="*/ 5722227 h 5722227"/>
              <a:gd name="connsiteX21" fmla="*/ 4090773 w 6229604"/>
              <a:gd name="connsiteY21" fmla="*/ 5722227 h 5722227"/>
              <a:gd name="connsiteX22" fmla="*/ 3398595 w 6229604"/>
              <a:gd name="connsiteY22" fmla="*/ 5722227 h 5722227"/>
              <a:gd name="connsiteX23" fmla="*/ 2831009 w 6229604"/>
              <a:gd name="connsiteY23" fmla="*/ 5722227 h 5722227"/>
              <a:gd name="connsiteX24" fmla="*/ 2138831 w 6229604"/>
              <a:gd name="connsiteY24" fmla="*/ 5722227 h 5722227"/>
              <a:gd name="connsiteX25" fmla="*/ 1633541 w 6229604"/>
              <a:gd name="connsiteY25" fmla="*/ 5722227 h 5722227"/>
              <a:gd name="connsiteX26" fmla="*/ 1128251 w 6229604"/>
              <a:gd name="connsiteY26" fmla="*/ 5722227 h 5722227"/>
              <a:gd name="connsiteX27" fmla="*/ 0 w 6229604"/>
              <a:gd name="connsiteY27" fmla="*/ 5722227 h 5722227"/>
              <a:gd name="connsiteX28" fmla="*/ 0 w 6229604"/>
              <a:gd name="connsiteY28" fmla="*/ 5200869 h 5722227"/>
              <a:gd name="connsiteX29" fmla="*/ 0 w 6229604"/>
              <a:gd name="connsiteY29" fmla="*/ 4450621 h 5722227"/>
              <a:gd name="connsiteX30" fmla="*/ 0 w 6229604"/>
              <a:gd name="connsiteY30" fmla="*/ 3872040 h 5722227"/>
              <a:gd name="connsiteX31" fmla="*/ 0 w 6229604"/>
              <a:gd name="connsiteY31" fmla="*/ 3407904 h 5722227"/>
              <a:gd name="connsiteX32" fmla="*/ 0 w 6229604"/>
              <a:gd name="connsiteY32" fmla="*/ 2714879 h 5722227"/>
              <a:gd name="connsiteX33" fmla="*/ 0 w 6229604"/>
              <a:gd name="connsiteY33" fmla="*/ 2193520 h 5722227"/>
              <a:gd name="connsiteX34" fmla="*/ 0 w 6229604"/>
              <a:gd name="connsiteY34" fmla="*/ 1500495 h 5722227"/>
              <a:gd name="connsiteX35" fmla="*/ 0 w 6229604"/>
              <a:gd name="connsiteY35" fmla="*/ 750248 h 5722227"/>
              <a:gd name="connsiteX36" fmla="*/ 0 w 6229604"/>
              <a:gd name="connsiteY36" fmla="*/ 0 h 57222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6229604" h="5722227" extrusionOk="0">
                <a:moveTo>
                  <a:pt x="0" y="0"/>
                </a:moveTo>
                <a:cubicBezTo>
                  <a:pt x="134765" y="733"/>
                  <a:pt x="359555" y="-15387"/>
                  <a:pt x="629882" y="0"/>
                </a:cubicBezTo>
                <a:cubicBezTo>
                  <a:pt x="900209" y="15387"/>
                  <a:pt x="965450" y="15937"/>
                  <a:pt x="1135172" y="0"/>
                </a:cubicBezTo>
                <a:cubicBezTo>
                  <a:pt x="1304894" y="-15937"/>
                  <a:pt x="1787212" y="10921"/>
                  <a:pt x="1951943" y="0"/>
                </a:cubicBezTo>
                <a:cubicBezTo>
                  <a:pt x="2116674" y="-10921"/>
                  <a:pt x="2378222" y="13313"/>
                  <a:pt x="2581825" y="0"/>
                </a:cubicBezTo>
                <a:cubicBezTo>
                  <a:pt x="2785428" y="-13313"/>
                  <a:pt x="2915218" y="19972"/>
                  <a:pt x="3211707" y="0"/>
                </a:cubicBezTo>
                <a:cubicBezTo>
                  <a:pt x="3508196" y="-19972"/>
                  <a:pt x="3832828" y="-34359"/>
                  <a:pt x="4028477" y="0"/>
                </a:cubicBezTo>
                <a:cubicBezTo>
                  <a:pt x="4224126" y="34359"/>
                  <a:pt x="4361257" y="4467"/>
                  <a:pt x="4596063" y="0"/>
                </a:cubicBezTo>
                <a:cubicBezTo>
                  <a:pt x="4830869" y="-4467"/>
                  <a:pt x="5091403" y="-7365"/>
                  <a:pt x="5412834" y="0"/>
                </a:cubicBezTo>
                <a:cubicBezTo>
                  <a:pt x="5734265" y="7365"/>
                  <a:pt x="6034988" y="-26786"/>
                  <a:pt x="6229604" y="0"/>
                </a:cubicBezTo>
                <a:cubicBezTo>
                  <a:pt x="6208296" y="256153"/>
                  <a:pt x="6219810" y="335049"/>
                  <a:pt x="6229604" y="635803"/>
                </a:cubicBezTo>
                <a:cubicBezTo>
                  <a:pt x="6239398" y="936557"/>
                  <a:pt x="6230184" y="1092448"/>
                  <a:pt x="6229604" y="1271606"/>
                </a:cubicBezTo>
                <a:cubicBezTo>
                  <a:pt x="6229024" y="1450764"/>
                  <a:pt x="6217841" y="1797531"/>
                  <a:pt x="6229604" y="1964631"/>
                </a:cubicBezTo>
                <a:cubicBezTo>
                  <a:pt x="6241367" y="2131731"/>
                  <a:pt x="6220367" y="2235822"/>
                  <a:pt x="6229604" y="2428767"/>
                </a:cubicBezTo>
                <a:cubicBezTo>
                  <a:pt x="6238841" y="2621712"/>
                  <a:pt x="6220929" y="2925917"/>
                  <a:pt x="6229604" y="3064570"/>
                </a:cubicBezTo>
                <a:cubicBezTo>
                  <a:pt x="6238279" y="3203223"/>
                  <a:pt x="6256755" y="3501958"/>
                  <a:pt x="6229604" y="3700373"/>
                </a:cubicBezTo>
                <a:cubicBezTo>
                  <a:pt x="6202453" y="3898788"/>
                  <a:pt x="6201714" y="4046823"/>
                  <a:pt x="6229604" y="4336176"/>
                </a:cubicBezTo>
                <a:cubicBezTo>
                  <a:pt x="6257494" y="4625529"/>
                  <a:pt x="6258821" y="4774033"/>
                  <a:pt x="6229604" y="5029202"/>
                </a:cubicBezTo>
                <a:cubicBezTo>
                  <a:pt x="6200387" y="5284371"/>
                  <a:pt x="6233334" y="5383875"/>
                  <a:pt x="6229604" y="5722227"/>
                </a:cubicBezTo>
                <a:cubicBezTo>
                  <a:pt x="6016393" y="5707881"/>
                  <a:pt x="5684528" y="5751176"/>
                  <a:pt x="5475130" y="5722227"/>
                </a:cubicBezTo>
                <a:cubicBezTo>
                  <a:pt x="5265732" y="5693278"/>
                  <a:pt x="5082862" y="5732690"/>
                  <a:pt x="4907544" y="5722227"/>
                </a:cubicBezTo>
                <a:cubicBezTo>
                  <a:pt x="4732226" y="5711764"/>
                  <a:pt x="4474837" y="5716289"/>
                  <a:pt x="4090773" y="5722227"/>
                </a:cubicBezTo>
                <a:cubicBezTo>
                  <a:pt x="3706709" y="5728165"/>
                  <a:pt x="3645902" y="5723973"/>
                  <a:pt x="3398595" y="5722227"/>
                </a:cubicBezTo>
                <a:cubicBezTo>
                  <a:pt x="3151288" y="5720481"/>
                  <a:pt x="3001606" y="5732695"/>
                  <a:pt x="2831009" y="5722227"/>
                </a:cubicBezTo>
                <a:cubicBezTo>
                  <a:pt x="2660412" y="5711759"/>
                  <a:pt x="2424161" y="5689878"/>
                  <a:pt x="2138831" y="5722227"/>
                </a:cubicBezTo>
                <a:cubicBezTo>
                  <a:pt x="1853501" y="5754576"/>
                  <a:pt x="1788223" y="5720540"/>
                  <a:pt x="1633541" y="5722227"/>
                </a:cubicBezTo>
                <a:cubicBezTo>
                  <a:pt x="1478859" y="5723915"/>
                  <a:pt x="1324151" y="5739059"/>
                  <a:pt x="1128251" y="5722227"/>
                </a:cubicBezTo>
                <a:cubicBezTo>
                  <a:pt x="932351" y="5705396"/>
                  <a:pt x="522340" y="5691488"/>
                  <a:pt x="0" y="5722227"/>
                </a:cubicBezTo>
                <a:cubicBezTo>
                  <a:pt x="-8445" y="5596771"/>
                  <a:pt x="-11215" y="5344833"/>
                  <a:pt x="0" y="5200869"/>
                </a:cubicBezTo>
                <a:cubicBezTo>
                  <a:pt x="11215" y="5056905"/>
                  <a:pt x="20310" y="4693766"/>
                  <a:pt x="0" y="4450621"/>
                </a:cubicBezTo>
                <a:cubicBezTo>
                  <a:pt x="-20310" y="4207476"/>
                  <a:pt x="817" y="4075053"/>
                  <a:pt x="0" y="3872040"/>
                </a:cubicBezTo>
                <a:cubicBezTo>
                  <a:pt x="-817" y="3669027"/>
                  <a:pt x="-21729" y="3595882"/>
                  <a:pt x="0" y="3407904"/>
                </a:cubicBezTo>
                <a:cubicBezTo>
                  <a:pt x="21729" y="3219926"/>
                  <a:pt x="-30605" y="3052469"/>
                  <a:pt x="0" y="2714879"/>
                </a:cubicBezTo>
                <a:cubicBezTo>
                  <a:pt x="30605" y="2377289"/>
                  <a:pt x="-16081" y="2430808"/>
                  <a:pt x="0" y="2193520"/>
                </a:cubicBezTo>
                <a:cubicBezTo>
                  <a:pt x="16081" y="1956232"/>
                  <a:pt x="18120" y="1817979"/>
                  <a:pt x="0" y="1500495"/>
                </a:cubicBezTo>
                <a:cubicBezTo>
                  <a:pt x="-18120" y="1183011"/>
                  <a:pt x="23969" y="972269"/>
                  <a:pt x="0" y="750248"/>
                </a:cubicBezTo>
                <a:cubicBezTo>
                  <a:pt x="-23969" y="528227"/>
                  <a:pt x="-3769" y="358360"/>
                  <a:pt x="0" y="0"/>
                </a:cubicBezTo>
                <a:close/>
              </a:path>
            </a:pathLst>
          </a:custGeom>
          <a:noFill/>
          <a:ln w="47625">
            <a:solidFill>
              <a:srgbClr val="FFFFFF">
                <a:alpha val="75000"/>
              </a:srgbClr>
            </a:solidFill>
            <a:round/>
            <a:extLst>
              <a:ext uri="{C807C97D-BFC1-408E-A445-0C87EB9F89A2}">
                <ask:lineSketchStyleProps xmlns:ask="http://schemas.microsoft.com/office/drawing/2018/sketchyshapes" sd="1219033472">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07CE847-CE22-58F6-1CB7-B3344CED7055}"/>
              </a:ext>
            </a:extLst>
          </p:cNvPr>
          <p:cNvSpPr txBox="1"/>
          <p:nvPr/>
        </p:nvSpPr>
        <p:spPr>
          <a:xfrm>
            <a:off x="1" y="6498398"/>
            <a:ext cx="6158752" cy="369332"/>
          </a:xfrm>
          <a:prstGeom prst="rect">
            <a:avLst/>
          </a:prstGeom>
          <a:noFill/>
        </p:spPr>
        <p:txBody>
          <a:bodyPr wrap="square">
            <a:spAutoFit/>
          </a:bodyPr>
          <a:lstStyle/>
          <a:p>
            <a:r>
              <a:rPr lang="en-US" sz="1800" dirty="0">
                <a:latin typeface="Monotype Corsiva" panose="03010101010201010101" pitchFamily="66" charset="0"/>
                <a:ea typeface="Microsoft YaHei Light" panose="020B0502040204020203" pitchFamily="34" charset="-122"/>
              </a:rPr>
              <a:t>© Rianne van de Ven</a:t>
            </a:r>
          </a:p>
        </p:txBody>
      </p:sp>
    </p:spTree>
    <p:extLst>
      <p:ext uri="{BB962C8B-B14F-4D97-AF65-F5344CB8AC3E}">
        <p14:creationId xmlns:p14="http://schemas.microsoft.com/office/powerpoint/2010/main" val="3997133335"/>
      </p:ext>
    </p:extLst>
  </p:cSld>
  <p:clrMapOvr>
    <a:overrideClrMapping bg1="dk1" tx1="lt1" bg2="dk2" tx2="lt2" accent1="accent1" accent2="accent2" accent3="accent3" accent4="accent4" accent5="accent5" accent6="accent6" hlink="hlink" folHlink="folHlink"/>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3" name="Rectangle 89">
            <a:extLst>
              <a:ext uri="{FF2B5EF4-FFF2-40B4-BE49-F238E27FC236}">
                <a16:creationId xmlns:a16="http://schemas.microsoft.com/office/drawing/2014/main" id="{61B2A784-4501-42A8-86DF-DB27DE3950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256"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Stars in the sky&#10;&#10;Description automatically generated with low confidence">
            <a:extLst>
              <a:ext uri="{FF2B5EF4-FFF2-40B4-BE49-F238E27FC236}">
                <a16:creationId xmlns:a16="http://schemas.microsoft.com/office/drawing/2014/main" id="{292620D6-1868-B666-246D-2AEBF5056127}"/>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t="24263" b="19487"/>
          <a:stretch/>
        </p:blipFill>
        <p:spPr>
          <a:xfrm>
            <a:off x="20" y="-149289"/>
            <a:ext cx="12191980" cy="6857999"/>
          </a:xfrm>
          <a:prstGeom prst="rect">
            <a:avLst/>
          </a:prstGeom>
        </p:spPr>
      </p:pic>
      <p:sp>
        <p:nvSpPr>
          <p:cNvPr id="2" name="Title 1">
            <a:extLst>
              <a:ext uri="{FF2B5EF4-FFF2-40B4-BE49-F238E27FC236}">
                <a16:creationId xmlns:a16="http://schemas.microsoft.com/office/drawing/2014/main" id="{12749270-74CA-BB6F-4F34-F3992E0B53C9}"/>
              </a:ext>
            </a:extLst>
          </p:cNvPr>
          <p:cNvSpPr>
            <a:spLocks noGrp="1"/>
          </p:cNvSpPr>
          <p:nvPr>
            <p:ph type="title"/>
          </p:nvPr>
        </p:nvSpPr>
        <p:spPr>
          <a:xfrm>
            <a:off x="5491492" y="1129285"/>
            <a:ext cx="5612012" cy="1613916"/>
          </a:xfrm>
        </p:spPr>
        <p:txBody>
          <a:bodyPr vert="horz" lIns="91440" tIns="45720" rIns="91440" bIns="45720" rtlCol="0" anchor="ctr">
            <a:normAutofit/>
          </a:bodyPr>
          <a:lstStyle/>
          <a:p>
            <a:pPr>
              <a:spcAft>
                <a:spcPts val="600"/>
              </a:spcAft>
            </a:pPr>
            <a:r>
              <a:rPr lang="en-US" sz="4800" kern="1200">
                <a:solidFill>
                  <a:schemeClr val="tx1"/>
                </a:solidFill>
                <a:latin typeface="+mj-lt"/>
                <a:ea typeface="+mj-ea"/>
                <a:cs typeface="+mj-cs"/>
              </a:rPr>
              <a:t>Gifted Careers</a:t>
            </a:r>
          </a:p>
        </p:txBody>
      </p:sp>
      <p:sp>
        <p:nvSpPr>
          <p:cNvPr id="92" name="Rectangle 91">
            <a:extLst>
              <a:ext uri="{FF2B5EF4-FFF2-40B4-BE49-F238E27FC236}">
                <a16:creationId xmlns:a16="http://schemas.microsoft.com/office/drawing/2014/main" id="{3BD53A9B-9757-4152-AC12-68721FC8A1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964811"/>
            <a:ext cx="4803820" cy="4928378"/>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Afbeelding 3" descr="≥ 3 snoer ketting met zwarte en zwart gemêleerde kralen — Kettingen —  Marktplaats">
            <a:extLst>
              <a:ext uri="{FF2B5EF4-FFF2-40B4-BE49-F238E27FC236}">
                <a16:creationId xmlns:a16="http://schemas.microsoft.com/office/drawing/2014/main" id="{24DBEC00-0D56-6124-F7D7-470D8E3EDD4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396" r="-2" b="-2"/>
          <a:stretch/>
        </p:blipFill>
        <p:spPr bwMode="auto">
          <a:xfrm>
            <a:off x="20" y="1129284"/>
            <a:ext cx="4617700" cy="4599432"/>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a:extLst>
              <a:ext uri="{FF2B5EF4-FFF2-40B4-BE49-F238E27FC236}">
                <a16:creationId xmlns:a16="http://schemas.microsoft.com/office/drawing/2014/main" id="{C877356A-A2BA-4E11-2FC2-B723060098AD}"/>
              </a:ext>
            </a:extLst>
          </p:cNvPr>
          <p:cNvSpPr>
            <a:spLocks noGrp="1"/>
          </p:cNvSpPr>
          <p:nvPr>
            <p:ph type="body" sz="half" idx="2"/>
          </p:nvPr>
        </p:nvSpPr>
        <p:spPr>
          <a:xfrm>
            <a:off x="5498975" y="2743200"/>
            <a:ext cx="5604529" cy="3186763"/>
          </a:xfrm>
        </p:spPr>
        <p:txBody>
          <a:bodyPr vert="horz" lIns="91440" tIns="45720" rIns="91440" bIns="45720" rtlCol="0">
            <a:normAutofit/>
          </a:bodyPr>
          <a:lstStyle/>
          <a:p>
            <a:pPr marL="342900" indent="-228600">
              <a:buFont typeface="Arial" panose="020B0604020202020204" pitchFamily="34" charset="0"/>
              <a:buChar char="•"/>
            </a:pPr>
            <a:r>
              <a:rPr lang="en-US" sz="2400" dirty="0"/>
              <a:t>Self-employment (higher satisfaction)</a:t>
            </a:r>
          </a:p>
          <a:p>
            <a:pPr marL="342900" indent="-228600">
              <a:buFont typeface="Arial" panose="020B0604020202020204" pitchFamily="34" charset="0"/>
              <a:buChar char="•"/>
            </a:pPr>
            <a:r>
              <a:rPr lang="en-US" sz="2400" dirty="0"/>
              <a:t>In employment: job-hopping </a:t>
            </a:r>
          </a:p>
          <a:p>
            <a:pPr marL="342900" indent="-228600">
              <a:buFont typeface="Arial" panose="020B0604020202020204" pitchFamily="34" charset="0"/>
              <a:buChar char="•"/>
            </a:pPr>
            <a:r>
              <a:rPr lang="en-US" sz="2400" dirty="0"/>
              <a:t>Jack of all trades</a:t>
            </a:r>
          </a:p>
          <a:p>
            <a:pPr marL="342900" indent="-228600">
              <a:buFont typeface="Arial" panose="020B0604020202020204" pitchFamily="34" charset="0"/>
              <a:buChar char="•"/>
            </a:pPr>
            <a:r>
              <a:rPr lang="en-US" sz="2400" dirty="0"/>
              <a:t>Necklace with beads</a:t>
            </a:r>
          </a:p>
          <a:p>
            <a:pPr marL="342900" indent="-228600">
              <a:buFont typeface="Arial" panose="020B0604020202020204" pitchFamily="34" charset="0"/>
              <a:buChar char="•"/>
            </a:pPr>
            <a:r>
              <a:rPr lang="en-US" sz="2400" dirty="0"/>
              <a:t>Multiple strands </a:t>
            </a:r>
          </a:p>
        </p:txBody>
      </p:sp>
      <p:sp>
        <p:nvSpPr>
          <p:cNvPr id="8" name="TextBox 7">
            <a:extLst>
              <a:ext uri="{FF2B5EF4-FFF2-40B4-BE49-F238E27FC236}">
                <a16:creationId xmlns:a16="http://schemas.microsoft.com/office/drawing/2014/main" id="{2B0436D5-7C77-5AB0-CF38-D05C8B7D4590}"/>
              </a:ext>
            </a:extLst>
          </p:cNvPr>
          <p:cNvSpPr txBox="1"/>
          <p:nvPr/>
        </p:nvSpPr>
        <p:spPr>
          <a:xfrm>
            <a:off x="1" y="6498398"/>
            <a:ext cx="6158752" cy="369332"/>
          </a:xfrm>
          <a:prstGeom prst="rect">
            <a:avLst/>
          </a:prstGeom>
          <a:noFill/>
        </p:spPr>
        <p:txBody>
          <a:bodyPr wrap="square">
            <a:spAutoFit/>
          </a:bodyPr>
          <a:lstStyle/>
          <a:p>
            <a:r>
              <a:rPr lang="en-US" sz="1800" dirty="0">
                <a:latin typeface="Monotype Corsiva" panose="03010101010201010101" pitchFamily="66" charset="0"/>
                <a:ea typeface="Microsoft YaHei Light" panose="020B0502040204020203" pitchFamily="34" charset="-122"/>
              </a:rPr>
              <a:t>© Rianne van de Ven</a:t>
            </a:r>
          </a:p>
        </p:txBody>
      </p:sp>
    </p:spTree>
    <p:extLst>
      <p:ext uri="{BB962C8B-B14F-4D97-AF65-F5344CB8AC3E}">
        <p14:creationId xmlns:p14="http://schemas.microsoft.com/office/powerpoint/2010/main" val="3556412531"/>
      </p:ext>
    </p:extLst>
  </p:cSld>
  <p:clrMapOvr>
    <a:overrideClrMapping bg1="dk1" tx1="lt1" bg2="dk2" tx2="lt2" accent1="accent1" accent2="accent2" accent3="accent3" accent4="accent4" accent5="accent5" accent6="accent6" hlink="hlink" folHlink="folHlink"/>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8" name="Picture 7" descr="Stars in the sky&#10;&#10;Description automatically generated with low confidence">
            <a:extLst>
              <a:ext uri="{FF2B5EF4-FFF2-40B4-BE49-F238E27FC236}">
                <a16:creationId xmlns:a16="http://schemas.microsoft.com/office/drawing/2014/main" id="{2A18DE86-8340-061B-D3CA-27DBD07CE147}"/>
              </a:ext>
            </a:extLst>
          </p:cNvPr>
          <p:cNvPicPr>
            <a:picLocks noChangeAspect="1"/>
          </p:cNvPicPr>
          <p:nvPr/>
        </p:nvPicPr>
        <p:blipFill rotWithShape="1">
          <a:blip r:embed="rId2">
            <a:extLst>
              <a:ext uri="{28A0092B-C50C-407E-A947-70E740481C1C}">
                <a14:useLocalDpi xmlns:a14="http://schemas.microsoft.com/office/drawing/2010/main" val="0"/>
              </a:ext>
            </a:extLst>
          </a:blip>
          <a:srcRect t="24268" b="19492"/>
          <a:stretch/>
        </p:blipFill>
        <p:spPr>
          <a:xfrm>
            <a:off x="20" y="1282"/>
            <a:ext cx="12191980" cy="6856718"/>
          </a:xfrm>
          <a:prstGeom prst="rect">
            <a:avLst/>
          </a:prstGeom>
        </p:spPr>
      </p:pic>
      <p:pic>
        <p:nvPicPr>
          <p:cNvPr id="10" name="Picture 9">
            <a:extLst>
              <a:ext uri="{FF2B5EF4-FFF2-40B4-BE49-F238E27FC236}">
                <a16:creationId xmlns:a16="http://schemas.microsoft.com/office/drawing/2014/main" id="{7ED59A0F-3B23-F669-869F-A109B5FCB174}"/>
              </a:ext>
            </a:extLst>
          </p:cNvPr>
          <p:cNvPicPr>
            <a:picLocks noChangeAspect="1"/>
          </p:cNvPicPr>
          <p:nvPr/>
        </p:nvPicPr>
        <p:blipFill rotWithShape="1">
          <a:blip r:embed="rId2">
            <a:alphaModFix amt="60000"/>
            <a:extLst>
              <a:ext uri="{28A0092B-C50C-407E-A947-70E740481C1C}">
                <a14:useLocalDpi xmlns:a14="http://schemas.microsoft.com/office/drawing/2010/main" val="0"/>
              </a:ext>
            </a:extLst>
          </a:blip>
          <a:srcRect t="24263" b="19487"/>
          <a:stretch/>
        </p:blipFill>
        <p:spPr>
          <a:xfrm>
            <a:off x="20" y="1282"/>
            <a:ext cx="12191980" cy="6856718"/>
          </a:xfrm>
          <a:prstGeom prst="rect">
            <a:avLst/>
          </a:prstGeom>
        </p:spPr>
      </p:pic>
      <p:sp>
        <p:nvSpPr>
          <p:cNvPr id="11" name="TextBox 10">
            <a:extLst>
              <a:ext uri="{FF2B5EF4-FFF2-40B4-BE49-F238E27FC236}">
                <a16:creationId xmlns:a16="http://schemas.microsoft.com/office/drawing/2014/main" id="{07E983A6-F95F-4DD5-7AA3-89DFFEFC704E}"/>
              </a:ext>
            </a:extLst>
          </p:cNvPr>
          <p:cNvSpPr txBox="1"/>
          <p:nvPr/>
        </p:nvSpPr>
        <p:spPr>
          <a:xfrm>
            <a:off x="195210" y="1022857"/>
            <a:ext cx="11993742" cy="5574284"/>
          </a:xfrm>
          <a:prstGeom prst="rect">
            <a:avLst/>
          </a:prstGeom>
        </p:spPr>
        <p:txBody>
          <a:bodyPr vert="horz" lIns="91440" tIns="45720" rIns="91440" bIns="45720" rtlCol="0">
            <a:normAutofit/>
          </a:bodyPr>
          <a:lstStyle/>
          <a:p>
            <a:pPr marL="1944" marR="0" lvl="0" indent="-228600" fontAlgn="auto">
              <a:lnSpc>
                <a:spcPct val="90000"/>
              </a:lnSpc>
              <a:spcBef>
                <a:spcPts val="1000"/>
              </a:spcBef>
              <a:spcAft>
                <a:spcPts val="800"/>
              </a:spcAft>
              <a:buClrTx/>
              <a:buSzTx/>
              <a:buFont typeface="Arial" panose="020B0604020202020204" pitchFamily="34" charset="0"/>
              <a:buChar char="•"/>
              <a:tabLst/>
              <a:defRPr/>
            </a:pPr>
            <a:endParaRPr kumimoji="0" lang="en-US" sz="1600" b="0" i="0" u="none" strike="noStrike" cap="none" spc="0" normalizeH="0" baseline="0" noProof="0" dirty="0">
              <a:ln>
                <a:noFill/>
              </a:ln>
              <a:solidFill>
                <a:schemeClr val="bg1"/>
              </a:solidFill>
              <a:effectLst/>
              <a:uLnTx/>
              <a:uFillTx/>
            </a:endParaRPr>
          </a:p>
        </p:txBody>
      </p:sp>
      <p:sp>
        <p:nvSpPr>
          <p:cNvPr id="12" name="Title 1">
            <a:extLst>
              <a:ext uri="{FF2B5EF4-FFF2-40B4-BE49-F238E27FC236}">
                <a16:creationId xmlns:a16="http://schemas.microsoft.com/office/drawing/2014/main" id="{2685E9F5-6461-50E6-094E-09163F98ED75}"/>
              </a:ext>
            </a:extLst>
          </p:cNvPr>
          <p:cNvSpPr txBox="1">
            <a:spLocks/>
          </p:cNvSpPr>
          <p:nvPr/>
        </p:nvSpPr>
        <p:spPr>
          <a:xfrm>
            <a:off x="1154954" y="973668"/>
            <a:ext cx="8761413" cy="70696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US" dirty="0">
              <a:solidFill>
                <a:schemeClr val="bg1"/>
              </a:solidFill>
            </a:endParaRPr>
          </a:p>
        </p:txBody>
      </p:sp>
      <p:sp>
        <p:nvSpPr>
          <p:cNvPr id="14" name="Content Placeholder 2">
            <a:extLst>
              <a:ext uri="{FF2B5EF4-FFF2-40B4-BE49-F238E27FC236}">
                <a16:creationId xmlns:a16="http://schemas.microsoft.com/office/drawing/2014/main" id="{4A57B972-D4FD-3C93-37C3-52AEBEE09A30}"/>
              </a:ext>
            </a:extLst>
          </p:cNvPr>
          <p:cNvSpPr txBox="1">
            <a:spLocks/>
          </p:cNvSpPr>
          <p:nvPr/>
        </p:nvSpPr>
        <p:spPr>
          <a:xfrm>
            <a:off x="1154954" y="2603500"/>
            <a:ext cx="8825659" cy="34163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dirty="0">
              <a:solidFill>
                <a:schemeClr val="bg1"/>
              </a:solidFill>
            </a:endParaRPr>
          </a:p>
        </p:txBody>
      </p:sp>
      <p:sp>
        <p:nvSpPr>
          <p:cNvPr id="15" name="Titel 1">
            <a:extLst>
              <a:ext uri="{FF2B5EF4-FFF2-40B4-BE49-F238E27FC236}">
                <a16:creationId xmlns:a16="http://schemas.microsoft.com/office/drawing/2014/main" id="{B40DFA38-54F6-41FF-827B-9750E613997F}"/>
              </a:ext>
            </a:extLst>
          </p:cNvPr>
          <p:cNvSpPr txBox="1">
            <a:spLocks/>
          </p:cNvSpPr>
          <p:nvPr/>
        </p:nvSpPr>
        <p:spPr>
          <a:xfrm>
            <a:off x="444652" y="973668"/>
            <a:ext cx="11325590" cy="706964"/>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dirty="0">
                <a:solidFill>
                  <a:schemeClr val="bg1"/>
                </a:solidFill>
              </a:rPr>
              <a:t>My Work: Professional Coach for Gifted Adults</a:t>
            </a:r>
          </a:p>
        </p:txBody>
      </p:sp>
      <p:pic>
        <p:nvPicPr>
          <p:cNvPr id="16" name="Tijdelijke aanduiding voor inhoud 4" descr="Afbeelding met tekst, visitekaartje, vectorafbeeldingen, schermafbeelding&#10;&#10;Automatisch gegenereerde beschrijving">
            <a:extLst>
              <a:ext uri="{FF2B5EF4-FFF2-40B4-BE49-F238E27FC236}">
                <a16:creationId xmlns:a16="http://schemas.microsoft.com/office/drawing/2014/main" id="{82CFF954-BA5D-BFB3-1923-00717E1CF5C4}"/>
              </a:ext>
            </a:extLst>
          </p:cNvPr>
          <p:cNvPicPr>
            <a:picLocks noChangeAspect="1"/>
          </p:cNvPicPr>
          <p:nvPr/>
        </p:nvPicPr>
        <p:blipFill>
          <a:blip r:embed="rId3"/>
          <a:stretch>
            <a:fillRect/>
          </a:stretch>
        </p:blipFill>
        <p:spPr>
          <a:xfrm>
            <a:off x="8872908" y="2193211"/>
            <a:ext cx="2771749" cy="4158000"/>
          </a:xfrm>
          <a:prstGeom prst="rect">
            <a:avLst/>
          </a:prstGeom>
          <a:ln>
            <a:solidFill>
              <a:schemeClr val="tx1"/>
            </a:solidFill>
          </a:ln>
        </p:spPr>
      </p:pic>
      <p:pic>
        <p:nvPicPr>
          <p:cNvPr id="17" name="Tijdelijke aanduiding voor inhoud 13">
            <a:extLst>
              <a:ext uri="{FF2B5EF4-FFF2-40B4-BE49-F238E27FC236}">
                <a16:creationId xmlns:a16="http://schemas.microsoft.com/office/drawing/2014/main" id="{F78997E1-D4F5-1489-CC34-52D51E98D381}"/>
              </a:ext>
            </a:extLst>
          </p:cNvPr>
          <p:cNvPicPr>
            <a:picLocks noChangeAspect="1"/>
          </p:cNvPicPr>
          <p:nvPr/>
        </p:nvPicPr>
        <p:blipFill>
          <a:blip r:embed="rId4"/>
          <a:stretch>
            <a:fillRect/>
          </a:stretch>
        </p:blipFill>
        <p:spPr>
          <a:xfrm>
            <a:off x="444652" y="2035421"/>
            <a:ext cx="6787390" cy="4473580"/>
          </a:xfrm>
          <a:prstGeom prst="rect">
            <a:avLst/>
          </a:prstGeom>
        </p:spPr>
      </p:pic>
      <p:sp>
        <p:nvSpPr>
          <p:cNvPr id="18" name="TextBox 17">
            <a:extLst>
              <a:ext uri="{FF2B5EF4-FFF2-40B4-BE49-F238E27FC236}">
                <a16:creationId xmlns:a16="http://schemas.microsoft.com/office/drawing/2014/main" id="{D618D9EF-26B4-1936-57B5-161305745FFB}"/>
              </a:ext>
            </a:extLst>
          </p:cNvPr>
          <p:cNvSpPr txBox="1"/>
          <p:nvPr/>
        </p:nvSpPr>
        <p:spPr>
          <a:xfrm>
            <a:off x="1" y="6498398"/>
            <a:ext cx="6158752" cy="369332"/>
          </a:xfrm>
          <a:prstGeom prst="rect">
            <a:avLst/>
          </a:prstGeom>
          <a:noFill/>
        </p:spPr>
        <p:txBody>
          <a:bodyPr wrap="square">
            <a:spAutoFit/>
          </a:bodyPr>
          <a:lstStyle/>
          <a:p>
            <a:r>
              <a:rPr lang="en-US" sz="1800" dirty="0">
                <a:solidFill>
                  <a:schemeClr val="bg1"/>
                </a:solidFill>
                <a:latin typeface="Monotype Corsiva" panose="03010101010201010101" pitchFamily="66" charset="0"/>
                <a:ea typeface="Microsoft YaHei Light" panose="020B0502040204020203" pitchFamily="34" charset="-122"/>
              </a:rPr>
              <a:t>© Rianne van de Ven</a:t>
            </a:r>
          </a:p>
        </p:txBody>
      </p:sp>
    </p:spTree>
    <p:extLst>
      <p:ext uri="{BB962C8B-B14F-4D97-AF65-F5344CB8AC3E}">
        <p14:creationId xmlns:p14="http://schemas.microsoft.com/office/powerpoint/2010/main" val="13432041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96CF2A2B-0745-440C-9224-C5C6A0A428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75BE6D6B-84C9-4D2B-97EB-773B7369EF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3" name="Picture 2" descr="Stars in the sky&#10;&#10;Description automatically generated with low confidence">
            <a:extLst>
              <a:ext uri="{FF2B5EF4-FFF2-40B4-BE49-F238E27FC236}">
                <a16:creationId xmlns:a16="http://schemas.microsoft.com/office/drawing/2014/main" id="{608D7F7A-99F3-DD12-4EDF-6B930DCE9BE1}"/>
              </a:ext>
            </a:extLst>
          </p:cNvPr>
          <p:cNvPicPr>
            <a:picLocks noChangeAspect="1"/>
          </p:cNvPicPr>
          <p:nvPr/>
        </p:nvPicPr>
        <p:blipFill rotWithShape="1">
          <a:blip r:embed="rId2">
            <a:alphaModFix amt="60000"/>
            <a:extLst>
              <a:ext uri="{28A0092B-C50C-407E-A947-70E740481C1C}">
                <a14:useLocalDpi xmlns:a14="http://schemas.microsoft.com/office/drawing/2010/main" val="0"/>
              </a:ext>
            </a:extLst>
          </a:blip>
          <a:srcRect t="24263" b="19487"/>
          <a:stretch/>
        </p:blipFill>
        <p:spPr>
          <a:xfrm>
            <a:off x="20" y="1282"/>
            <a:ext cx="12191980" cy="6856718"/>
          </a:xfrm>
          <a:prstGeom prst="rect">
            <a:avLst/>
          </a:prstGeom>
        </p:spPr>
      </p:pic>
      <p:sp>
        <p:nvSpPr>
          <p:cNvPr id="9" name="TextBox 8">
            <a:extLst>
              <a:ext uri="{FF2B5EF4-FFF2-40B4-BE49-F238E27FC236}">
                <a16:creationId xmlns:a16="http://schemas.microsoft.com/office/drawing/2014/main" id="{22170921-2963-CC47-9572-12ABA17715B0}"/>
              </a:ext>
            </a:extLst>
          </p:cNvPr>
          <p:cNvSpPr txBox="1"/>
          <p:nvPr/>
        </p:nvSpPr>
        <p:spPr>
          <a:xfrm>
            <a:off x="195210" y="1022857"/>
            <a:ext cx="11993742" cy="5574284"/>
          </a:xfrm>
          <a:prstGeom prst="rect">
            <a:avLst/>
          </a:prstGeom>
        </p:spPr>
        <p:txBody>
          <a:bodyPr vert="horz" lIns="91440" tIns="45720" rIns="91440" bIns="45720" rtlCol="0">
            <a:normAutofit/>
          </a:bodyPr>
          <a:lstStyle/>
          <a:p>
            <a:pPr marL="285750" indent="-285750" algn="l">
              <a:lnSpc>
                <a:spcPct val="150000"/>
              </a:lnSpc>
              <a:buFont typeface="Arial" panose="020B0604020202020204" pitchFamily="34" charset="0"/>
              <a:buChar char="•"/>
            </a:pPr>
            <a:r>
              <a:rPr lang="en-US" sz="1600" b="0" i="0" dirty="0" err="1">
                <a:solidFill>
                  <a:schemeClr val="bg1"/>
                </a:solidFill>
                <a:effectLst/>
                <a:latin typeface="Segoe UI" panose="020B0502040204020203" pitchFamily="34" charset="0"/>
              </a:rPr>
              <a:t>Elshof</a:t>
            </a:r>
            <a:r>
              <a:rPr lang="en-US" sz="1600" b="0" i="0" dirty="0">
                <a:solidFill>
                  <a:schemeClr val="bg1"/>
                </a:solidFill>
                <a:effectLst/>
                <a:latin typeface="Segoe UI" panose="020B0502040204020203" pitchFamily="34" charset="0"/>
              </a:rPr>
              <a:t> A. A., (2016). Gifted and Burnout in the Workplace: A Mixed Methods Study. </a:t>
            </a:r>
          </a:p>
          <a:p>
            <a:pPr marL="285750" indent="-285750" algn="l">
              <a:lnSpc>
                <a:spcPct val="150000"/>
              </a:lnSpc>
              <a:buFont typeface="Arial" panose="020B0604020202020204" pitchFamily="34" charset="0"/>
              <a:buChar char="•"/>
            </a:pPr>
            <a:endParaRPr lang="en-US" sz="1600" b="0" i="0" dirty="0">
              <a:solidFill>
                <a:schemeClr val="bg1"/>
              </a:solidFill>
              <a:effectLst/>
              <a:latin typeface="Segoe UI" panose="020B0502040204020203" pitchFamily="34" charset="0"/>
            </a:endParaRPr>
          </a:p>
          <a:p>
            <a:pPr marL="285750" indent="-285750" algn="l">
              <a:lnSpc>
                <a:spcPct val="150000"/>
              </a:lnSpc>
              <a:buFont typeface="Arial" panose="020B0604020202020204" pitchFamily="34" charset="0"/>
              <a:buChar char="•"/>
            </a:pPr>
            <a:r>
              <a:rPr lang="en-US" sz="1600" dirty="0" err="1">
                <a:solidFill>
                  <a:schemeClr val="bg1"/>
                </a:solidFill>
                <a:latin typeface="Segoe UI" panose="020B0502040204020203" pitchFamily="34" charset="0"/>
              </a:rPr>
              <a:t>Grooff</a:t>
            </a:r>
            <a:r>
              <a:rPr lang="en-US" sz="1600" dirty="0">
                <a:solidFill>
                  <a:schemeClr val="bg1"/>
                </a:solidFill>
                <a:latin typeface="Segoe UI" panose="020B0502040204020203" pitchFamily="34" charset="0"/>
              </a:rPr>
              <a:t> Nick, (2018). The Innovative Work </a:t>
            </a:r>
            <a:r>
              <a:rPr lang="en-US" sz="1600" dirty="0" err="1">
                <a:solidFill>
                  <a:schemeClr val="bg1"/>
                </a:solidFill>
                <a:latin typeface="Segoe UI" panose="020B0502040204020203" pitchFamily="34" charset="0"/>
              </a:rPr>
              <a:t>Behaviour</a:t>
            </a:r>
            <a:r>
              <a:rPr lang="en-US" sz="1600" dirty="0">
                <a:solidFill>
                  <a:schemeClr val="bg1"/>
                </a:solidFill>
                <a:latin typeface="Segoe UI" panose="020B0502040204020203" pitchFamily="34" charset="0"/>
              </a:rPr>
              <a:t> of Gifted Adults.</a:t>
            </a:r>
          </a:p>
          <a:p>
            <a:pPr marL="285750" indent="-285750" algn="l">
              <a:lnSpc>
                <a:spcPct val="150000"/>
              </a:lnSpc>
              <a:buFont typeface="Arial" panose="020B0604020202020204" pitchFamily="34" charset="0"/>
              <a:buChar char="•"/>
            </a:pPr>
            <a:endParaRPr lang="en-US" sz="1600" dirty="0">
              <a:solidFill>
                <a:schemeClr val="bg1"/>
              </a:solidFill>
              <a:latin typeface="Segoe UI" panose="020B0502040204020203" pitchFamily="34" charset="0"/>
            </a:endParaRPr>
          </a:p>
          <a:p>
            <a:pPr marL="285750" indent="-285750" algn="l">
              <a:lnSpc>
                <a:spcPct val="150000"/>
              </a:lnSpc>
              <a:buFont typeface="Arial" panose="020B0604020202020204" pitchFamily="34" charset="0"/>
              <a:buChar char="•"/>
            </a:pPr>
            <a:r>
              <a:rPr lang="en-US" sz="1600" dirty="0">
                <a:solidFill>
                  <a:schemeClr val="bg1"/>
                </a:solidFill>
                <a:latin typeface="Segoe UI" panose="020B0502040204020203" pitchFamily="34" charset="0"/>
              </a:rPr>
              <a:t>Van der Waal, I., </a:t>
            </a:r>
            <a:r>
              <a:rPr lang="en-US" sz="1600" dirty="0" err="1">
                <a:solidFill>
                  <a:schemeClr val="bg1"/>
                </a:solidFill>
                <a:latin typeface="Segoe UI" panose="020B0502040204020203" pitchFamily="34" charset="0"/>
              </a:rPr>
              <a:t>Nauta</a:t>
            </a:r>
            <a:r>
              <a:rPr lang="en-US" sz="1600" dirty="0">
                <a:solidFill>
                  <a:schemeClr val="bg1"/>
                </a:solidFill>
                <a:latin typeface="Segoe UI" panose="020B0502040204020203" pitchFamily="34" charset="0"/>
              </a:rPr>
              <a:t> N., </a:t>
            </a:r>
            <a:r>
              <a:rPr lang="en-US" sz="1600" dirty="0" err="1">
                <a:solidFill>
                  <a:schemeClr val="bg1"/>
                </a:solidFill>
                <a:latin typeface="Segoe UI" panose="020B0502040204020203" pitchFamily="34" charset="0"/>
              </a:rPr>
              <a:t>Lindhout</a:t>
            </a:r>
            <a:r>
              <a:rPr lang="en-US" sz="1600" dirty="0">
                <a:solidFill>
                  <a:schemeClr val="bg1"/>
                </a:solidFill>
                <a:latin typeface="Segoe UI" panose="020B0502040204020203" pitchFamily="34" charset="0"/>
              </a:rPr>
              <a:t> R. (2013). </a:t>
            </a:r>
            <a:r>
              <a:rPr lang="en-US" sz="1600" dirty="0" err="1">
                <a:solidFill>
                  <a:schemeClr val="bg1"/>
                </a:solidFill>
                <a:latin typeface="Segoe UI" panose="020B0502040204020203" pitchFamily="34" charset="0"/>
              </a:rPr>
              <a:t>Labour</a:t>
            </a:r>
            <a:r>
              <a:rPr lang="en-US" sz="1600" dirty="0">
                <a:solidFill>
                  <a:schemeClr val="bg1"/>
                </a:solidFill>
                <a:latin typeface="Segoe UI" panose="020B0502040204020203" pitchFamily="34" charset="0"/>
              </a:rPr>
              <a:t> Disputes of Gifted Employees.</a:t>
            </a:r>
          </a:p>
          <a:p>
            <a:pPr marL="285750" indent="-285750" algn="l">
              <a:lnSpc>
                <a:spcPct val="150000"/>
              </a:lnSpc>
              <a:buFont typeface="Arial" panose="020B0604020202020204" pitchFamily="34" charset="0"/>
              <a:buChar char="•"/>
            </a:pPr>
            <a:endParaRPr lang="en-US" sz="1600" dirty="0">
              <a:solidFill>
                <a:schemeClr val="bg1"/>
              </a:solidFill>
              <a:latin typeface="Segoe UI" panose="020B0502040204020203" pitchFamily="34" charset="0"/>
            </a:endParaRPr>
          </a:p>
          <a:p>
            <a:pPr marL="285750" indent="-285750" algn="l">
              <a:lnSpc>
                <a:spcPct val="150000"/>
              </a:lnSpc>
              <a:buFont typeface="Arial" panose="020B0604020202020204" pitchFamily="34" charset="0"/>
              <a:buChar char="•"/>
            </a:pPr>
            <a:r>
              <a:rPr lang="en-US" sz="1600" dirty="0">
                <a:solidFill>
                  <a:schemeClr val="bg1"/>
                </a:solidFill>
                <a:latin typeface="Segoe UI" panose="020B0502040204020203" pitchFamily="34" charset="0"/>
              </a:rPr>
              <a:t>Van </a:t>
            </a:r>
            <a:r>
              <a:rPr lang="en-US" sz="1600" dirty="0" err="1">
                <a:solidFill>
                  <a:schemeClr val="bg1"/>
                </a:solidFill>
                <a:latin typeface="Segoe UI" panose="020B0502040204020203" pitchFamily="34" charset="0"/>
              </a:rPr>
              <a:t>Casteren</a:t>
            </a:r>
            <a:r>
              <a:rPr lang="en-US" sz="1600" dirty="0">
                <a:solidFill>
                  <a:schemeClr val="bg1"/>
                </a:solidFill>
                <a:latin typeface="Segoe UI" panose="020B0502040204020203" pitchFamily="34" charset="0"/>
              </a:rPr>
              <a:t> P., </a:t>
            </a:r>
            <a:r>
              <a:rPr lang="en-US" sz="1600" dirty="0" err="1">
                <a:solidFill>
                  <a:schemeClr val="bg1"/>
                </a:solidFill>
                <a:latin typeface="Segoe UI" panose="020B0502040204020203" pitchFamily="34" charset="0"/>
              </a:rPr>
              <a:t>Meerman</a:t>
            </a:r>
            <a:r>
              <a:rPr lang="en-US" sz="1600" dirty="0">
                <a:solidFill>
                  <a:schemeClr val="bg1"/>
                </a:solidFill>
                <a:latin typeface="Segoe UI" panose="020B0502040204020203" pitchFamily="34" charset="0"/>
              </a:rPr>
              <a:t>, J., Brouwers, E., van Dam, A. &amp; van der Klink, J. (2021). How can wellbeing at work and sustainable employability of gifted workers be enhanced? A qualitative study from a capability approach perspective.</a:t>
            </a:r>
          </a:p>
          <a:p>
            <a:pPr marL="285750" indent="-285750" algn="l">
              <a:lnSpc>
                <a:spcPct val="150000"/>
              </a:lnSpc>
              <a:buFont typeface="Arial" panose="020B0604020202020204" pitchFamily="34" charset="0"/>
              <a:buChar char="•"/>
            </a:pPr>
            <a:endParaRPr lang="en-US" sz="1600" dirty="0">
              <a:solidFill>
                <a:schemeClr val="bg1"/>
              </a:solidFill>
              <a:latin typeface="Segoe UI" panose="020B0502040204020203" pitchFamily="34" charset="0"/>
            </a:endParaRPr>
          </a:p>
          <a:p>
            <a:pPr marL="285750" indent="-285750" algn="l">
              <a:lnSpc>
                <a:spcPct val="150000"/>
              </a:lnSpc>
              <a:buFont typeface="Arial" panose="020B0604020202020204" pitchFamily="34" charset="0"/>
              <a:buChar char="•"/>
            </a:pPr>
            <a:r>
              <a:rPr lang="en-US" sz="1600" dirty="0">
                <a:solidFill>
                  <a:schemeClr val="bg1"/>
                </a:solidFill>
                <a:latin typeface="Segoe UI" panose="020B0502040204020203" pitchFamily="34" charset="0"/>
              </a:rPr>
              <a:t>Van de Ven, R., van </a:t>
            </a:r>
            <a:r>
              <a:rPr lang="en-US" sz="1600" dirty="0" err="1">
                <a:solidFill>
                  <a:schemeClr val="bg1"/>
                </a:solidFill>
                <a:latin typeface="Segoe UI" panose="020B0502040204020203" pitchFamily="34" charset="0"/>
              </a:rPr>
              <a:t>Weerdenburg</a:t>
            </a:r>
            <a:r>
              <a:rPr lang="en-US" sz="1600" dirty="0">
                <a:solidFill>
                  <a:schemeClr val="bg1"/>
                </a:solidFill>
                <a:latin typeface="Segoe UI" panose="020B0502040204020203" pitchFamily="34" charset="0"/>
              </a:rPr>
              <a:t>, M., &amp; van Hoof, E. (2016). Working with intensity; The relationship between giftedness and sensitivity in working adults in Flanders and the Netherlands. Unpublished manuscript. Retrieved from </a:t>
            </a:r>
            <a:r>
              <a:rPr lang="en-US" sz="1600" dirty="0">
                <a:solidFill>
                  <a:schemeClr val="bg1"/>
                </a:solidFill>
                <a:latin typeface="Segoe UI" panose="020B0502040204020203" pitchFamily="34" charset="0"/>
                <a:hlinkClick r:id="rId3"/>
              </a:rPr>
              <a:t>https://riannevdven.nl.publicaties/working-with-intensity/</a:t>
            </a:r>
            <a:endParaRPr lang="en-US" sz="1600" dirty="0">
              <a:solidFill>
                <a:schemeClr val="bg1"/>
              </a:solidFill>
              <a:latin typeface="Segoe UI" panose="020B0502040204020203" pitchFamily="34" charset="0"/>
            </a:endParaRPr>
          </a:p>
          <a:p>
            <a:pPr algn="l">
              <a:lnSpc>
                <a:spcPct val="150000"/>
              </a:lnSpc>
            </a:pPr>
            <a:endParaRPr lang="en-US" sz="1600" dirty="0">
              <a:solidFill>
                <a:schemeClr val="bg1"/>
              </a:solidFill>
              <a:latin typeface="Segoe UI" panose="020B0502040204020203" pitchFamily="34" charset="0"/>
            </a:endParaRPr>
          </a:p>
          <a:p>
            <a:pPr marL="285750" indent="-285750" algn="l">
              <a:buFont typeface="Arial" panose="020B0604020202020204" pitchFamily="34" charset="0"/>
              <a:buChar char="•"/>
            </a:pPr>
            <a:r>
              <a:rPr lang="en-US" sz="1600" dirty="0" err="1">
                <a:solidFill>
                  <a:schemeClr val="bg1"/>
                </a:solidFill>
                <a:latin typeface="Segoe UI" panose="020B0502040204020203" pitchFamily="34" charset="0"/>
              </a:rPr>
              <a:t>Vreys</a:t>
            </a:r>
            <a:r>
              <a:rPr lang="en-US" sz="1600" dirty="0">
                <a:solidFill>
                  <a:schemeClr val="bg1"/>
                </a:solidFill>
                <a:latin typeface="Segoe UI" panose="020B0502040204020203" pitchFamily="34" charset="0"/>
              </a:rPr>
              <a:t>, C., </a:t>
            </a:r>
            <a:r>
              <a:rPr lang="en-US" sz="1600" dirty="0" err="1">
                <a:solidFill>
                  <a:schemeClr val="bg1"/>
                </a:solidFill>
                <a:latin typeface="Segoe UI" panose="020B0502040204020203" pitchFamily="34" charset="0"/>
              </a:rPr>
              <a:t>Venderickx</a:t>
            </a:r>
            <a:r>
              <a:rPr lang="en-US" sz="1600" dirty="0">
                <a:solidFill>
                  <a:schemeClr val="bg1"/>
                </a:solidFill>
                <a:latin typeface="Segoe UI" panose="020B0502040204020203" pitchFamily="34" charset="0"/>
              </a:rPr>
              <a:t>, K., &amp; </a:t>
            </a:r>
            <a:r>
              <a:rPr lang="en-US" sz="1600" dirty="0" err="1">
                <a:solidFill>
                  <a:schemeClr val="bg1"/>
                </a:solidFill>
                <a:latin typeface="Segoe UI" panose="020B0502040204020203" pitchFamily="34" charset="0"/>
              </a:rPr>
              <a:t>Kieboom</a:t>
            </a:r>
            <a:r>
              <a:rPr lang="en-US" sz="1600" dirty="0">
                <a:solidFill>
                  <a:schemeClr val="bg1"/>
                </a:solidFill>
                <a:latin typeface="Segoe UI" panose="020B0502040204020203" pitchFamily="34" charset="0"/>
              </a:rPr>
              <a:t>, T. (2016). The Strengths, Needs and Vulnerabilities of Gifted Employees. International Journal for Talent Development and Creativity, 4(1), 51–62.</a:t>
            </a:r>
          </a:p>
          <a:p>
            <a:pPr marL="1944" marR="0" lvl="0" indent="-228600" fontAlgn="auto">
              <a:lnSpc>
                <a:spcPct val="90000"/>
              </a:lnSpc>
              <a:spcBef>
                <a:spcPts val="1000"/>
              </a:spcBef>
              <a:spcAft>
                <a:spcPts val="800"/>
              </a:spcAft>
              <a:buClrTx/>
              <a:buSzTx/>
              <a:buFont typeface="Arial" panose="020B0604020202020204" pitchFamily="34" charset="0"/>
              <a:buChar char="•"/>
              <a:tabLst/>
              <a:defRPr/>
            </a:pPr>
            <a:endParaRPr kumimoji="0" lang="en-US" sz="1600" b="0" i="0" u="none" strike="noStrike" cap="none" spc="0" normalizeH="0" baseline="0" noProof="0" dirty="0">
              <a:ln>
                <a:noFill/>
              </a:ln>
              <a:solidFill>
                <a:srgbClr val="FFFFFF"/>
              </a:solidFill>
              <a:effectLst/>
              <a:uLnTx/>
              <a:uFillTx/>
            </a:endParaRPr>
          </a:p>
        </p:txBody>
      </p:sp>
      <p:sp>
        <p:nvSpPr>
          <p:cNvPr id="12" name="Rectangle 11">
            <a:extLst>
              <a:ext uri="{FF2B5EF4-FFF2-40B4-BE49-F238E27FC236}">
                <a16:creationId xmlns:a16="http://schemas.microsoft.com/office/drawing/2014/main" id="{AC2D9FCC-3780-D29D-2B7F-5F4EAB1AA47D}"/>
              </a:ext>
            </a:extLst>
          </p:cNvPr>
          <p:cNvSpPr/>
          <p:nvPr/>
        </p:nvSpPr>
        <p:spPr>
          <a:xfrm>
            <a:off x="1" y="0"/>
            <a:ext cx="12192000" cy="762000"/>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3200" b="0" i="0" u="none" strike="noStrike" kern="1200" cap="none" spc="0" normalizeH="0" baseline="0" noProof="0" dirty="0">
                <a:ln>
                  <a:noFill/>
                </a:ln>
                <a:solidFill>
                  <a:prstClr val="white"/>
                </a:solidFill>
                <a:effectLst/>
                <a:uLnTx/>
                <a:uFillTx/>
                <a:latin typeface="Calibri" panose="020F0502020204030204"/>
                <a:ea typeface="+mn-ea"/>
                <a:cs typeface="+mn-cs"/>
              </a:rPr>
              <a:t>KEY REFERENCES</a:t>
            </a:r>
          </a:p>
        </p:txBody>
      </p:sp>
      <p:sp>
        <p:nvSpPr>
          <p:cNvPr id="7" name="TextBox 6">
            <a:extLst>
              <a:ext uri="{FF2B5EF4-FFF2-40B4-BE49-F238E27FC236}">
                <a16:creationId xmlns:a16="http://schemas.microsoft.com/office/drawing/2014/main" id="{E1442D6F-E6EC-9168-0D0C-EC7B75210FA6}"/>
              </a:ext>
            </a:extLst>
          </p:cNvPr>
          <p:cNvSpPr txBox="1"/>
          <p:nvPr/>
        </p:nvSpPr>
        <p:spPr>
          <a:xfrm>
            <a:off x="1" y="6498398"/>
            <a:ext cx="6158752" cy="369332"/>
          </a:xfrm>
          <a:prstGeom prst="rect">
            <a:avLst/>
          </a:prstGeom>
          <a:noFill/>
        </p:spPr>
        <p:txBody>
          <a:bodyPr wrap="square">
            <a:spAutoFit/>
          </a:bodyPr>
          <a:lstStyle/>
          <a:p>
            <a:r>
              <a:rPr lang="en-US" sz="1800" dirty="0">
                <a:solidFill>
                  <a:schemeClr val="bg1"/>
                </a:solidFill>
                <a:latin typeface="Monotype Corsiva" panose="03010101010201010101" pitchFamily="66" charset="0"/>
                <a:ea typeface="Microsoft YaHei Light" panose="020B0502040204020203" pitchFamily="34" charset="-122"/>
              </a:rPr>
              <a:t>© Rianne van de Ven</a:t>
            </a:r>
          </a:p>
        </p:txBody>
      </p:sp>
    </p:spTree>
    <p:extLst>
      <p:ext uri="{BB962C8B-B14F-4D97-AF65-F5344CB8AC3E}">
        <p14:creationId xmlns:p14="http://schemas.microsoft.com/office/powerpoint/2010/main" val="30643256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78" name="Rectangle 71">
            <a:extLst>
              <a:ext uri="{FF2B5EF4-FFF2-40B4-BE49-F238E27FC236}">
                <a16:creationId xmlns:a16="http://schemas.microsoft.com/office/drawing/2014/main" id="{657F69E0-C4B0-4BEC-A689-4F8D877F05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night sky, nature, star, outdoor object&#10;&#10;Description automatically generated">
            <a:extLst>
              <a:ext uri="{FF2B5EF4-FFF2-40B4-BE49-F238E27FC236}">
                <a16:creationId xmlns:a16="http://schemas.microsoft.com/office/drawing/2014/main" id="{45556F1F-ED60-947F-BD27-A6901D2D218E}"/>
              </a:ext>
            </a:extLst>
          </p:cNvPr>
          <p:cNvPicPr>
            <a:picLocks noChangeAspect="1"/>
          </p:cNvPicPr>
          <p:nvPr/>
        </p:nvPicPr>
        <p:blipFill rotWithShape="1">
          <a:blip r:embed="rId2">
            <a:alphaModFix amt="50000"/>
            <a:extLst>
              <a:ext uri="{28A0092B-C50C-407E-A947-70E740481C1C}">
                <a14:useLocalDpi xmlns:a14="http://schemas.microsoft.com/office/drawing/2010/main" val="0"/>
              </a:ext>
            </a:extLst>
          </a:blip>
          <a:srcRect r="-1" b="855"/>
          <a:stretch/>
        </p:blipFill>
        <p:spPr>
          <a:xfrm>
            <a:off x="20" y="10"/>
            <a:ext cx="12188930" cy="6857990"/>
          </a:xfrm>
          <a:prstGeom prst="rect">
            <a:avLst/>
          </a:prstGeom>
        </p:spPr>
      </p:pic>
      <p:sp>
        <p:nvSpPr>
          <p:cNvPr id="2" name="Title 1">
            <a:extLst>
              <a:ext uri="{FF2B5EF4-FFF2-40B4-BE49-F238E27FC236}">
                <a16:creationId xmlns:a16="http://schemas.microsoft.com/office/drawing/2014/main" id="{3D89BC7F-F028-E4E7-33A9-27BBC3B181F3}"/>
              </a:ext>
            </a:extLst>
          </p:cNvPr>
          <p:cNvSpPr>
            <a:spLocks noGrp="1"/>
          </p:cNvSpPr>
          <p:nvPr>
            <p:ph type="ctrTitle"/>
          </p:nvPr>
        </p:nvSpPr>
        <p:spPr>
          <a:xfrm>
            <a:off x="1524000" y="1122363"/>
            <a:ext cx="9144000" cy="3063240"/>
          </a:xfrm>
        </p:spPr>
        <p:txBody>
          <a:bodyPr>
            <a:normAutofit/>
          </a:bodyPr>
          <a:lstStyle/>
          <a:p>
            <a:r>
              <a:rPr lang="en-US" sz="8000" b="1" dirty="0">
                <a:solidFill>
                  <a:srgbClr val="FFFFFF"/>
                </a:solidFill>
              </a:rPr>
              <a:t>Lunch Break </a:t>
            </a:r>
            <a:br>
              <a:rPr lang="en-US" sz="6600" dirty="0">
                <a:solidFill>
                  <a:srgbClr val="FFFFFF"/>
                </a:solidFill>
              </a:rPr>
            </a:br>
            <a:r>
              <a:rPr lang="en-US" sz="6600" dirty="0">
                <a:solidFill>
                  <a:srgbClr val="FFFFFF"/>
                </a:solidFill>
              </a:rPr>
              <a:t> Back at 1:30 PM PDT</a:t>
            </a:r>
          </a:p>
        </p:txBody>
      </p:sp>
      <p:sp>
        <p:nvSpPr>
          <p:cNvPr id="3" name="Subtitle 2">
            <a:extLst>
              <a:ext uri="{FF2B5EF4-FFF2-40B4-BE49-F238E27FC236}">
                <a16:creationId xmlns:a16="http://schemas.microsoft.com/office/drawing/2014/main" id="{49CD5C29-BA30-553E-A76A-B2E91A1449D8}"/>
              </a:ext>
            </a:extLst>
          </p:cNvPr>
          <p:cNvSpPr>
            <a:spLocks noGrp="1"/>
          </p:cNvSpPr>
          <p:nvPr>
            <p:ph type="subTitle" idx="1"/>
          </p:nvPr>
        </p:nvSpPr>
        <p:spPr>
          <a:xfrm>
            <a:off x="1527048" y="4599432"/>
            <a:ext cx="9144000" cy="1536192"/>
          </a:xfrm>
        </p:spPr>
        <p:txBody>
          <a:bodyPr>
            <a:normAutofit/>
          </a:bodyPr>
          <a:lstStyle/>
          <a:p>
            <a:r>
              <a:rPr lang="en-US" dirty="0">
                <a:solidFill>
                  <a:srgbClr val="FFFFFF"/>
                </a:solidFill>
              </a:rPr>
              <a:t>Next Up: Dr. Maggie Brown</a:t>
            </a:r>
          </a:p>
        </p:txBody>
      </p:sp>
      <p:sp>
        <p:nvSpPr>
          <p:cNvPr id="79" name="sketchy line">
            <a:extLst>
              <a:ext uri="{FF2B5EF4-FFF2-40B4-BE49-F238E27FC236}">
                <a16:creationId xmlns:a16="http://schemas.microsoft.com/office/drawing/2014/main" id="{9F6380B4-6A1C-481E-8408-B4E6C75B9B8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974206" y="4368623"/>
            <a:ext cx="4243589" cy="18288"/>
          </a:xfrm>
          <a:custGeom>
            <a:avLst/>
            <a:gdLst>
              <a:gd name="connsiteX0" fmla="*/ 0 w 4243589"/>
              <a:gd name="connsiteY0" fmla="*/ 0 h 18288"/>
              <a:gd name="connsiteX1" fmla="*/ 478919 w 4243589"/>
              <a:gd name="connsiteY1" fmla="*/ 0 h 18288"/>
              <a:gd name="connsiteX2" fmla="*/ 957839 w 4243589"/>
              <a:gd name="connsiteY2" fmla="*/ 0 h 18288"/>
              <a:gd name="connsiteX3" fmla="*/ 1521630 w 4243589"/>
              <a:gd name="connsiteY3" fmla="*/ 0 h 18288"/>
              <a:gd name="connsiteX4" fmla="*/ 2212729 w 4243589"/>
              <a:gd name="connsiteY4" fmla="*/ 0 h 18288"/>
              <a:gd name="connsiteX5" fmla="*/ 2734084 w 4243589"/>
              <a:gd name="connsiteY5" fmla="*/ 0 h 18288"/>
              <a:gd name="connsiteX6" fmla="*/ 3255439 w 4243589"/>
              <a:gd name="connsiteY6" fmla="*/ 0 h 18288"/>
              <a:gd name="connsiteX7" fmla="*/ 4243589 w 4243589"/>
              <a:gd name="connsiteY7" fmla="*/ 0 h 18288"/>
              <a:gd name="connsiteX8" fmla="*/ 4243589 w 4243589"/>
              <a:gd name="connsiteY8" fmla="*/ 18288 h 18288"/>
              <a:gd name="connsiteX9" fmla="*/ 3594926 w 4243589"/>
              <a:gd name="connsiteY9" fmla="*/ 18288 h 18288"/>
              <a:gd name="connsiteX10" fmla="*/ 3073571 w 4243589"/>
              <a:gd name="connsiteY10" fmla="*/ 18288 h 18288"/>
              <a:gd name="connsiteX11" fmla="*/ 2552216 w 4243589"/>
              <a:gd name="connsiteY11" fmla="*/ 18288 h 18288"/>
              <a:gd name="connsiteX12" fmla="*/ 1903553 w 4243589"/>
              <a:gd name="connsiteY12" fmla="*/ 18288 h 18288"/>
              <a:gd name="connsiteX13" fmla="*/ 1212454 w 4243589"/>
              <a:gd name="connsiteY13" fmla="*/ 18288 h 18288"/>
              <a:gd name="connsiteX14" fmla="*/ 733535 w 4243589"/>
              <a:gd name="connsiteY14" fmla="*/ 18288 h 18288"/>
              <a:gd name="connsiteX15" fmla="*/ 0 w 4243589"/>
              <a:gd name="connsiteY15" fmla="*/ 18288 h 18288"/>
              <a:gd name="connsiteX16" fmla="*/ 0 w 4243589"/>
              <a:gd name="connsiteY16"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243589" h="18288" fill="none" extrusionOk="0">
                <a:moveTo>
                  <a:pt x="0" y="0"/>
                </a:moveTo>
                <a:cubicBezTo>
                  <a:pt x="213395" y="-21006"/>
                  <a:pt x="307421" y="-18116"/>
                  <a:pt x="478919" y="0"/>
                </a:cubicBezTo>
                <a:cubicBezTo>
                  <a:pt x="650417" y="18116"/>
                  <a:pt x="831092" y="-21237"/>
                  <a:pt x="957839" y="0"/>
                </a:cubicBezTo>
                <a:cubicBezTo>
                  <a:pt x="1084586" y="21237"/>
                  <a:pt x="1301682" y="25124"/>
                  <a:pt x="1521630" y="0"/>
                </a:cubicBezTo>
                <a:cubicBezTo>
                  <a:pt x="1741578" y="-25124"/>
                  <a:pt x="1970269" y="-29139"/>
                  <a:pt x="2212729" y="0"/>
                </a:cubicBezTo>
                <a:cubicBezTo>
                  <a:pt x="2455189" y="29139"/>
                  <a:pt x="2558847" y="-4796"/>
                  <a:pt x="2734084" y="0"/>
                </a:cubicBezTo>
                <a:cubicBezTo>
                  <a:pt x="2909321" y="4796"/>
                  <a:pt x="3097217" y="-13409"/>
                  <a:pt x="3255439" y="0"/>
                </a:cubicBezTo>
                <a:cubicBezTo>
                  <a:pt x="3413662" y="13409"/>
                  <a:pt x="3979999" y="-10121"/>
                  <a:pt x="4243589" y="0"/>
                </a:cubicBezTo>
                <a:cubicBezTo>
                  <a:pt x="4244484" y="8974"/>
                  <a:pt x="4243043" y="9359"/>
                  <a:pt x="4243589" y="18288"/>
                </a:cubicBezTo>
                <a:cubicBezTo>
                  <a:pt x="4058777" y="31246"/>
                  <a:pt x="3910348" y="3158"/>
                  <a:pt x="3594926" y="18288"/>
                </a:cubicBezTo>
                <a:cubicBezTo>
                  <a:pt x="3279504" y="33418"/>
                  <a:pt x="3319955" y="-3977"/>
                  <a:pt x="3073571" y="18288"/>
                </a:cubicBezTo>
                <a:cubicBezTo>
                  <a:pt x="2827187" y="40553"/>
                  <a:pt x="2767387" y="1863"/>
                  <a:pt x="2552216" y="18288"/>
                </a:cubicBezTo>
                <a:cubicBezTo>
                  <a:pt x="2337046" y="34713"/>
                  <a:pt x="2181871" y="19527"/>
                  <a:pt x="1903553" y="18288"/>
                </a:cubicBezTo>
                <a:cubicBezTo>
                  <a:pt x="1625235" y="17049"/>
                  <a:pt x="1557672" y="24174"/>
                  <a:pt x="1212454" y="18288"/>
                </a:cubicBezTo>
                <a:cubicBezTo>
                  <a:pt x="867236" y="12402"/>
                  <a:pt x="874382" y="15627"/>
                  <a:pt x="733535" y="18288"/>
                </a:cubicBezTo>
                <a:cubicBezTo>
                  <a:pt x="592688" y="20949"/>
                  <a:pt x="183477" y="14753"/>
                  <a:pt x="0" y="18288"/>
                </a:cubicBezTo>
                <a:cubicBezTo>
                  <a:pt x="-229" y="14222"/>
                  <a:pt x="509" y="5816"/>
                  <a:pt x="0" y="0"/>
                </a:cubicBezTo>
                <a:close/>
              </a:path>
              <a:path w="4243589" h="18288" stroke="0" extrusionOk="0">
                <a:moveTo>
                  <a:pt x="0" y="0"/>
                </a:moveTo>
                <a:cubicBezTo>
                  <a:pt x="143690" y="16630"/>
                  <a:pt x="266667" y="14847"/>
                  <a:pt x="521355" y="0"/>
                </a:cubicBezTo>
                <a:cubicBezTo>
                  <a:pt x="776043" y="-14847"/>
                  <a:pt x="814491" y="-17363"/>
                  <a:pt x="1000275" y="0"/>
                </a:cubicBezTo>
                <a:cubicBezTo>
                  <a:pt x="1186059" y="17363"/>
                  <a:pt x="1352504" y="-23507"/>
                  <a:pt x="1521630" y="0"/>
                </a:cubicBezTo>
                <a:cubicBezTo>
                  <a:pt x="1690756" y="23507"/>
                  <a:pt x="1889525" y="5871"/>
                  <a:pt x="2127857" y="0"/>
                </a:cubicBezTo>
                <a:cubicBezTo>
                  <a:pt x="2366189" y="-5871"/>
                  <a:pt x="2620628" y="-27997"/>
                  <a:pt x="2776520" y="0"/>
                </a:cubicBezTo>
                <a:cubicBezTo>
                  <a:pt x="2932412" y="27997"/>
                  <a:pt x="3131683" y="-25073"/>
                  <a:pt x="3467618" y="0"/>
                </a:cubicBezTo>
                <a:cubicBezTo>
                  <a:pt x="3803553" y="25073"/>
                  <a:pt x="4017371" y="3071"/>
                  <a:pt x="4243589" y="0"/>
                </a:cubicBezTo>
                <a:cubicBezTo>
                  <a:pt x="4243134" y="6162"/>
                  <a:pt x="4243492" y="11775"/>
                  <a:pt x="4243589" y="18288"/>
                </a:cubicBezTo>
                <a:cubicBezTo>
                  <a:pt x="4017834" y="-5779"/>
                  <a:pt x="3834586" y="13376"/>
                  <a:pt x="3594926" y="18288"/>
                </a:cubicBezTo>
                <a:cubicBezTo>
                  <a:pt x="3355266" y="23200"/>
                  <a:pt x="3204179" y="2869"/>
                  <a:pt x="2903827" y="18288"/>
                </a:cubicBezTo>
                <a:cubicBezTo>
                  <a:pt x="2603475" y="33707"/>
                  <a:pt x="2526187" y="46187"/>
                  <a:pt x="2212729" y="18288"/>
                </a:cubicBezTo>
                <a:cubicBezTo>
                  <a:pt x="1899271" y="-9611"/>
                  <a:pt x="1966289" y="29692"/>
                  <a:pt x="1733809" y="18288"/>
                </a:cubicBezTo>
                <a:cubicBezTo>
                  <a:pt x="1501329" y="6884"/>
                  <a:pt x="1343612" y="12492"/>
                  <a:pt x="1085146" y="18288"/>
                </a:cubicBezTo>
                <a:cubicBezTo>
                  <a:pt x="826680" y="24084"/>
                  <a:pt x="778184" y="35607"/>
                  <a:pt x="521355" y="18288"/>
                </a:cubicBezTo>
                <a:cubicBezTo>
                  <a:pt x="264526" y="969"/>
                  <a:pt x="120277" y="4268"/>
                  <a:pt x="0" y="18288"/>
                </a:cubicBezTo>
                <a:cubicBezTo>
                  <a:pt x="766" y="10800"/>
                  <a:pt x="-457" y="8180"/>
                  <a:pt x="0" y="0"/>
                </a:cubicBezTo>
                <a:close/>
              </a:path>
            </a:pathLst>
          </a:custGeom>
          <a:solidFill>
            <a:srgbClr val="FFFFFF">
              <a:alpha val="75000"/>
            </a:srgbClr>
          </a:solidFill>
          <a:ln w="44450" cap="rnd">
            <a:solidFill>
              <a:srgbClr val="FFFFFF">
                <a:alpha val="75000"/>
              </a:srgbClr>
            </a:solidFill>
            <a:round/>
            <a:extLst>
              <a:ext uri="{C807C97D-BFC1-408E-A445-0C87EB9F89A2}">
                <ask:lineSketchStyleProps xmlns:ask="http://schemas.microsoft.com/office/drawing/2018/sketchyshapes" sd="2727557108">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24037127"/>
      </p:ext>
    </p:extLst>
  </p:cSld>
  <p:clrMapOvr>
    <a:overrideClrMapping bg1="dk1" tx1="lt1" bg2="dk2" tx2="lt2" accent1="accent1" accent2="accent2" accent3="accent3" accent4="accent4" accent5="accent5" accent6="accent6" hlink="hlink" folHlink="folHlink"/>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Stars in the sky&#10;&#10;Description automatically generated with low confidence">
            <a:extLst>
              <a:ext uri="{FF2B5EF4-FFF2-40B4-BE49-F238E27FC236}">
                <a16:creationId xmlns:a16="http://schemas.microsoft.com/office/drawing/2014/main" id="{906B3AC7-4356-C48C-4DAA-CBF6938CF844}"/>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t="24271" b="19495"/>
          <a:stretch/>
        </p:blipFill>
        <p:spPr>
          <a:xfrm>
            <a:off x="20" y="10"/>
            <a:ext cx="12191980" cy="6857990"/>
          </a:xfrm>
          <a:prstGeom prst="rect">
            <a:avLst/>
          </a:prstGeom>
        </p:spPr>
      </p:pic>
      <p:sp>
        <p:nvSpPr>
          <p:cNvPr id="2" name="Title 1">
            <a:extLst>
              <a:ext uri="{FF2B5EF4-FFF2-40B4-BE49-F238E27FC236}">
                <a16:creationId xmlns:a16="http://schemas.microsoft.com/office/drawing/2014/main" id="{E42F62E3-C848-E6CB-A085-3A626C9D4363}"/>
              </a:ext>
            </a:extLst>
          </p:cNvPr>
          <p:cNvSpPr>
            <a:spLocks noGrp="1"/>
          </p:cNvSpPr>
          <p:nvPr>
            <p:ph type="ctrTitle"/>
          </p:nvPr>
        </p:nvSpPr>
        <p:spPr>
          <a:xfrm>
            <a:off x="513544" y="4051263"/>
            <a:ext cx="4666470" cy="2076333"/>
          </a:xfrm>
        </p:spPr>
        <p:txBody>
          <a:bodyPr anchor="t">
            <a:normAutofit/>
          </a:bodyPr>
          <a:lstStyle/>
          <a:p>
            <a:pPr algn="l"/>
            <a:r>
              <a:rPr lang="en-US" sz="3200" dirty="0"/>
              <a:t>Adults: Intelligence, Gifts, &amp; Wellbeing</a:t>
            </a:r>
            <a:br>
              <a:rPr lang="en-US" sz="3200" dirty="0"/>
            </a:br>
            <a:endParaRPr lang="en-US" sz="3200" dirty="0"/>
          </a:p>
        </p:txBody>
      </p:sp>
      <p:sp>
        <p:nvSpPr>
          <p:cNvPr id="3" name="Subtitle 2">
            <a:extLst>
              <a:ext uri="{FF2B5EF4-FFF2-40B4-BE49-F238E27FC236}">
                <a16:creationId xmlns:a16="http://schemas.microsoft.com/office/drawing/2014/main" id="{17DDCA46-F893-99B0-41F9-AC8925BFFF8C}"/>
              </a:ext>
            </a:extLst>
          </p:cNvPr>
          <p:cNvSpPr>
            <a:spLocks noGrp="1"/>
          </p:cNvSpPr>
          <p:nvPr>
            <p:ph type="subTitle" idx="1"/>
          </p:nvPr>
        </p:nvSpPr>
        <p:spPr>
          <a:xfrm>
            <a:off x="513544" y="3079054"/>
            <a:ext cx="4823883" cy="972180"/>
          </a:xfrm>
        </p:spPr>
        <p:txBody>
          <a:bodyPr anchor="b">
            <a:normAutofit/>
          </a:bodyPr>
          <a:lstStyle/>
          <a:p>
            <a:pPr algn="l"/>
            <a:r>
              <a:rPr lang="en-US" sz="4800" b="1" dirty="0"/>
              <a:t>Dr. Maggie Brown</a:t>
            </a:r>
          </a:p>
        </p:txBody>
      </p:sp>
      <p:sp>
        <p:nvSpPr>
          <p:cNvPr id="77" name="Freeform: Shape 76">
            <a:extLst>
              <a:ext uri="{FF2B5EF4-FFF2-40B4-BE49-F238E27FC236}">
                <a16:creationId xmlns:a16="http://schemas.microsoft.com/office/drawing/2014/main" id="{BCC55ACC-A2F6-403C-A3A4-D59B3734D4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57312" y="381000"/>
            <a:ext cx="6334689" cy="6477000"/>
          </a:xfrm>
          <a:custGeom>
            <a:avLst/>
            <a:gdLst>
              <a:gd name="connsiteX0" fmla="*/ 3561588 w 6334689"/>
              <a:gd name="connsiteY0" fmla="*/ 0 h 6477000"/>
              <a:gd name="connsiteX1" fmla="*/ 6309883 w 6334689"/>
              <a:gd name="connsiteY1" fmla="*/ 1296087 h 6477000"/>
              <a:gd name="connsiteX2" fmla="*/ 6334689 w 6334689"/>
              <a:gd name="connsiteY2" fmla="*/ 1329261 h 6477000"/>
              <a:gd name="connsiteX3" fmla="*/ 6334689 w 6334689"/>
              <a:gd name="connsiteY3" fmla="*/ 5793916 h 6477000"/>
              <a:gd name="connsiteX4" fmla="*/ 6309883 w 6334689"/>
              <a:gd name="connsiteY4" fmla="*/ 5827089 h 6477000"/>
              <a:gd name="connsiteX5" fmla="*/ 5760467 w 6334689"/>
              <a:gd name="connsiteY5" fmla="*/ 6363539 h 6477000"/>
              <a:gd name="connsiteX6" fmla="*/ 5607796 w 6334689"/>
              <a:gd name="connsiteY6" fmla="*/ 6477000 h 6477000"/>
              <a:gd name="connsiteX7" fmla="*/ 1519571 w 6334689"/>
              <a:gd name="connsiteY7" fmla="*/ 6477000 h 6477000"/>
              <a:gd name="connsiteX8" fmla="*/ 1296088 w 6334689"/>
              <a:gd name="connsiteY8" fmla="*/ 6309883 h 6477000"/>
              <a:gd name="connsiteX9" fmla="*/ 0 w 6334689"/>
              <a:gd name="connsiteY9" fmla="*/ 3561588 h 6477000"/>
              <a:gd name="connsiteX10" fmla="*/ 3561588 w 6334689"/>
              <a:gd name="connsiteY10" fmla="*/ 0 h 647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34689" h="6477000">
                <a:moveTo>
                  <a:pt x="3561588" y="0"/>
                </a:moveTo>
                <a:cubicBezTo>
                  <a:pt x="4668032" y="0"/>
                  <a:pt x="5656635" y="504534"/>
                  <a:pt x="6309883" y="1296087"/>
                </a:cubicBezTo>
                <a:lnTo>
                  <a:pt x="6334689" y="1329261"/>
                </a:lnTo>
                <a:lnTo>
                  <a:pt x="6334689" y="5793916"/>
                </a:lnTo>
                <a:lnTo>
                  <a:pt x="6309883" y="5827089"/>
                </a:lnTo>
                <a:cubicBezTo>
                  <a:pt x="6146571" y="6024977"/>
                  <a:pt x="5962299" y="6204927"/>
                  <a:pt x="5760467" y="6363539"/>
                </a:cubicBezTo>
                <a:lnTo>
                  <a:pt x="5607796" y="6477000"/>
                </a:lnTo>
                <a:lnTo>
                  <a:pt x="1519571" y="6477000"/>
                </a:lnTo>
                <a:lnTo>
                  <a:pt x="1296088" y="6309883"/>
                </a:lnTo>
                <a:cubicBezTo>
                  <a:pt x="504535" y="5656635"/>
                  <a:pt x="0" y="4668032"/>
                  <a:pt x="0" y="3561588"/>
                </a:cubicBezTo>
                <a:cubicBezTo>
                  <a:pt x="0" y="1594577"/>
                  <a:pt x="1594577" y="0"/>
                  <a:pt x="356158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Picture 5" descr="A person with white hair&#10;&#10;Description automatically generated with low confidence">
            <a:extLst>
              <a:ext uri="{FF2B5EF4-FFF2-40B4-BE49-F238E27FC236}">
                <a16:creationId xmlns:a16="http://schemas.microsoft.com/office/drawing/2014/main" id="{39F8B3BD-2A0A-6827-DD9A-547049B12573}"/>
              </a:ext>
            </a:extLst>
          </p:cNvPr>
          <p:cNvPicPr>
            <a:picLocks noChangeAspect="1"/>
          </p:cNvPicPr>
          <p:nvPr/>
        </p:nvPicPr>
        <p:blipFill rotWithShape="1">
          <a:blip r:embed="rId3">
            <a:extLst>
              <a:ext uri="{28A0092B-C50C-407E-A947-70E740481C1C}">
                <a14:useLocalDpi xmlns:a14="http://schemas.microsoft.com/office/drawing/2010/main" val="0"/>
              </a:ext>
            </a:extLst>
          </a:blip>
          <a:srcRect t="4880" r="2" b="6882"/>
          <a:stretch/>
        </p:blipFill>
        <p:spPr>
          <a:xfrm>
            <a:off x="6021086" y="544804"/>
            <a:ext cx="6170914" cy="6313225"/>
          </a:xfrm>
          <a:custGeom>
            <a:avLst/>
            <a:gdLst/>
            <a:ahLst/>
            <a:cxnLst/>
            <a:rect l="l" t="t" r="r" b="b"/>
            <a:pathLst>
              <a:path w="6170914" h="6313225">
                <a:moveTo>
                  <a:pt x="3397813" y="0"/>
                </a:moveTo>
                <a:cubicBezTo>
                  <a:pt x="4453378" y="0"/>
                  <a:pt x="5396522" y="481334"/>
                  <a:pt x="6019731" y="1236489"/>
                </a:cubicBezTo>
                <a:lnTo>
                  <a:pt x="6170914" y="1438663"/>
                </a:lnTo>
                <a:lnTo>
                  <a:pt x="6170914" y="5356963"/>
                </a:lnTo>
                <a:lnTo>
                  <a:pt x="6019731" y="5559138"/>
                </a:lnTo>
                <a:cubicBezTo>
                  <a:pt x="5786028" y="5842321"/>
                  <a:pt x="5507333" y="6086998"/>
                  <a:pt x="5194591" y="6282226"/>
                </a:cubicBezTo>
                <a:lnTo>
                  <a:pt x="5141791" y="6313225"/>
                </a:lnTo>
                <a:lnTo>
                  <a:pt x="1659199" y="6313225"/>
                </a:lnTo>
                <a:lnTo>
                  <a:pt x="1498064" y="6215333"/>
                </a:lnTo>
                <a:cubicBezTo>
                  <a:pt x="594240" y="5604721"/>
                  <a:pt x="0" y="4570663"/>
                  <a:pt x="0" y="3397813"/>
                </a:cubicBezTo>
                <a:cubicBezTo>
                  <a:pt x="0" y="1521253"/>
                  <a:pt x="1521253" y="0"/>
                  <a:pt x="3397813" y="0"/>
                </a:cubicBezTo>
                <a:close/>
              </a:path>
            </a:pathLst>
          </a:custGeom>
        </p:spPr>
      </p:pic>
      <p:pic>
        <p:nvPicPr>
          <p:cNvPr id="13" name="Picture 12" descr="A black and white sign&#10;&#10;Description automatically generated with low confidence">
            <a:extLst>
              <a:ext uri="{FF2B5EF4-FFF2-40B4-BE49-F238E27FC236}">
                <a16:creationId xmlns:a16="http://schemas.microsoft.com/office/drawing/2014/main" id="{B4D36EB2-B8B5-BC86-4007-A0E9B0A28FA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4863" y="510883"/>
            <a:ext cx="3081534" cy="847346"/>
          </a:xfrm>
          <a:prstGeom prst="rect">
            <a:avLst/>
          </a:prstGeom>
        </p:spPr>
      </p:pic>
    </p:spTree>
    <p:extLst>
      <p:ext uri="{BB962C8B-B14F-4D97-AF65-F5344CB8AC3E}">
        <p14:creationId xmlns:p14="http://schemas.microsoft.com/office/powerpoint/2010/main" val="3053053809"/>
      </p:ext>
    </p:extLst>
  </p:cSld>
  <p:clrMapOvr>
    <a:overrideClrMapping bg1="dk1" tx1="lt1" bg2="dk2" tx2="lt2" accent1="accent1" accent2="accent2" accent3="accent3" accent4="accent4" accent5="accent5" accent6="accent6" hlink="hlink" folHlink="folHlink"/>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Stars in the sky&#10;&#10;Description automatically generated with low confidence">
            <a:extLst>
              <a:ext uri="{FF2B5EF4-FFF2-40B4-BE49-F238E27FC236}">
                <a16:creationId xmlns:a16="http://schemas.microsoft.com/office/drawing/2014/main" id="{608D7F7A-99F3-DD12-4EDF-6B930DCE9BE1}"/>
              </a:ext>
            </a:extLst>
          </p:cNvPr>
          <p:cNvPicPr>
            <a:picLocks noChangeAspect="1"/>
          </p:cNvPicPr>
          <p:nvPr/>
        </p:nvPicPr>
        <p:blipFill rotWithShape="1">
          <a:blip r:embed="rId2">
            <a:extLst>
              <a:ext uri="{28A0092B-C50C-407E-A947-70E740481C1C}">
                <a14:useLocalDpi xmlns:a14="http://schemas.microsoft.com/office/drawing/2010/main" val="0"/>
              </a:ext>
            </a:extLst>
          </a:blip>
          <a:srcRect t="24268" b="19492"/>
          <a:stretch/>
        </p:blipFill>
        <p:spPr>
          <a:xfrm>
            <a:off x="20" y="1282"/>
            <a:ext cx="12191980" cy="6856718"/>
          </a:xfrm>
          <a:prstGeom prst="rect">
            <a:avLst/>
          </a:prstGeom>
        </p:spPr>
      </p:pic>
      <p:sp>
        <p:nvSpPr>
          <p:cNvPr id="9" name="Title 1">
            <a:extLst>
              <a:ext uri="{FF2B5EF4-FFF2-40B4-BE49-F238E27FC236}">
                <a16:creationId xmlns:a16="http://schemas.microsoft.com/office/drawing/2014/main" id="{6848251B-E08C-5E52-B629-ECA6F37D2E35}"/>
              </a:ext>
            </a:extLst>
          </p:cNvPr>
          <p:cNvSpPr txBox="1">
            <a:spLocks/>
          </p:cNvSpPr>
          <p:nvPr/>
        </p:nvSpPr>
        <p:spPr>
          <a:xfrm>
            <a:off x="6599295" y="232015"/>
            <a:ext cx="4793625" cy="6393970"/>
          </a:xfrm>
          <a:prstGeom prst="rect">
            <a:avLst/>
          </a:prstGeom>
        </p:spPr>
        <p:txBody>
          <a:bodyPr anchor="b" anchorCtr="0">
            <a:normAutofit fontScale="90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br>
              <a:rPr lang="en-US" sz="6000" dirty="0">
                <a:solidFill>
                  <a:schemeClr val="bg1"/>
                </a:solidFill>
              </a:rPr>
            </a:br>
            <a:r>
              <a:rPr lang="en-US" sz="6000" dirty="0">
                <a:solidFill>
                  <a:schemeClr val="bg1"/>
                </a:solidFill>
                <a:latin typeface="Univers" panose="020B0503020202020204" pitchFamily="34" charset="0"/>
              </a:rPr>
              <a:t>Crafting a life that works</a:t>
            </a:r>
            <a:br>
              <a:rPr lang="en-US" sz="6000" dirty="0">
                <a:solidFill>
                  <a:schemeClr val="bg1"/>
                </a:solidFill>
                <a:latin typeface="Univers" panose="020B0503020202020204" pitchFamily="34" charset="0"/>
              </a:rPr>
            </a:br>
            <a:br>
              <a:rPr lang="en-US" sz="6000" dirty="0">
                <a:solidFill>
                  <a:schemeClr val="bg1"/>
                </a:solidFill>
                <a:latin typeface="Univers" panose="020B0503020202020204" pitchFamily="34" charset="0"/>
              </a:rPr>
            </a:br>
            <a:br>
              <a:rPr lang="en-US" sz="6000" dirty="0">
                <a:solidFill>
                  <a:schemeClr val="bg1"/>
                </a:solidFill>
                <a:latin typeface="Univers" panose="020B0503020202020204" pitchFamily="34" charset="0"/>
              </a:rPr>
            </a:br>
            <a:br>
              <a:rPr lang="en-US" sz="6000" dirty="0">
                <a:solidFill>
                  <a:schemeClr val="bg1"/>
                </a:solidFill>
                <a:latin typeface="Univers" panose="020B0503020202020204" pitchFamily="34" charset="0"/>
              </a:rPr>
            </a:br>
            <a:r>
              <a:rPr lang="en-US" sz="6000" dirty="0">
                <a:solidFill>
                  <a:schemeClr val="bg1"/>
                </a:solidFill>
                <a:latin typeface="Univers" panose="020B0503020202020204" pitchFamily="34" charset="0"/>
              </a:rPr>
              <a:t>Living a life worth living</a:t>
            </a:r>
            <a:r>
              <a:rPr lang="en-US" dirty="0">
                <a:solidFill>
                  <a:schemeClr val="bg1"/>
                </a:solidFill>
                <a:latin typeface="Univers" panose="020B0503020202020204" pitchFamily="34" charset="0"/>
              </a:rPr>
              <a:t> </a:t>
            </a:r>
            <a:br>
              <a:rPr lang="en-US" dirty="0">
                <a:solidFill>
                  <a:schemeClr val="bg1"/>
                </a:solidFill>
              </a:rPr>
            </a:br>
            <a:br>
              <a:rPr lang="en-US" dirty="0">
                <a:solidFill>
                  <a:schemeClr val="bg1"/>
                </a:solidFill>
              </a:rPr>
            </a:br>
            <a:endParaRPr lang="en-US" dirty="0">
              <a:solidFill>
                <a:schemeClr val="bg1"/>
              </a:solidFill>
            </a:endParaRPr>
          </a:p>
        </p:txBody>
      </p:sp>
      <p:pic>
        <p:nvPicPr>
          <p:cNvPr id="10" name="Picture Placeholder 13">
            <a:extLst>
              <a:ext uri="{FF2B5EF4-FFF2-40B4-BE49-F238E27FC236}">
                <a16:creationId xmlns:a16="http://schemas.microsoft.com/office/drawing/2014/main" id="{7C9131B6-326A-8FE5-023A-97E8CA1F00CB}"/>
              </a:ext>
            </a:extLst>
          </p:cNvPr>
          <p:cNvPicPr>
            <a:picLocks noChangeAspect="1"/>
          </p:cNvPicPr>
          <p:nvPr/>
        </p:nvPicPr>
        <p:blipFill>
          <a:blip r:embed="rId3"/>
          <a:srcRect/>
          <a:stretch/>
        </p:blipFill>
        <p:spPr>
          <a:xfrm>
            <a:off x="0" y="0"/>
            <a:ext cx="5592707" cy="6858000"/>
          </a:xfrm>
          <a:prstGeom prst="rect">
            <a:avLst/>
          </a:prstGeom>
        </p:spPr>
      </p:pic>
      <p:pic>
        <p:nvPicPr>
          <p:cNvPr id="14" name="Graphic 13" descr="Star">
            <a:extLst>
              <a:ext uri="{FF2B5EF4-FFF2-40B4-BE49-F238E27FC236}">
                <a16:creationId xmlns:a16="http://schemas.microsoft.com/office/drawing/2014/main" id="{17EFEA89-5850-8B67-5E85-0BE50E6AB5A5}"/>
              </a:ext>
            </a:extLst>
          </p:cNvPr>
          <p:cNvPicPr>
            <a:picLocks noChangeAspect="1"/>
          </p:cNvPicPr>
          <p:nvPr/>
        </p:nvPicPr>
        <p:blipFill>
          <a:blip r:embed="rId4">
            <a:extLst>
              <a:ext uri="{96DAC541-7B7A-43D3-8B79-37D633B846F1}">
                <asvg:svgBlip xmlns:asvg="http://schemas.microsoft.com/office/drawing/2016/SVG/main" r:embed="rId5"/>
              </a:ext>
            </a:extLst>
          </a:blip>
          <a:srcRect/>
          <a:stretch/>
        </p:blipFill>
        <p:spPr>
          <a:xfrm>
            <a:off x="8567883" y="2805567"/>
            <a:ext cx="856447" cy="856447"/>
          </a:xfrm>
          <a:prstGeom prst="rect">
            <a:avLst/>
          </a:prstGeom>
        </p:spPr>
      </p:pic>
      <p:sp>
        <p:nvSpPr>
          <p:cNvPr id="15" name="TextBox 14">
            <a:extLst>
              <a:ext uri="{FF2B5EF4-FFF2-40B4-BE49-F238E27FC236}">
                <a16:creationId xmlns:a16="http://schemas.microsoft.com/office/drawing/2014/main" id="{E4345A7E-C7B0-D7C0-A97B-D50C447303C4}"/>
              </a:ext>
            </a:extLst>
          </p:cNvPr>
          <p:cNvSpPr txBox="1"/>
          <p:nvPr/>
        </p:nvSpPr>
        <p:spPr>
          <a:xfrm>
            <a:off x="0" y="6487386"/>
            <a:ext cx="6097554" cy="369332"/>
          </a:xfrm>
          <a:prstGeom prst="rect">
            <a:avLst/>
          </a:prstGeom>
          <a:noFill/>
        </p:spPr>
        <p:txBody>
          <a:bodyPr wrap="square">
            <a:spAutoFit/>
          </a:bodyPr>
          <a:lstStyle/>
          <a:p>
            <a:r>
              <a:rPr lang="en-US" sz="1800" dirty="0">
                <a:solidFill>
                  <a:schemeClr val="bg1"/>
                </a:solidFill>
                <a:latin typeface="Monotype Corsiva" panose="03010101010201010101" pitchFamily="66" charset="0"/>
                <a:ea typeface="Microsoft YaHei Light" panose="020B0502040204020203" pitchFamily="34" charset="-122"/>
              </a:rPr>
              <a:t>© Maggie Brown</a:t>
            </a:r>
          </a:p>
        </p:txBody>
      </p:sp>
    </p:spTree>
    <p:extLst>
      <p:ext uri="{BB962C8B-B14F-4D97-AF65-F5344CB8AC3E}">
        <p14:creationId xmlns:p14="http://schemas.microsoft.com/office/powerpoint/2010/main" val="1306182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Stars in the sky&#10;&#10;Description automatically generated with low confidence">
            <a:extLst>
              <a:ext uri="{FF2B5EF4-FFF2-40B4-BE49-F238E27FC236}">
                <a16:creationId xmlns:a16="http://schemas.microsoft.com/office/drawing/2014/main" id="{D5C26768-9AB9-6A85-C07C-6065329A2A94}"/>
              </a:ext>
            </a:extLst>
          </p:cNvPr>
          <p:cNvPicPr>
            <a:picLocks noChangeAspect="1"/>
          </p:cNvPicPr>
          <p:nvPr/>
        </p:nvPicPr>
        <p:blipFill rotWithShape="1">
          <a:blip r:embed="rId2">
            <a:extLst>
              <a:ext uri="{28A0092B-C50C-407E-A947-70E740481C1C}">
                <a14:useLocalDpi xmlns:a14="http://schemas.microsoft.com/office/drawing/2010/main" val="0"/>
              </a:ext>
            </a:extLst>
          </a:blip>
          <a:srcRect t="24268" b="19492"/>
          <a:stretch/>
        </p:blipFill>
        <p:spPr>
          <a:xfrm>
            <a:off x="20" y="1282"/>
            <a:ext cx="12191980" cy="6856718"/>
          </a:xfrm>
          <a:prstGeom prst="rect">
            <a:avLst/>
          </a:prstGeom>
        </p:spPr>
      </p:pic>
      <p:sp>
        <p:nvSpPr>
          <p:cNvPr id="6" name="TextBox 5">
            <a:extLst>
              <a:ext uri="{FF2B5EF4-FFF2-40B4-BE49-F238E27FC236}">
                <a16:creationId xmlns:a16="http://schemas.microsoft.com/office/drawing/2014/main" id="{2E403CFA-7DF8-D76B-FC7D-6D3A382E5EEE}"/>
              </a:ext>
            </a:extLst>
          </p:cNvPr>
          <p:cNvSpPr txBox="1"/>
          <p:nvPr/>
        </p:nvSpPr>
        <p:spPr>
          <a:xfrm>
            <a:off x="0" y="6487386"/>
            <a:ext cx="6097554" cy="369332"/>
          </a:xfrm>
          <a:prstGeom prst="rect">
            <a:avLst/>
          </a:prstGeom>
          <a:noFill/>
        </p:spPr>
        <p:txBody>
          <a:bodyPr wrap="square">
            <a:spAutoFit/>
          </a:bodyPr>
          <a:lstStyle/>
          <a:p>
            <a:r>
              <a:rPr lang="en-US" sz="1800" dirty="0">
                <a:solidFill>
                  <a:schemeClr val="bg1"/>
                </a:solidFill>
                <a:latin typeface="Monotype Corsiva" panose="03010101010201010101" pitchFamily="66" charset="0"/>
                <a:ea typeface="Microsoft YaHei Light" panose="020B0502040204020203" pitchFamily="34" charset="-122"/>
              </a:rPr>
              <a:t>© Maggie Brown</a:t>
            </a:r>
          </a:p>
        </p:txBody>
      </p:sp>
      <p:cxnSp>
        <p:nvCxnSpPr>
          <p:cNvPr id="18" name="Straight Connector 17">
            <a:extLst>
              <a:ext uri="{FF2B5EF4-FFF2-40B4-BE49-F238E27FC236}">
                <a16:creationId xmlns:a16="http://schemas.microsoft.com/office/drawing/2014/main" id="{F5B45452-FBA2-AFB3-F722-EA2C0DF38B96}"/>
              </a:ext>
            </a:extLst>
          </p:cNvPr>
          <p:cNvCxnSpPr>
            <a:cxnSpLocks/>
          </p:cNvCxnSpPr>
          <p:nvPr/>
        </p:nvCxnSpPr>
        <p:spPr>
          <a:xfrm>
            <a:off x="7390273" y="571778"/>
            <a:ext cx="0" cy="5915608"/>
          </a:xfrm>
          <a:prstGeom prst="line">
            <a:avLst/>
          </a:prstGeom>
          <a:ln>
            <a:solidFill>
              <a:schemeClr val="bg1"/>
            </a:solidFill>
          </a:ln>
        </p:spPr>
        <p:style>
          <a:lnRef idx="3">
            <a:schemeClr val="dk1"/>
          </a:lnRef>
          <a:fillRef idx="0">
            <a:schemeClr val="dk1"/>
          </a:fillRef>
          <a:effectRef idx="2">
            <a:schemeClr val="dk1"/>
          </a:effectRef>
          <a:fontRef idx="minor">
            <a:schemeClr val="tx1"/>
          </a:fontRef>
        </p:style>
      </p:cxnSp>
      <p:pic>
        <p:nvPicPr>
          <p:cNvPr id="20" name="Picture Placeholder 2">
            <a:extLst>
              <a:ext uri="{FF2B5EF4-FFF2-40B4-BE49-F238E27FC236}">
                <a16:creationId xmlns:a16="http://schemas.microsoft.com/office/drawing/2014/main" id="{D7D12FF2-F2C9-0EC3-6884-EFA7EF232A06}"/>
              </a:ext>
            </a:extLst>
          </p:cNvPr>
          <p:cNvPicPr>
            <a:picLocks noChangeAspect="1"/>
          </p:cNvPicPr>
          <p:nvPr/>
        </p:nvPicPr>
        <p:blipFill>
          <a:blip r:embed="rId3">
            <a:extLst>
              <a:ext uri="{837473B0-CC2E-450A-ABE3-18F120FF3D39}">
                <a1611:picAttrSrcUrl xmlns:a1611="http://schemas.microsoft.com/office/drawing/2016/11/main" r:id="rId4"/>
              </a:ext>
            </a:extLst>
          </a:blip>
          <a:srcRect t="4088" b="4088"/>
          <a:stretch/>
        </p:blipFill>
        <p:spPr>
          <a:xfrm>
            <a:off x="-95937" y="2043435"/>
            <a:ext cx="6052758" cy="3126340"/>
          </a:xfrm>
          <a:prstGeom prst="rect">
            <a:avLst/>
          </a:prstGeom>
          <a:solidFill>
            <a:srgbClr val="FFFFFF">
              <a:shade val="85000"/>
            </a:srgbClr>
          </a:solidFill>
          <a:ln w="190500" cap="rnd">
            <a:solidFill>
              <a:srgbClr val="FFFFFF"/>
            </a:solidFill>
          </a:ln>
          <a:effectLst>
            <a:outerShdw blurRad="36195" dist="12700" dir="11400000" algn="tl" rotWithShape="0">
              <a:srgbClr val="000000">
                <a:alpha val="33000"/>
              </a:srgbClr>
            </a:outerShdw>
          </a:effectLst>
          <a:scene3d>
            <a:camera prst="perspectiveContrastingLeftFacing">
              <a:rot lat="540000" lon="2100000" rev="0"/>
            </a:camera>
            <a:lightRig rig="soft" dir="t"/>
          </a:scene3d>
          <a:sp3d contourW="12700" prstMaterial="matte">
            <a:bevelT w="63500" h="50800"/>
            <a:contourClr>
              <a:srgbClr val="C0C0C0"/>
            </a:contourClr>
          </a:sp3d>
        </p:spPr>
      </p:pic>
      <p:sp>
        <p:nvSpPr>
          <p:cNvPr id="23" name="TextBox 22">
            <a:extLst>
              <a:ext uri="{FF2B5EF4-FFF2-40B4-BE49-F238E27FC236}">
                <a16:creationId xmlns:a16="http://schemas.microsoft.com/office/drawing/2014/main" id="{C09973EF-A890-C74F-F7C3-F54CD2B12F89}"/>
              </a:ext>
            </a:extLst>
          </p:cNvPr>
          <p:cNvSpPr txBox="1"/>
          <p:nvPr/>
        </p:nvSpPr>
        <p:spPr>
          <a:xfrm>
            <a:off x="7879046" y="571778"/>
            <a:ext cx="3822658" cy="6986528"/>
          </a:xfrm>
          <a:prstGeom prst="rect">
            <a:avLst/>
          </a:prstGeom>
          <a:noFill/>
        </p:spPr>
        <p:txBody>
          <a:bodyPr wrap="square">
            <a:spAutoFit/>
          </a:bodyPr>
          <a:lstStyle/>
          <a:p>
            <a:r>
              <a:rPr lang="en-US" sz="3200" dirty="0">
                <a:solidFill>
                  <a:schemeClr val="bg1"/>
                </a:solidFill>
                <a:ea typeface="Source Sans Pro" panose="020B0503030403020204" pitchFamily="34" charset="0"/>
              </a:rPr>
              <a:t>More than just ‘the </a:t>
            </a:r>
            <a:r>
              <a:rPr lang="en-US" sz="3200" b="1" dirty="0">
                <a:solidFill>
                  <a:schemeClr val="bg1"/>
                </a:solidFill>
                <a:ea typeface="Source Sans Pro" panose="020B0503030403020204" pitchFamily="34" charset="0"/>
              </a:rPr>
              <a:t>individual</a:t>
            </a:r>
            <a:r>
              <a:rPr lang="en-US" sz="3200" dirty="0">
                <a:solidFill>
                  <a:schemeClr val="bg1"/>
                </a:solidFill>
                <a:ea typeface="Source Sans Pro" panose="020B0503030403020204" pitchFamily="34" charset="0"/>
              </a:rPr>
              <a:t>’</a:t>
            </a:r>
          </a:p>
          <a:p>
            <a:endParaRPr lang="en-US" sz="3200" dirty="0">
              <a:solidFill>
                <a:schemeClr val="bg1"/>
              </a:solidFill>
              <a:ea typeface="Source Sans Pro" panose="020B0503030403020204" pitchFamily="34" charset="0"/>
            </a:endParaRPr>
          </a:p>
          <a:p>
            <a:endParaRPr lang="en-US" sz="3200" dirty="0">
              <a:solidFill>
                <a:schemeClr val="bg1"/>
              </a:solidFill>
              <a:ea typeface="Source Sans Pro" panose="020B0503030403020204" pitchFamily="34" charset="0"/>
            </a:endParaRPr>
          </a:p>
          <a:p>
            <a:r>
              <a:rPr lang="en-US" sz="3200" dirty="0">
                <a:solidFill>
                  <a:schemeClr val="bg1"/>
                </a:solidFill>
                <a:ea typeface="Source Sans Pro" panose="020B0503030403020204" pitchFamily="34" charset="0"/>
              </a:rPr>
              <a:t>More than cognitive processes and </a:t>
            </a:r>
            <a:r>
              <a:rPr lang="en-US" sz="3200" b="1" dirty="0">
                <a:solidFill>
                  <a:schemeClr val="bg1"/>
                </a:solidFill>
                <a:ea typeface="Source Sans Pro" panose="020B0503030403020204" pitchFamily="34" charset="0"/>
              </a:rPr>
              <a:t>abilities</a:t>
            </a:r>
          </a:p>
          <a:p>
            <a:endParaRPr lang="en-US" sz="3200" dirty="0">
              <a:solidFill>
                <a:schemeClr val="bg1"/>
              </a:solidFill>
              <a:ea typeface="Source Sans Pro" panose="020B0503030403020204" pitchFamily="34" charset="0"/>
            </a:endParaRPr>
          </a:p>
          <a:p>
            <a:endParaRPr lang="en-US" sz="3200" dirty="0">
              <a:solidFill>
                <a:schemeClr val="bg1"/>
              </a:solidFill>
              <a:ea typeface="Source Sans Pro" panose="020B0503030403020204" pitchFamily="34" charset="0"/>
            </a:endParaRPr>
          </a:p>
          <a:p>
            <a:r>
              <a:rPr lang="en-US" sz="3200" dirty="0">
                <a:solidFill>
                  <a:schemeClr val="bg1"/>
                </a:solidFill>
                <a:ea typeface="Source Sans Pro" panose="020B0503030403020204" pitchFamily="34" charset="0"/>
              </a:rPr>
              <a:t>Beyond a single emphasis on </a:t>
            </a:r>
            <a:r>
              <a:rPr lang="en-US" sz="3200" b="1" dirty="0">
                <a:solidFill>
                  <a:schemeClr val="bg1"/>
                </a:solidFill>
                <a:ea typeface="Source Sans Pro" panose="020B0503030403020204" pitchFamily="34" charset="0"/>
              </a:rPr>
              <a:t>achievement</a:t>
            </a:r>
          </a:p>
          <a:p>
            <a:endParaRPr lang="en-US" sz="3200" dirty="0">
              <a:solidFill>
                <a:schemeClr val="bg1"/>
              </a:solidFill>
            </a:endParaRPr>
          </a:p>
          <a:p>
            <a:endParaRPr lang="en-NZ" sz="3200" dirty="0">
              <a:solidFill>
                <a:schemeClr val="bg1"/>
              </a:solidFill>
            </a:endParaRPr>
          </a:p>
        </p:txBody>
      </p:sp>
      <p:sp>
        <p:nvSpPr>
          <p:cNvPr id="25" name="TextBox 24">
            <a:extLst>
              <a:ext uri="{FF2B5EF4-FFF2-40B4-BE49-F238E27FC236}">
                <a16:creationId xmlns:a16="http://schemas.microsoft.com/office/drawing/2014/main" id="{86CF5BE2-8D59-5CD6-F4A6-7A96129E1F11}"/>
              </a:ext>
            </a:extLst>
          </p:cNvPr>
          <p:cNvSpPr txBox="1"/>
          <p:nvPr/>
        </p:nvSpPr>
        <p:spPr>
          <a:xfrm>
            <a:off x="490296" y="571778"/>
            <a:ext cx="6157244" cy="830997"/>
          </a:xfrm>
          <a:prstGeom prst="rect">
            <a:avLst/>
          </a:prstGeom>
          <a:noFill/>
        </p:spPr>
        <p:txBody>
          <a:bodyPr wrap="square">
            <a:spAutoFit/>
          </a:bodyPr>
          <a:lstStyle/>
          <a:p>
            <a:r>
              <a:rPr kumimoji="0" lang="en-US" sz="4800" b="0" i="0" u="none" strike="noStrike" kern="1200" cap="none" spc="0" normalizeH="0" baseline="0" noProof="0" dirty="0">
                <a:ln>
                  <a:noFill/>
                </a:ln>
                <a:solidFill>
                  <a:prstClr val="white"/>
                </a:solidFill>
                <a:effectLst/>
                <a:uLnTx/>
                <a:uFillTx/>
                <a:latin typeface="+mn-lt"/>
                <a:ea typeface="+mj-ea"/>
                <a:cs typeface="+mj-cs"/>
              </a:rPr>
              <a:t>Expand our Stories: </a:t>
            </a:r>
            <a:endParaRPr lang="en-US" sz="4800" dirty="0"/>
          </a:p>
        </p:txBody>
      </p:sp>
      <p:sp>
        <p:nvSpPr>
          <p:cNvPr id="26" name="Rectangle 25">
            <a:extLst>
              <a:ext uri="{FF2B5EF4-FFF2-40B4-BE49-F238E27FC236}">
                <a16:creationId xmlns:a16="http://schemas.microsoft.com/office/drawing/2014/main" id="{344929CF-C15C-A560-6B63-088152960A39}"/>
              </a:ext>
            </a:extLst>
          </p:cNvPr>
          <p:cNvSpPr/>
          <p:nvPr/>
        </p:nvSpPr>
        <p:spPr>
          <a:xfrm rot="19170224">
            <a:off x="961224" y="2671851"/>
            <a:ext cx="4744599" cy="1446550"/>
          </a:xfrm>
          <a:prstGeom prst="rect">
            <a:avLst/>
          </a:prstGeom>
          <a:noFill/>
        </p:spPr>
        <p:txBody>
          <a:bodyPr wrap="square" lIns="91440" tIns="45720" rIns="91440" bIns="45720">
            <a:spAutoFit/>
          </a:bodyPr>
          <a:lstStyle/>
          <a:p>
            <a:pPr algn="ctr"/>
            <a:r>
              <a:rPr lang="en-US" sz="8800" b="1" dirty="0">
                <a:ln w="9525">
                  <a:solidFill>
                    <a:schemeClr val="bg1"/>
                  </a:solidFill>
                  <a:prstDash val="solid"/>
                </a:ln>
                <a:solidFill>
                  <a:srgbClr val="FF0000"/>
                </a:solidFill>
                <a:effectLst>
                  <a:outerShdw blurRad="12700" dist="38100" dir="2700000" algn="tl" rotWithShape="0">
                    <a:schemeClr val="accent5">
                      <a:lumMod val="60000"/>
                      <a:lumOff val="40000"/>
                    </a:schemeClr>
                  </a:outerShdw>
                </a:effectLst>
              </a:rPr>
              <a:t>Why?</a:t>
            </a:r>
          </a:p>
        </p:txBody>
      </p:sp>
    </p:spTree>
    <p:extLst>
      <p:ext uri="{BB962C8B-B14F-4D97-AF65-F5344CB8AC3E}">
        <p14:creationId xmlns:p14="http://schemas.microsoft.com/office/powerpoint/2010/main" val="3760055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25">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3">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3">
                                            <p:txEl>
                                              <p:pRg st="6" end="6"/>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7" name="Rectangle 1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Picture Placeholder 16">
            <a:extLst>
              <a:ext uri="{FF2B5EF4-FFF2-40B4-BE49-F238E27FC236}">
                <a16:creationId xmlns:a16="http://schemas.microsoft.com/office/drawing/2014/main" id="{7942151E-0D01-AA90-07A0-C7670398D202}"/>
              </a:ext>
            </a:extLst>
          </p:cNvPr>
          <p:cNvPicPr>
            <a:picLocks noChangeAspect="1"/>
          </p:cNvPicPr>
          <p:nvPr/>
        </p:nvPicPr>
        <p:blipFill rotWithShape="1">
          <a:blip r:embed="rId2">
            <a:extLst>
              <a:ext uri="{837473B0-CC2E-450A-ABE3-18F120FF3D39}">
                <a1611:picAttrSrcUrl xmlns:a1611="http://schemas.microsoft.com/office/drawing/2016/11/main" r:id="rId3"/>
              </a:ext>
            </a:extLst>
          </a:blip>
          <a:srcRect l="15128" r="7316"/>
          <a:stretch/>
        </p:blipFill>
        <p:spPr>
          <a:xfrm>
            <a:off x="21" y="-1"/>
            <a:ext cx="6534130" cy="6858000"/>
          </a:xfrm>
          <a:prstGeom prst="rect">
            <a:avLst/>
          </a:prstGeom>
          <a:pattFill prst="pct70">
            <a:fgClr>
              <a:schemeClr val="accent6">
                <a:lumMod val="40000"/>
                <a:lumOff val="60000"/>
              </a:schemeClr>
            </a:fgClr>
            <a:bgClr>
              <a:schemeClr val="bg1"/>
            </a:bgClr>
          </a:pattFill>
        </p:spPr>
      </p:pic>
      <p:pic>
        <p:nvPicPr>
          <p:cNvPr id="3" name="Picture 2" descr="Stars in the sky&#10;&#10;Description automatically generated with low confidence">
            <a:extLst>
              <a:ext uri="{FF2B5EF4-FFF2-40B4-BE49-F238E27FC236}">
                <a16:creationId xmlns:a16="http://schemas.microsoft.com/office/drawing/2014/main" id="{12CEBA6F-2555-3646-93ED-A5B9A1FB8366}"/>
              </a:ext>
            </a:extLst>
          </p:cNvPr>
          <p:cNvPicPr>
            <a:picLocks noChangeAspect="1"/>
          </p:cNvPicPr>
          <p:nvPr/>
        </p:nvPicPr>
        <p:blipFill rotWithShape="1">
          <a:blip r:embed="rId4">
            <a:extLst>
              <a:ext uri="{28A0092B-C50C-407E-A947-70E740481C1C}">
                <a14:useLocalDpi xmlns:a14="http://schemas.microsoft.com/office/drawing/2010/main" val="0"/>
              </a:ext>
            </a:extLst>
          </a:blip>
          <a:srcRect l="18760" r="20089"/>
          <a:stretch/>
        </p:blipFill>
        <p:spPr>
          <a:xfrm>
            <a:off x="6534151" y="1"/>
            <a:ext cx="5657849" cy="6857999"/>
          </a:xfrm>
          <a:prstGeom prst="rect">
            <a:avLst/>
          </a:prstGeom>
        </p:spPr>
      </p:pic>
      <p:sp>
        <p:nvSpPr>
          <p:cNvPr id="10" name="TextBox 9">
            <a:extLst>
              <a:ext uri="{FF2B5EF4-FFF2-40B4-BE49-F238E27FC236}">
                <a16:creationId xmlns:a16="http://schemas.microsoft.com/office/drawing/2014/main" id="{16C32A1A-8F8C-AD4B-7028-16A124A4173F}"/>
              </a:ext>
            </a:extLst>
          </p:cNvPr>
          <p:cNvSpPr txBox="1"/>
          <p:nvPr/>
        </p:nvSpPr>
        <p:spPr>
          <a:xfrm>
            <a:off x="0" y="6487386"/>
            <a:ext cx="6097554" cy="369332"/>
          </a:xfrm>
          <a:prstGeom prst="rect">
            <a:avLst/>
          </a:prstGeom>
          <a:noFill/>
        </p:spPr>
        <p:txBody>
          <a:bodyPr wrap="square">
            <a:spAutoFit/>
          </a:bodyPr>
          <a:lstStyle/>
          <a:p>
            <a:r>
              <a:rPr lang="en-US" sz="1800" dirty="0">
                <a:solidFill>
                  <a:schemeClr val="bg1"/>
                </a:solidFill>
                <a:latin typeface="Monotype Corsiva" panose="03010101010201010101" pitchFamily="66" charset="0"/>
                <a:ea typeface="Microsoft YaHei Light" panose="020B0502040204020203" pitchFamily="34" charset="-122"/>
              </a:rPr>
              <a:t>© Maggie Brown</a:t>
            </a:r>
          </a:p>
        </p:txBody>
      </p:sp>
      <p:sp>
        <p:nvSpPr>
          <p:cNvPr id="12" name="TextBox 11">
            <a:extLst>
              <a:ext uri="{FF2B5EF4-FFF2-40B4-BE49-F238E27FC236}">
                <a16:creationId xmlns:a16="http://schemas.microsoft.com/office/drawing/2014/main" id="{3E33E7A3-B0AB-5282-6757-6F52AD4F5712}"/>
              </a:ext>
            </a:extLst>
          </p:cNvPr>
          <p:cNvSpPr txBox="1"/>
          <p:nvPr/>
        </p:nvSpPr>
        <p:spPr>
          <a:xfrm>
            <a:off x="6737710" y="820131"/>
            <a:ext cx="5250730" cy="4401205"/>
          </a:xfrm>
          <a:prstGeom prst="rect">
            <a:avLst/>
          </a:prstGeom>
          <a:noFill/>
        </p:spPr>
        <p:txBody>
          <a:bodyPr wrap="square">
            <a:spAutoFit/>
          </a:bodyPr>
          <a:lstStyle/>
          <a:p>
            <a:r>
              <a:rPr lang="en-US" sz="2800" i="0" dirty="0">
                <a:solidFill>
                  <a:schemeClr val="bg1"/>
                </a:solidFill>
                <a:effectLst/>
                <a:latin typeface="Univers" panose="020B0503020202020204" pitchFamily="34" charset="0"/>
                <a:ea typeface="Calibri" panose="020F0502020204030204" pitchFamily="34" charset="0"/>
                <a:cs typeface="Times New Roman" panose="02020603050405020304" pitchFamily="18" charset="0"/>
              </a:rPr>
              <a:t>Our own health, and our mental health, in particular, is </a:t>
            </a:r>
            <a:r>
              <a:rPr lang="en-US" sz="2800" b="1" i="0" dirty="0">
                <a:solidFill>
                  <a:schemeClr val="bg1"/>
                </a:solidFill>
                <a:effectLst/>
                <a:latin typeface="Univers" panose="020B0503020202020204" pitchFamily="34" charset="0"/>
                <a:ea typeface="Calibri" panose="020F0502020204030204" pitchFamily="34" charset="0"/>
                <a:cs typeface="Times New Roman" panose="02020603050405020304" pitchFamily="18" charset="0"/>
              </a:rPr>
              <a:t>intimately connected to our experiences of the world – </a:t>
            </a:r>
            <a:br>
              <a:rPr lang="en-US" sz="2800" b="1" i="0" dirty="0">
                <a:solidFill>
                  <a:schemeClr val="bg1"/>
                </a:solidFill>
                <a:effectLst/>
                <a:latin typeface="Univers" panose="020B0503020202020204" pitchFamily="34" charset="0"/>
                <a:ea typeface="Calibri" panose="020F0502020204030204" pitchFamily="34" charset="0"/>
                <a:cs typeface="Times New Roman" panose="02020603050405020304" pitchFamily="18" charset="0"/>
              </a:rPr>
            </a:br>
            <a:br>
              <a:rPr lang="en-US" sz="2800" b="1" i="0" dirty="0">
                <a:solidFill>
                  <a:schemeClr val="bg1"/>
                </a:solidFill>
                <a:effectLst/>
                <a:latin typeface="Univers" panose="020B0503020202020204" pitchFamily="34" charset="0"/>
                <a:ea typeface="Calibri" panose="020F0502020204030204" pitchFamily="34" charset="0"/>
                <a:cs typeface="Times New Roman" panose="02020603050405020304" pitchFamily="18" charset="0"/>
              </a:rPr>
            </a:br>
            <a:br>
              <a:rPr lang="en-US" sz="2800" b="1" i="0" dirty="0">
                <a:solidFill>
                  <a:schemeClr val="bg1"/>
                </a:solidFill>
                <a:effectLst/>
                <a:latin typeface="Univers" panose="020B0503020202020204" pitchFamily="34" charset="0"/>
                <a:ea typeface="Calibri" panose="020F0502020204030204" pitchFamily="34" charset="0"/>
                <a:cs typeface="Times New Roman" panose="02020603050405020304" pitchFamily="18" charset="0"/>
              </a:rPr>
            </a:br>
            <a:br>
              <a:rPr lang="en-US" sz="2800" b="1" i="0" dirty="0">
                <a:solidFill>
                  <a:schemeClr val="bg1"/>
                </a:solidFill>
                <a:effectLst/>
                <a:latin typeface="Univers" panose="020B0503020202020204" pitchFamily="34" charset="0"/>
                <a:ea typeface="Calibri" panose="020F0502020204030204" pitchFamily="34" charset="0"/>
                <a:cs typeface="Times New Roman" panose="02020603050405020304" pitchFamily="18" charset="0"/>
              </a:rPr>
            </a:br>
            <a:r>
              <a:rPr lang="en-US" sz="2800" b="1" i="0" dirty="0">
                <a:solidFill>
                  <a:schemeClr val="bg1"/>
                </a:solidFill>
                <a:effectLst/>
                <a:latin typeface="Univers" panose="020B0503020202020204" pitchFamily="34" charset="0"/>
                <a:ea typeface="Calibri" panose="020F0502020204030204" pitchFamily="34" charset="0"/>
                <a:cs typeface="Times New Roman" panose="02020603050405020304" pitchFamily="18" charset="0"/>
              </a:rPr>
              <a:t>It is not just about what happens inside this container called ‘me’. </a:t>
            </a:r>
            <a:endParaRPr lang="en-US" sz="2800" dirty="0">
              <a:solidFill>
                <a:schemeClr val="bg1"/>
              </a:solidFill>
            </a:endParaRPr>
          </a:p>
        </p:txBody>
      </p:sp>
      <p:pic>
        <p:nvPicPr>
          <p:cNvPr id="14" name="Graphic 13" descr="Star">
            <a:extLst>
              <a:ext uri="{FF2B5EF4-FFF2-40B4-BE49-F238E27FC236}">
                <a16:creationId xmlns:a16="http://schemas.microsoft.com/office/drawing/2014/main" id="{C7D99156-6AB4-5204-DF24-EBAB567BEED8}"/>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8934851" y="2758590"/>
            <a:ext cx="856447" cy="856447"/>
          </a:xfrm>
          <a:prstGeom prst="rect">
            <a:avLst/>
          </a:prstGeom>
        </p:spPr>
      </p:pic>
    </p:spTree>
    <p:extLst>
      <p:ext uri="{BB962C8B-B14F-4D97-AF65-F5344CB8AC3E}">
        <p14:creationId xmlns:p14="http://schemas.microsoft.com/office/powerpoint/2010/main" val="293608919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Stars in the sky&#10;&#10;Description automatically generated with low confidence">
            <a:extLst>
              <a:ext uri="{FF2B5EF4-FFF2-40B4-BE49-F238E27FC236}">
                <a16:creationId xmlns:a16="http://schemas.microsoft.com/office/drawing/2014/main" id="{5114F4FB-36EC-98EF-BB3E-71F70A851F31}"/>
              </a:ext>
            </a:extLst>
          </p:cNvPr>
          <p:cNvPicPr>
            <a:picLocks noChangeAspect="1"/>
          </p:cNvPicPr>
          <p:nvPr/>
        </p:nvPicPr>
        <p:blipFill rotWithShape="1">
          <a:blip r:embed="rId2">
            <a:extLst>
              <a:ext uri="{28A0092B-C50C-407E-A947-70E740481C1C}">
                <a14:useLocalDpi xmlns:a14="http://schemas.microsoft.com/office/drawing/2010/main" val="0"/>
              </a:ext>
            </a:extLst>
          </a:blip>
          <a:srcRect t="24268" b="19492"/>
          <a:stretch/>
        </p:blipFill>
        <p:spPr>
          <a:xfrm>
            <a:off x="20" y="1282"/>
            <a:ext cx="12191980" cy="6856718"/>
          </a:xfrm>
          <a:prstGeom prst="rect">
            <a:avLst/>
          </a:prstGeom>
        </p:spPr>
      </p:pic>
      <p:sp>
        <p:nvSpPr>
          <p:cNvPr id="5" name="TextBox 4">
            <a:extLst>
              <a:ext uri="{FF2B5EF4-FFF2-40B4-BE49-F238E27FC236}">
                <a16:creationId xmlns:a16="http://schemas.microsoft.com/office/drawing/2014/main" id="{AED16230-B6EF-BA68-D5AC-21AA442AD6EC}"/>
              </a:ext>
            </a:extLst>
          </p:cNvPr>
          <p:cNvSpPr txBox="1"/>
          <p:nvPr/>
        </p:nvSpPr>
        <p:spPr>
          <a:xfrm>
            <a:off x="0" y="273698"/>
            <a:ext cx="8620124" cy="830997"/>
          </a:xfrm>
          <a:prstGeom prst="rect">
            <a:avLst/>
          </a:prstGeom>
          <a:noFill/>
        </p:spPr>
        <p:txBody>
          <a:bodyPr wrap="square" rtlCol="0">
            <a:spAutoFit/>
          </a:bodyPr>
          <a:lstStyle/>
          <a:p>
            <a:r>
              <a:rPr lang="en-US" sz="4800" dirty="0">
                <a:solidFill>
                  <a:schemeClr val="bg1"/>
                </a:solidFill>
                <a:latin typeface="Univers" panose="020B0503020202020204" pitchFamily="34" charset="0"/>
              </a:rPr>
              <a:t>	MENTAL WELLNESS</a:t>
            </a:r>
            <a:endParaRPr lang="en-NZ" sz="4800" dirty="0">
              <a:solidFill>
                <a:schemeClr val="bg1"/>
              </a:solidFill>
              <a:latin typeface="Univers" panose="020B0503020202020204" pitchFamily="34" charset="0"/>
            </a:endParaRPr>
          </a:p>
        </p:txBody>
      </p:sp>
      <p:pic>
        <p:nvPicPr>
          <p:cNvPr id="6" name="Picture Placeholder 17">
            <a:extLst>
              <a:ext uri="{FF2B5EF4-FFF2-40B4-BE49-F238E27FC236}">
                <a16:creationId xmlns:a16="http://schemas.microsoft.com/office/drawing/2014/main" id="{39A2506C-4091-ADB2-B45D-58D2E690CE73}"/>
              </a:ext>
            </a:extLst>
          </p:cNvPr>
          <p:cNvPicPr>
            <a:picLocks noChangeAspect="1"/>
          </p:cNvPicPr>
          <p:nvPr/>
        </p:nvPicPr>
        <p:blipFill>
          <a:blip r:embed="rId3"/>
          <a:srcRect/>
          <a:stretch/>
        </p:blipFill>
        <p:spPr>
          <a:xfrm>
            <a:off x="6478587" y="781340"/>
            <a:ext cx="5132388" cy="2647660"/>
          </a:xfrm>
          <a:custGeom>
            <a:avLst/>
            <a:gdLst>
              <a:gd name="connsiteX0" fmla="*/ 2566194 w 5132388"/>
              <a:gd name="connsiteY0" fmla="*/ 0 h 5132388"/>
              <a:gd name="connsiteX1" fmla="*/ 5132388 w 5132388"/>
              <a:gd name="connsiteY1" fmla="*/ 2566194 h 5132388"/>
              <a:gd name="connsiteX2" fmla="*/ 2566194 w 5132388"/>
              <a:gd name="connsiteY2" fmla="*/ 5132388 h 5132388"/>
              <a:gd name="connsiteX3" fmla="*/ 0 w 5132388"/>
              <a:gd name="connsiteY3" fmla="*/ 2566194 h 5132388"/>
              <a:gd name="connsiteX4" fmla="*/ 2566194 w 5132388"/>
              <a:gd name="connsiteY4" fmla="*/ 0 h 513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2388" h="5132388">
                <a:moveTo>
                  <a:pt x="2566194" y="0"/>
                </a:moveTo>
                <a:cubicBezTo>
                  <a:pt x="3983464" y="0"/>
                  <a:pt x="5132388" y="1148924"/>
                  <a:pt x="5132388" y="2566194"/>
                </a:cubicBezTo>
                <a:cubicBezTo>
                  <a:pt x="5132388" y="3983464"/>
                  <a:pt x="3983464" y="5132388"/>
                  <a:pt x="2566194" y="5132388"/>
                </a:cubicBezTo>
                <a:cubicBezTo>
                  <a:pt x="1148924" y="5132388"/>
                  <a:pt x="0" y="3983464"/>
                  <a:pt x="0" y="2566194"/>
                </a:cubicBezTo>
                <a:cubicBezTo>
                  <a:pt x="0" y="1148924"/>
                  <a:pt x="1148924" y="0"/>
                  <a:pt x="2566194" y="0"/>
                </a:cubicBezTo>
                <a:close/>
              </a:path>
            </a:pathLst>
          </a:custGeom>
          <a:solidFill>
            <a:schemeClr val="accent5">
              <a:alpha val="48000"/>
            </a:schemeClr>
          </a:solidFill>
        </p:spPr>
      </p:pic>
      <p:sp>
        <p:nvSpPr>
          <p:cNvPr id="9" name="TextBox 8">
            <a:extLst>
              <a:ext uri="{FF2B5EF4-FFF2-40B4-BE49-F238E27FC236}">
                <a16:creationId xmlns:a16="http://schemas.microsoft.com/office/drawing/2014/main" id="{5111B05D-CD24-6EC3-C2AE-35C24632B8CB}"/>
              </a:ext>
            </a:extLst>
          </p:cNvPr>
          <p:cNvSpPr txBox="1"/>
          <p:nvPr/>
        </p:nvSpPr>
        <p:spPr>
          <a:xfrm>
            <a:off x="192056" y="1859339"/>
            <a:ext cx="6096000" cy="4893647"/>
          </a:xfrm>
          <a:prstGeom prst="rect">
            <a:avLst/>
          </a:prstGeom>
          <a:noFill/>
        </p:spPr>
        <p:txBody>
          <a:bodyPr wrap="square">
            <a:spAutoFit/>
          </a:bodyPr>
          <a:lstStyle/>
          <a:p>
            <a:r>
              <a:rPr lang="en-US" sz="2400" b="1" dirty="0">
                <a:solidFill>
                  <a:schemeClr val="bg1"/>
                </a:solidFill>
                <a:latin typeface="Univers" panose="020B0503020202020204" pitchFamily="34" charset="0"/>
                <a:ea typeface="Calibri" panose="020F0502020204030204" pitchFamily="34" charset="0"/>
                <a:cs typeface="Times New Roman" panose="02020603050405020304" pitchFamily="18" charset="0"/>
              </a:rPr>
              <a:t>F</a:t>
            </a:r>
            <a:r>
              <a:rPr lang="en-US" sz="2400" b="1" dirty="0">
                <a:solidFill>
                  <a:schemeClr val="bg1"/>
                </a:solidFill>
                <a:effectLst/>
                <a:latin typeface="Univers" panose="020B0503020202020204" pitchFamily="34" charset="0"/>
                <a:ea typeface="Calibri" panose="020F0502020204030204" pitchFamily="34" charset="0"/>
                <a:cs typeface="Times New Roman" panose="02020603050405020304" pitchFamily="18" charset="0"/>
              </a:rPr>
              <a:t>inding &amp; fostering lasting connections in our lives</a:t>
            </a:r>
            <a:br>
              <a:rPr lang="en-US" sz="2400" b="1" dirty="0">
                <a:solidFill>
                  <a:schemeClr val="bg1"/>
                </a:solidFill>
                <a:effectLst/>
                <a:latin typeface="Univers" panose="020B0503020202020204" pitchFamily="34" charset="0"/>
                <a:ea typeface="Calibri" panose="020F0502020204030204" pitchFamily="34" charset="0"/>
                <a:cs typeface="Times New Roman" panose="02020603050405020304" pitchFamily="18" charset="0"/>
              </a:rPr>
            </a:br>
            <a:br>
              <a:rPr lang="en-US" sz="2400" b="1" dirty="0">
                <a:solidFill>
                  <a:schemeClr val="bg1"/>
                </a:solidFill>
                <a:effectLst/>
                <a:latin typeface="Univers" panose="020B0503020202020204" pitchFamily="34" charset="0"/>
                <a:ea typeface="Calibri" panose="020F0502020204030204" pitchFamily="34" charset="0"/>
                <a:cs typeface="Times New Roman" panose="02020603050405020304" pitchFamily="18" charset="0"/>
              </a:rPr>
            </a:br>
            <a:r>
              <a:rPr lang="en-US" sz="2400" b="1" dirty="0">
                <a:solidFill>
                  <a:schemeClr val="bg1"/>
                </a:solidFill>
                <a:latin typeface="Univers" panose="020B0503020202020204" pitchFamily="34" charset="0"/>
                <a:ea typeface="Calibri" panose="020F0502020204030204" pitchFamily="34" charset="0"/>
                <a:cs typeface="Times New Roman" panose="02020603050405020304" pitchFamily="18" charset="0"/>
              </a:rPr>
              <a:t>L</a:t>
            </a:r>
            <a:r>
              <a:rPr lang="en-US" sz="2400" b="1" dirty="0">
                <a:solidFill>
                  <a:schemeClr val="bg1"/>
                </a:solidFill>
                <a:effectLst/>
                <a:latin typeface="Univers" panose="020B0503020202020204" pitchFamily="34" charset="0"/>
                <a:ea typeface="Calibri" panose="020F0502020204030204" pitchFamily="34" charset="0"/>
                <a:cs typeface="Times New Roman" panose="02020603050405020304" pitchFamily="18" charset="0"/>
              </a:rPr>
              <a:t>earning &amp; growing</a:t>
            </a:r>
            <a:br>
              <a:rPr lang="en-US" sz="2400" b="1" dirty="0">
                <a:solidFill>
                  <a:schemeClr val="bg1"/>
                </a:solidFill>
                <a:effectLst/>
                <a:latin typeface="Univers" panose="020B0503020202020204" pitchFamily="34" charset="0"/>
                <a:ea typeface="Calibri" panose="020F0502020204030204" pitchFamily="34" charset="0"/>
                <a:cs typeface="Times New Roman" panose="02020603050405020304" pitchFamily="18" charset="0"/>
              </a:rPr>
            </a:br>
            <a:br>
              <a:rPr lang="en-US" sz="2400" b="1" dirty="0">
                <a:solidFill>
                  <a:schemeClr val="bg1"/>
                </a:solidFill>
                <a:effectLst/>
                <a:latin typeface="Univers" panose="020B0503020202020204" pitchFamily="34" charset="0"/>
                <a:ea typeface="Calibri" panose="020F0502020204030204" pitchFamily="34" charset="0"/>
                <a:cs typeface="Times New Roman" panose="02020603050405020304" pitchFamily="18" charset="0"/>
              </a:rPr>
            </a:br>
            <a:r>
              <a:rPr lang="en-US" sz="2400" b="1" dirty="0">
                <a:solidFill>
                  <a:schemeClr val="bg1"/>
                </a:solidFill>
                <a:effectLst/>
                <a:latin typeface="Univers" panose="020B0503020202020204" pitchFamily="34" charset="0"/>
                <a:ea typeface="Calibri" panose="020F0502020204030204" pitchFamily="34" charset="0"/>
                <a:cs typeface="Times New Roman" panose="02020603050405020304" pitchFamily="18" charset="0"/>
              </a:rPr>
              <a:t>Nurturing healthy relationships of all kinds</a:t>
            </a:r>
            <a:br>
              <a:rPr lang="en-US" sz="2400" b="1" dirty="0">
                <a:solidFill>
                  <a:schemeClr val="bg1"/>
                </a:solidFill>
                <a:effectLst/>
                <a:latin typeface="Univers" panose="020B0503020202020204" pitchFamily="34" charset="0"/>
                <a:ea typeface="Calibri" panose="020F0502020204030204" pitchFamily="34" charset="0"/>
                <a:cs typeface="Times New Roman" panose="02020603050405020304" pitchFamily="18" charset="0"/>
              </a:rPr>
            </a:br>
            <a:br>
              <a:rPr lang="en-US" sz="2400" b="1" dirty="0">
                <a:solidFill>
                  <a:schemeClr val="bg1"/>
                </a:solidFill>
                <a:effectLst/>
                <a:latin typeface="Univers" panose="020B0503020202020204" pitchFamily="34" charset="0"/>
                <a:ea typeface="Calibri" panose="020F0502020204030204" pitchFamily="34" charset="0"/>
                <a:cs typeface="Times New Roman" panose="02020603050405020304" pitchFamily="18" charset="0"/>
              </a:rPr>
            </a:br>
            <a:r>
              <a:rPr lang="en-US" sz="2400" b="1" dirty="0">
                <a:solidFill>
                  <a:schemeClr val="bg1"/>
                </a:solidFill>
                <a:effectLst/>
                <a:latin typeface="Univers" panose="020B0503020202020204" pitchFamily="34" charset="0"/>
                <a:ea typeface="Calibri" panose="020F0502020204030204" pitchFamily="34" charset="0"/>
                <a:cs typeface="Times New Roman" panose="02020603050405020304" pitchFamily="18" charset="0"/>
              </a:rPr>
              <a:t>Feeling acknowledged &amp; supported for what we value &amp; the work we do</a:t>
            </a:r>
            <a:br>
              <a:rPr lang="en-US" sz="2400" b="1" dirty="0">
                <a:solidFill>
                  <a:schemeClr val="bg1"/>
                </a:solidFill>
                <a:effectLst/>
                <a:latin typeface="Univers" panose="020B0503020202020204" pitchFamily="34" charset="0"/>
                <a:ea typeface="Calibri" panose="020F0502020204030204" pitchFamily="34" charset="0"/>
                <a:cs typeface="Times New Roman" panose="02020603050405020304" pitchFamily="18" charset="0"/>
              </a:rPr>
            </a:br>
            <a:br>
              <a:rPr lang="en-US" sz="2400" b="1" dirty="0">
                <a:solidFill>
                  <a:schemeClr val="bg1"/>
                </a:solidFill>
                <a:effectLst/>
                <a:latin typeface="Univers" panose="020B0503020202020204" pitchFamily="34" charset="0"/>
                <a:ea typeface="Calibri" panose="020F0502020204030204" pitchFamily="34" charset="0"/>
                <a:cs typeface="Times New Roman" panose="02020603050405020304" pitchFamily="18" charset="0"/>
              </a:rPr>
            </a:br>
            <a:r>
              <a:rPr lang="en-US" sz="2400" b="1" dirty="0">
                <a:solidFill>
                  <a:schemeClr val="bg1"/>
                </a:solidFill>
                <a:effectLst/>
                <a:latin typeface="Univers" panose="020B0503020202020204" pitchFamily="34" charset="0"/>
                <a:ea typeface="Calibri" panose="020F0502020204030204" pitchFamily="34" charset="0"/>
                <a:cs typeface="Times New Roman" panose="02020603050405020304" pitchFamily="18" charset="0"/>
              </a:rPr>
              <a:t>Feeling a sense of security &amp; Ok-ness</a:t>
            </a:r>
            <a:br>
              <a:rPr lang="en-US"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br>
            <a:endParaRPr lang="en-US" sz="2400" dirty="0">
              <a:solidFill>
                <a:schemeClr val="bg1"/>
              </a:solidFill>
            </a:endParaRPr>
          </a:p>
        </p:txBody>
      </p:sp>
      <p:cxnSp>
        <p:nvCxnSpPr>
          <p:cNvPr id="10" name="Straight Connector 9">
            <a:extLst>
              <a:ext uri="{FF2B5EF4-FFF2-40B4-BE49-F238E27FC236}">
                <a16:creationId xmlns:a16="http://schemas.microsoft.com/office/drawing/2014/main" id="{AADC9634-F7C8-D561-2695-A5A2837C0D99}"/>
              </a:ext>
            </a:extLst>
          </p:cNvPr>
          <p:cNvCxnSpPr>
            <a:cxnSpLocks/>
          </p:cNvCxnSpPr>
          <p:nvPr/>
        </p:nvCxnSpPr>
        <p:spPr>
          <a:xfrm>
            <a:off x="6325299" y="4009938"/>
            <a:ext cx="0" cy="2189481"/>
          </a:xfrm>
          <a:prstGeom prst="line">
            <a:avLst/>
          </a:prstGeom>
          <a:ln w="28575">
            <a:solidFill>
              <a:schemeClr val="bg1"/>
            </a:solidFill>
          </a:ln>
        </p:spPr>
        <p:style>
          <a:lnRef idx="3">
            <a:schemeClr val="accent1"/>
          </a:lnRef>
          <a:fillRef idx="0">
            <a:schemeClr val="accent1"/>
          </a:fillRef>
          <a:effectRef idx="2">
            <a:schemeClr val="accent1"/>
          </a:effectRef>
          <a:fontRef idx="minor">
            <a:schemeClr val="tx1"/>
          </a:fontRef>
        </p:style>
      </p:cxnSp>
      <p:sp>
        <p:nvSpPr>
          <p:cNvPr id="11" name="TextBox 10">
            <a:extLst>
              <a:ext uri="{FF2B5EF4-FFF2-40B4-BE49-F238E27FC236}">
                <a16:creationId xmlns:a16="http://schemas.microsoft.com/office/drawing/2014/main" id="{8568C0BC-1F0B-6CC0-4A95-11E75A4F37E8}"/>
              </a:ext>
            </a:extLst>
          </p:cNvPr>
          <p:cNvSpPr txBox="1"/>
          <p:nvPr/>
        </p:nvSpPr>
        <p:spPr>
          <a:xfrm>
            <a:off x="6478587" y="3772062"/>
            <a:ext cx="5257772" cy="2677656"/>
          </a:xfrm>
          <a:prstGeom prst="rect">
            <a:avLst/>
          </a:prstGeom>
          <a:noFill/>
        </p:spPr>
        <p:txBody>
          <a:bodyPr wrap="square">
            <a:spAutoFit/>
          </a:bodyPr>
          <a:lstStyle/>
          <a:p>
            <a:r>
              <a:rPr lang="en-US" sz="2400" b="1" dirty="0">
                <a:solidFill>
                  <a:schemeClr val="bg1"/>
                </a:solidFill>
                <a:latin typeface="Univers" panose="020B0503020202020204" pitchFamily="34" charset="0"/>
                <a:ea typeface="Calibri" panose="020F0502020204030204" pitchFamily="34" charset="0"/>
                <a:cs typeface="Times New Roman" panose="02020603050405020304" pitchFamily="18" charset="0"/>
              </a:rPr>
              <a:t>F</a:t>
            </a:r>
            <a:r>
              <a:rPr lang="en-US" sz="2400" b="1" dirty="0">
                <a:solidFill>
                  <a:schemeClr val="bg1"/>
                </a:solidFill>
                <a:effectLst/>
                <a:latin typeface="Univers" panose="020B0503020202020204" pitchFamily="34" charset="0"/>
                <a:ea typeface="Calibri" panose="020F0502020204030204" pitchFamily="34" charset="0"/>
                <a:cs typeface="Times New Roman" panose="02020603050405020304" pitchFamily="18" charset="0"/>
              </a:rPr>
              <a:t>or many gifted adults, these simple things can seem so complicated to achieve.</a:t>
            </a:r>
          </a:p>
          <a:p>
            <a:endParaRPr lang="en-US" sz="2400" b="1" dirty="0">
              <a:solidFill>
                <a:schemeClr val="bg1"/>
              </a:solidFill>
              <a:latin typeface="Univers" panose="020B0503020202020204" pitchFamily="34" charset="0"/>
              <a:ea typeface="Calibri" panose="020F0502020204030204" pitchFamily="34" charset="0"/>
              <a:cs typeface="Times New Roman" panose="02020603050405020304" pitchFamily="18" charset="0"/>
            </a:endParaRPr>
          </a:p>
          <a:p>
            <a:r>
              <a:rPr lang="en-US" sz="2400" b="1" i="1" dirty="0">
                <a:solidFill>
                  <a:schemeClr val="bg1"/>
                </a:solidFill>
                <a:effectLst/>
                <a:latin typeface="Univers" panose="020B0503020202020204" pitchFamily="34" charset="0"/>
                <a:ea typeface="Calibri" panose="020F0502020204030204" pitchFamily="34" charset="0"/>
                <a:cs typeface="Times New Roman" panose="02020603050405020304" pitchFamily="18" charset="0"/>
              </a:rPr>
              <a:t>And yet they are proving to be essential for living a healthy and contented life</a:t>
            </a:r>
            <a:endParaRPr lang="en-NZ" sz="2400" b="1" i="1" dirty="0">
              <a:solidFill>
                <a:schemeClr val="bg1"/>
              </a:solidFill>
              <a:latin typeface="Univers" panose="020B0503020202020204" pitchFamily="34" charset="0"/>
            </a:endParaRPr>
          </a:p>
        </p:txBody>
      </p:sp>
      <p:sp>
        <p:nvSpPr>
          <p:cNvPr id="13" name="TextBox 12">
            <a:extLst>
              <a:ext uri="{FF2B5EF4-FFF2-40B4-BE49-F238E27FC236}">
                <a16:creationId xmlns:a16="http://schemas.microsoft.com/office/drawing/2014/main" id="{2C78E246-C027-5745-17DF-34F95E6C29AF}"/>
              </a:ext>
            </a:extLst>
          </p:cNvPr>
          <p:cNvSpPr txBox="1"/>
          <p:nvPr/>
        </p:nvSpPr>
        <p:spPr>
          <a:xfrm>
            <a:off x="0" y="6487386"/>
            <a:ext cx="6097554" cy="369332"/>
          </a:xfrm>
          <a:prstGeom prst="rect">
            <a:avLst/>
          </a:prstGeom>
          <a:noFill/>
        </p:spPr>
        <p:txBody>
          <a:bodyPr wrap="square">
            <a:spAutoFit/>
          </a:bodyPr>
          <a:lstStyle/>
          <a:p>
            <a:r>
              <a:rPr lang="en-US" sz="1800" dirty="0">
                <a:solidFill>
                  <a:schemeClr val="bg1"/>
                </a:solidFill>
                <a:latin typeface="Monotype Corsiva" panose="03010101010201010101" pitchFamily="66" charset="0"/>
                <a:ea typeface="Microsoft YaHei Light" panose="020B0502040204020203" pitchFamily="34" charset="-122"/>
              </a:rPr>
              <a:t>© Maggie Brown</a:t>
            </a:r>
          </a:p>
        </p:txBody>
      </p:sp>
    </p:spTree>
    <p:extLst>
      <p:ext uri="{BB962C8B-B14F-4D97-AF65-F5344CB8AC3E}">
        <p14:creationId xmlns:p14="http://schemas.microsoft.com/office/powerpoint/2010/main" val="1944591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1"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Stars in the sky&#10;&#10;Description automatically generated with low confidence">
            <a:extLst>
              <a:ext uri="{FF2B5EF4-FFF2-40B4-BE49-F238E27FC236}">
                <a16:creationId xmlns:a16="http://schemas.microsoft.com/office/drawing/2014/main" id="{0F9BC679-7064-8F0C-FE6E-0CF301EF1897}"/>
              </a:ext>
            </a:extLst>
          </p:cNvPr>
          <p:cNvPicPr>
            <a:picLocks noChangeAspect="1"/>
          </p:cNvPicPr>
          <p:nvPr/>
        </p:nvPicPr>
        <p:blipFill rotWithShape="1">
          <a:blip r:embed="rId2">
            <a:extLst>
              <a:ext uri="{28A0092B-C50C-407E-A947-70E740481C1C}">
                <a14:useLocalDpi xmlns:a14="http://schemas.microsoft.com/office/drawing/2010/main" val="0"/>
              </a:ext>
            </a:extLst>
          </a:blip>
          <a:srcRect t="24268" b="19492"/>
          <a:stretch/>
        </p:blipFill>
        <p:spPr>
          <a:xfrm>
            <a:off x="20" y="1282"/>
            <a:ext cx="12191980" cy="6856718"/>
          </a:xfrm>
          <a:prstGeom prst="rect">
            <a:avLst/>
          </a:prstGeom>
        </p:spPr>
      </p:pic>
      <p:sp>
        <p:nvSpPr>
          <p:cNvPr id="4" name="Title 5">
            <a:extLst>
              <a:ext uri="{FF2B5EF4-FFF2-40B4-BE49-F238E27FC236}">
                <a16:creationId xmlns:a16="http://schemas.microsoft.com/office/drawing/2014/main" id="{7BCA4DB2-8AA4-6DD9-DD27-9240EBE8284D}"/>
              </a:ext>
            </a:extLst>
          </p:cNvPr>
          <p:cNvSpPr txBox="1">
            <a:spLocks/>
          </p:cNvSpPr>
          <p:nvPr/>
        </p:nvSpPr>
        <p:spPr>
          <a:xfrm>
            <a:off x="448056" y="388800"/>
            <a:ext cx="2854800" cy="59652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bg1"/>
                </a:solidFill>
                <a:latin typeface="+mn-lt"/>
              </a:rPr>
              <a:t>Today:</a:t>
            </a:r>
          </a:p>
        </p:txBody>
      </p:sp>
      <p:graphicFrame>
        <p:nvGraphicFramePr>
          <p:cNvPr id="5" name="Content Placeholder 3" descr="Timeline Placeholder">
            <a:extLst>
              <a:ext uri="{FF2B5EF4-FFF2-40B4-BE49-F238E27FC236}">
                <a16:creationId xmlns:a16="http://schemas.microsoft.com/office/drawing/2014/main" id="{12FCE91C-0F4E-51D6-89B1-9BE8D63B550E}"/>
              </a:ext>
            </a:extLst>
          </p:cNvPr>
          <p:cNvGraphicFramePr>
            <a:graphicFrameLocks/>
          </p:cNvGraphicFramePr>
          <p:nvPr>
            <p:extLst>
              <p:ext uri="{D42A27DB-BD31-4B8C-83A1-F6EECF244321}">
                <p14:modId xmlns:p14="http://schemas.microsoft.com/office/powerpoint/2010/main" val="2358206738"/>
              </p:ext>
            </p:extLst>
          </p:nvPr>
        </p:nvGraphicFramePr>
        <p:xfrm>
          <a:off x="4171950" y="555625"/>
          <a:ext cx="6923088" cy="57467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7" name="Group 6">
            <a:extLst>
              <a:ext uri="{FF2B5EF4-FFF2-40B4-BE49-F238E27FC236}">
                <a16:creationId xmlns:a16="http://schemas.microsoft.com/office/drawing/2014/main" id="{0FACB147-9196-4C47-892A-FB3DE577CC4E}"/>
              </a:ext>
            </a:extLst>
          </p:cNvPr>
          <p:cNvGrpSpPr/>
          <p:nvPr/>
        </p:nvGrpSpPr>
        <p:grpSpPr>
          <a:xfrm>
            <a:off x="448056" y="2080077"/>
            <a:ext cx="3837066" cy="4122975"/>
            <a:chOff x="157810" y="2044219"/>
            <a:chExt cx="3837066" cy="4122975"/>
          </a:xfrm>
        </p:grpSpPr>
        <p:pic>
          <p:nvPicPr>
            <p:cNvPr id="9" name="Picture Placeholder 5">
              <a:extLst>
                <a:ext uri="{FF2B5EF4-FFF2-40B4-BE49-F238E27FC236}">
                  <a16:creationId xmlns:a16="http://schemas.microsoft.com/office/drawing/2014/main" id="{6259FD29-7B62-8A90-E305-5626F777FB3F}"/>
                </a:ext>
              </a:extLst>
            </p:cNvPr>
            <p:cNvPicPr>
              <a:picLocks noChangeAspect="1"/>
            </p:cNvPicPr>
            <p:nvPr/>
          </p:nvPicPr>
          <p:blipFill>
            <a:blip r:embed="rId8">
              <a:extLst>
                <a:ext uri="{837473B0-CC2E-450A-ABE3-18F120FF3D39}">
                  <a1611:picAttrSrcUrl xmlns:a1611="http://schemas.microsoft.com/office/drawing/2016/11/main" r:id="rId9"/>
                </a:ext>
              </a:extLst>
            </a:blip>
            <a:srcRect l="21875" r="21875"/>
            <a:stretch/>
          </p:blipFill>
          <p:spPr>
            <a:xfrm>
              <a:off x="157810" y="3059882"/>
              <a:ext cx="3107312" cy="3107312"/>
            </a:xfrm>
            <a:custGeom>
              <a:avLst/>
              <a:gdLst>
                <a:gd name="connsiteX0" fmla="*/ 2566194 w 5132388"/>
                <a:gd name="connsiteY0" fmla="*/ 0 h 5132388"/>
                <a:gd name="connsiteX1" fmla="*/ 5132388 w 5132388"/>
                <a:gd name="connsiteY1" fmla="*/ 2566194 h 5132388"/>
                <a:gd name="connsiteX2" fmla="*/ 2566194 w 5132388"/>
                <a:gd name="connsiteY2" fmla="*/ 5132388 h 5132388"/>
                <a:gd name="connsiteX3" fmla="*/ 0 w 5132388"/>
                <a:gd name="connsiteY3" fmla="*/ 2566194 h 5132388"/>
                <a:gd name="connsiteX4" fmla="*/ 2566194 w 5132388"/>
                <a:gd name="connsiteY4" fmla="*/ 0 h 513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2388" h="5132388">
                  <a:moveTo>
                    <a:pt x="2566194" y="0"/>
                  </a:moveTo>
                  <a:cubicBezTo>
                    <a:pt x="3983464" y="0"/>
                    <a:pt x="5132388" y="1148924"/>
                    <a:pt x="5132388" y="2566194"/>
                  </a:cubicBezTo>
                  <a:cubicBezTo>
                    <a:pt x="5132388" y="3983464"/>
                    <a:pt x="3983464" y="5132388"/>
                    <a:pt x="2566194" y="5132388"/>
                  </a:cubicBezTo>
                  <a:cubicBezTo>
                    <a:pt x="1148924" y="5132388"/>
                    <a:pt x="0" y="3983464"/>
                    <a:pt x="0" y="2566194"/>
                  </a:cubicBezTo>
                  <a:cubicBezTo>
                    <a:pt x="0" y="1148924"/>
                    <a:pt x="1148924" y="0"/>
                    <a:pt x="2566194" y="0"/>
                  </a:cubicBezTo>
                  <a:close/>
                </a:path>
              </a:pathLst>
            </a:custGeom>
          </p:spPr>
        </p:pic>
        <p:sp>
          <p:nvSpPr>
            <p:cNvPr id="10" name="TextBox 9">
              <a:extLst>
                <a:ext uri="{FF2B5EF4-FFF2-40B4-BE49-F238E27FC236}">
                  <a16:creationId xmlns:a16="http://schemas.microsoft.com/office/drawing/2014/main" id="{904735B3-F4F7-C1E3-9DA7-F98586226D2A}"/>
                </a:ext>
              </a:extLst>
            </p:cNvPr>
            <p:cNvSpPr txBox="1"/>
            <p:nvPr/>
          </p:nvSpPr>
          <p:spPr>
            <a:xfrm>
              <a:off x="591544" y="2044219"/>
              <a:ext cx="3403332" cy="1015663"/>
            </a:xfrm>
            <a:prstGeom prst="rect">
              <a:avLst/>
            </a:prstGeom>
            <a:noFill/>
          </p:spPr>
          <p:txBody>
            <a:bodyPr wrap="square" rtlCol="0">
              <a:spAutoFit/>
            </a:bodyPr>
            <a:lstStyle/>
            <a:p>
              <a:r>
                <a:rPr lang="en-US" sz="3200" i="1" dirty="0">
                  <a:solidFill>
                    <a:schemeClr val="bg1"/>
                  </a:solidFill>
                </a:rPr>
                <a:t>THE </a:t>
              </a:r>
              <a:r>
                <a:rPr lang="en-US" sz="6000" i="1" dirty="0">
                  <a:solidFill>
                    <a:schemeClr val="bg1"/>
                  </a:solidFill>
                </a:rPr>
                <a:t>G</a:t>
              </a:r>
              <a:r>
                <a:rPr lang="en-US" sz="3200" i="1" dirty="0">
                  <a:solidFill>
                    <a:schemeClr val="bg1"/>
                  </a:solidFill>
                </a:rPr>
                <a:t> WORD</a:t>
              </a:r>
              <a:endParaRPr lang="en-NZ" sz="3200" i="1" dirty="0">
                <a:solidFill>
                  <a:schemeClr val="bg1"/>
                </a:solidFill>
              </a:endParaRPr>
            </a:p>
          </p:txBody>
        </p:sp>
      </p:grpSp>
      <p:sp>
        <p:nvSpPr>
          <p:cNvPr id="12" name="TextBox 11">
            <a:extLst>
              <a:ext uri="{FF2B5EF4-FFF2-40B4-BE49-F238E27FC236}">
                <a16:creationId xmlns:a16="http://schemas.microsoft.com/office/drawing/2014/main" id="{E323BDF0-8C14-AD4F-AD48-152ED83F6E13}"/>
              </a:ext>
            </a:extLst>
          </p:cNvPr>
          <p:cNvSpPr txBox="1"/>
          <p:nvPr/>
        </p:nvSpPr>
        <p:spPr>
          <a:xfrm>
            <a:off x="0" y="6498368"/>
            <a:ext cx="6158752" cy="369332"/>
          </a:xfrm>
          <a:prstGeom prst="rect">
            <a:avLst/>
          </a:prstGeom>
          <a:noFill/>
        </p:spPr>
        <p:txBody>
          <a:bodyPr wrap="square">
            <a:spAutoFit/>
          </a:bodyPr>
          <a:lstStyle/>
          <a:p>
            <a:r>
              <a:rPr lang="en-US" sz="1800" dirty="0">
                <a:solidFill>
                  <a:schemeClr val="bg1"/>
                </a:solidFill>
                <a:latin typeface="Monotype Corsiva" panose="03010101010201010101" pitchFamily="66" charset="0"/>
                <a:ea typeface="Microsoft YaHei Light" panose="020B0502040204020203" pitchFamily="34" charset="-122"/>
              </a:rPr>
              <a:t>© Maggie Brown</a:t>
            </a:r>
          </a:p>
        </p:txBody>
      </p:sp>
    </p:spTree>
    <p:extLst>
      <p:ext uri="{BB962C8B-B14F-4D97-AF65-F5344CB8AC3E}">
        <p14:creationId xmlns:p14="http://schemas.microsoft.com/office/powerpoint/2010/main" val="2684085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Stars in the sky&#10;&#10;Description automatically generated with low confidence">
            <a:extLst>
              <a:ext uri="{FF2B5EF4-FFF2-40B4-BE49-F238E27FC236}">
                <a16:creationId xmlns:a16="http://schemas.microsoft.com/office/drawing/2014/main" id="{2E589190-7F82-4845-91D9-664063D01FC9}"/>
              </a:ext>
            </a:extLst>
          </p:cNvPr>
          <p:cNvPicPr>
            <a:picLocks noChangeAspect="1"/>
          </p:cNvPicPr>
          <p:nvPr/>
        </p:nvPicPr>
        <p:blipFill rotWithShape="1">
          <a:blip r:embed="rId2">
            <a:extLst>
              <a:ext uri="{28A0092B-C50C-407E-A947-70E740481C1C}">
                <a14:useLocalDpi xmlns:a14="http://schemas.microsoft.com/office/drawing/2010/main" val="0"/>
              </a:ext>
            </a:extLst>
          </a:blip>
          <a:srcRect t="24268" b="19492"/>
          <a:stretch/>
        </p:blipFill>
        <p:spPr>
          <a:xfrm>
            <a:off x="20" y="1282"/>
            <a:ext cx="12191980" cy="6856718"/>
          </a:xfrm>
          <a:prstGeom prst="rect">
            <a:avLst/>
          </a:prstGeom>
        </p:spPr>
      </p:pic>
      <p:sp>
        <p:nvSpPr>
          <p:cNvPr id="5" name="Title 5">
            <a:extLst>
              <a:ext uri="{FF2B5EF4-FFF2-40B4-BE49-F238E27FC236}">
                <a16:creationId xmlns:a16="http://schemas.microsoft.com/office/drawing/2014/main" id="{939627F7-114D-6970-1160-EE04DECBC7C7}"/>
              </a:ext>
            </a:extLst>
          </p:cNvPr>
          <p:cNvSpPr txBox="1">
            <a:spLocks/>
          </p:cNvSpPr>
          <p:nvPr/>
        </p:nvSpPr>
        <p:spPr>
          <a:xfrm>
            <a:off x="448056" y="388800"/>
            <a:ext cx="2854800" cy="59652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a:solidFill>
                  <a:schemeClr val="bg1"/>
                </a:solidFill>
                <a:latin typeface="+mn-lt"/>
              </a:rPr>
              <a:t>Underground</a:t>
            </a:r>
            <a:r>
              <a:rPr lang="en-US" sz="3200">
                <a:solidFill>
                  <a:schemeClr val="bg1"/>
                </a:solidFill>
              </a:rPr>
              <a:t>:</a:t>
            </a:r>
            <a:endParaRPr lang="en-US" sz="3200" dirty="0">
              <a:solidFill>
                <a:schemeClr val="bg1"/>
              </a:solidFill>
            </a:endParaRPr>
          </a:p>
        </p:txBody>
      </p:sp>
      <p:graphicFrame>
        <p:nvGraphicFramePr>
          <p:cNvPr id="6" name="Content Placeholder 3" descr="Timeline Placeholder">
            <a:extLst>
              <a:ext uri="{FF2B5EF4-FFF2-40B4-BE49-F238E27FC236}">
                <a16:creationId xmlns:a16="http://schemas.microsoft.com/office/drawing/2014/main" id="{484CDD2E-22C5-8474-9779-6D156365D93E}"/>
              </a:ext>
            </a:extLst>
          </p:cNvPr>
          <p:cNvGraphicFramePr>
            <a:graphicFrameLocks/>
          </p:cNvGraphicFramePr>
          <p:nvPr>
            <p:extLst>
              <p:ext uri="{D42A27DB-BD31-4B8C-83A1-F6EECF244321}">
                <p14:modId xmlns:p14="http://schemas.microsoft.com/office/powerpoint/2010/main" val="2502940129"/>
              </p:ext>
            </p:extLst>
          </p:nvPr>
        </p:nvGraphicFramePr>
        <p:xfrm>
          <a:off x="4171950" y="-386768"/>
          <a:ext cx="7286042" cy="50427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Box 8">
            <a:extLst>
              <a:ext uri="{FF2B5EF4-FFF2-40B4-BE49-F238E27FC236}">
                <a16:creationId xmlns:a16="http://schemas.microsoft.com/office/drawing/2014/main" id="{F723A379-4E2D-4CFE-D513-259DF9CFD88C}"/>
              </a:ext>
            </a:extLst>
          </p:cNvPr>
          <p:cNvSpPr txBox="1"/>
          <p:nvPr/>
        </p:nvSpPr>
        <p:spPr>
          <a:xfrm>
            <a:off x="369329" y="1875453"/>
            <a:ext cx="2644459" cy="1200329"/>
          </a:xfrm>
          <a:prstGeom prst="rect">
            <a:avLst/>
          </a:prstGeom>
          <a:noFill/>
        </p:spPr>
        <p:txBody>
          <a:bodyPr wrap="square" rtlCol="0">
            <a:spAutoFit/>
          </a:bodyPr>
          <a:lstStyle/>
          <a:p>
            <a:r>
              <a:rPr lang="en-US" dirty="0">
                <a:solidFill>
                  <a:schemeClr val="bg1"/>
                </a:solidFill>
              </a:rPr>
              <a:t>People’s experiences of life – on a daily basis, in the many contexts of adulthood.</a:t>
            </a:r>
            <a:endParaRPr lang="en-NZ" dirty="0">
              <a:solidFill>
                <a:schemeClr val="bg1"/>
              </a:solidFill>
            </a:endParaRPr>
          </a:p>
        </p:txBody>
      </p:sp>
      <p:sp>
        <p:nvSpPr>
          <p:cNvPr id="10" name="TextBox 9">
            <a:extLst>
              <a:ext uri="{FF2B5EF4-FFF2-40B4-BE49-F238E27FC236}">
                <a16:creationId xmlns:a16="http://schemas.microsoft.com/office/drawing/2014/main" id="{60A37B5B-2453-7D75-C6F2-F2F428C6F35B}"/>
              </a:ext>
            </a:extLst>
          </p:cNvPr>
          <p:cNvSpPr txBox="1"/>
          <p:nvPr/>
        </p:nvSpPr>
        <p:spPr>
          <a:xfrm>
            <a:off x="369329" y="4236098"/>
            <a:ext cx="2900280" cy="1477328"/>
          </a:xfrm>
          <a:prstGeom prst="rect">
            <a:avLst/>
          </a:prstGeom>
          <a:noFill/>
        </p:spPr>
        <p:txBody>
          <a:bodyPr wrap="square" rtlCol="0">
            <a:spAutoFit/>
          </a:bodyPr>
          <a:lstStyle/>
          <a:p>
            <a:r>
              <a:rPr lang="en-US" sz="1800" dirty="0">
                <a:solidFill>
                  <a:schemeClr val="bg1"/>
                </a:solidFill>
                <a:effectLst/>
                <a:latin typeface="Univers" panose="020B0503020202020204" pitchFamily="34" charset="0"/>
                <a:ea typeface="Calibri" panose="020F0502020204030204" pitchFamily="34" charset="0"/>
                <a:cs typeface="Times New Roman" panose="02020603050405020304" pitchFamily="18" charset="0"/>
              </a:rPr>
              <a:t>Those ‘simple things’ that are proving to be essential for living a healthy and contented life</a:t>
            </a:r>
            <a:endParaRPr lang="en-NZ" dirty="0">
              <a:solidFill>
                <a:schemeClr val="bg1"/>
              </a:solidFill>
              <a:latin typeface="Univers" panose="020B0503020202020204" pitchFamily="34" charset="0"/>
            </a:endParaRPr>
          </a:p>
        </p:txBody>
      </p:sp>
      <p:grpSp>
        <p:nvGrpSpPr>
          <p:cNvPr id="11" name="Group 10">
            <a:extLst>
              <a:ext uri="{FF2B5EF4-FFF2-40B4-BE49-F238E27FC236}">
                <a16:creationId xmlns:a16="http://schemas.microsoft.com/office/drawing/2014/main" id="{690F75D2-923A-E6FE-852B-85F91A1C3B04}"/>
              </a:ext>
            </a:extLst>
          </p:cNvPr>
          <p:cNvGrpSpPr/>
          <p:nvPr/>
        </p:nvGrpSpPr>
        <p:grpSpPr>
          <a:xfrm>
            <a:off x="1410767" y="2891116"/>
            <a:ext cx="10567639" cy="3416191"/>
            <a:chOff x="1410767" y="2891116"/>
            <a:chExt cx="10567639" cy="3416191"/>
          </a:xfrm>
        </p:grpSpPr>
        <p:grpSp>
          <p:nvGrpSpPr>
            <p:cNvPr id="12" name="Group 11">
              <a:extLst>
                <a:ext uri="{FF2B5EF4-FFF2-40B4-BE49-F238E27FC236}">
                  <a16:creationId xmlns:a16="http://schemas.microsoft.com/office/drawing/2014/main" id="{BCFE5120-052F-61F8-978E-208A212CBA97}"/>
                </a:ext>
              </a:extLst>
            </p:cNvPr>
            <p:cNvGrpSpPr/>
            <p:nvPr/>
          </p:nvGrpSpPr>
          <p:grpSpPr>
            <a:xfrm>
              <a:off x="4692364" y="2891116"/>
              <a:ext cx="7286042" cy="3416191"/>
              <a:chOff x="4692364" y="2891116"/>
              <a:chExt cx="7286042" cy="3416191"/>
            </a:xfrm>
          </p:grpSpPr>
          <p:sp>
            <p:nvSpPr>
              <p:cNvPr id="14" name="TextBox 13">
                <a:extLst>
                  <a:ext uri="{FF2B5EF4-FFF2-40B4-BE49-F238E27FC236}">
                    <a16:creationId xmlns:a16="http://schemas.microsoft.com/office/drawing/2014/main" id="{FF4893F6-3C9A-25EA-8029-90F048E9EB82}"/>
                  </a:ext>
                </a:extLst>
              </p:cNvPr>
              <p:cNvSpPr txBox="1"/>
              <p:nvPr/>
            </p:nvSpPr>
            <p:spPr>
              <a:xfrm>
                <a:off x="4692364" y="2891116"/>
                <a:ext cx="7286042" cy="369332"/>
              </a:xfrm>
              <a:prstGeom prst="rect">
                <a:avLst/>
              </a:prstGeom>
              <a:noFill/>
            </p:spPr>
            <p:txBody>
              <a:bodyPr wrap="square" rtlCol="0">
                <a:spAutoFit/>
              </a:bodyPr>
              <a:lstStyle/>
              <a:p>
                <a:r>
                  <a:rPr lang="en-US" dirty="0">
                    <a:solidFill>
                      <a:schemeClr val="bg1"/>
                    </a:solidFill>
                  </a:rPr>
                  <a:t>Literature Reviews: Brown (2021); </a:t>
                </a:r>
                <a:r>
                  <a:rPr lang="en-US" dirty="0" err="1">
                    <a:solidFill>
                      <a:schemeClr val="bg1"/>
                    </a:solidFill>
                  </a:rPr>
                  <a:t>Rinn</a:t>
                </a:r>
                <a:r>
                  <a:rPr lang="en-US" dirty="0">
                    <a:solidFill>
                      <a:schemeClr val="bg1"/>
                    </a:solidFill>
                  </a:rPr>
                  <a:t> &amp; Bishop (2015)</a:t>
                </a:r>
              </a:p>
            </p:txBody>
          </p:sp>
          <p:sp>
            <p:nvSpPr>
              <p:cNvPr id="15" name="TextBox 14">
                <a:extLst>
                  <a:ext uri="{FF2B5EF4-FFF2-40B4-BE49-F238E27FC236}">
                    <a16:creationId xmlns:a16="http://schemas.microsoft.com/office/drawing/2014/main" id="{10FA1870-6538-CAF6-FB49-64CBD543A29A}"/>
                  </a:ext>
                </a:extLst>
              </p:cNvPr>
              <p:cNvSpPr txBox="1"/>
              <p:nvPr/>
            </p:nvSpPr>
            <p:spPr>
              <a:xfrm>
                <a:off x="5863078" y="3354447"/>
                <a:ext cx="3598985" cy="2952860"/>
              </a:xfrm>
              <a:prstGeom prst="rect">
                <a:avLst/>
              </a:prstGeom>
              <a:noFill/>
            </p:spPr>
            <p:txBody>
              <a:bodyPr wrap="square" rtlCol="0">
                <a:spAutoFit/>
              </a:bodyPr>
              <a:lstStyle/>
              <a:p>
                <a:pPr marL="285750" indent="-285750">
                  <a:lnSpc>
                    <a:spcPct val="150000"/>
                  </a:lnSpc>
                  <a:buFont typeface="Arial" panose="020B0604020202020204" pitchFamily="34" charset="0"/>
                  <a:buChar char="•"/>
                </a:pPr>
                <a:r>
                  <a:rPr lang="en-US" dirty="0">
                    <a:solidFill>
                      <a:schemeClr val="bg1"/>
                    </a:solidFill>
                  </a:rPr>
                  <a:t>Heritability</a:t>
                </a:r>
              </a:p>
              <a:p>
                <a:pPr marL="285750" indent="-285750">
                  <a:lnSpc>
                    <a:spcPct val="150000"/>
                  </a:lnSpc>
                  <a:buFont typeface="Arial" panose="020B0604020202020204" pitchFamily="34" charset="0"/>
                  <a:buChar char="•"/>
                </a:pPr>
                <a:r>
                  <a:rPr lang="en-US" dirty="0">
                    <a:solidFill>
                      <a:schemeClr val="bg1"/>
                    </a:solidFill>
                  </a:rPr>
                  <a:t>Effects of early education</a:t>
                </a:r>
              </a:p>
              <a:p>
                <a:pPr marL="285750" indent="-285750">
                  <a:lnSpc>
                    <a:spcPct val="150000"/>
                  </a:lnSpc>
                  <a:buFont typeface="Arial" panose="020B0604020202020204" pitchFamily="34" charset="0"/>
                  <a:buChar char="•"/>
                </a:pPr>
                <a:r>
                  <a:rPr lang="en-US" dirty="0">
                    <a:solidFill>
                      <a:schemeClr val="bg1"/>
                    </a:solidFill>
                  </a:rPr>
                  <a:t>Career goals &amp; counselling</a:t>
                </a:r>
              </a:p>
              <a:p>
                <a:pPr marL="285750" indent="-285750">
                  <a:lnSpc>
                    <a:spcPct val="150000"/>
                  </a:lnSpc>
                  <a:buFont typeface="Arial" panose="020B0604020202020204" pitchFamily="34" charset="0"/>
                  <a:buChar char="•"/>
                </a:pPr>
                <a:r>
                  <a:rPr lang="en-US" dirty="0">
                    <a:solidFill>
                      <a:schemeClr val="bg1"/>
                    </a:solidFill>
                  </a:rPr>
                  <a:t>Education &amp; career success</a:t>
                </a:r>
              </a:p>
              <a:p>
                <a:pPr marL="285750" indent="-285750">
                  <a:lnSpc>
                    <a:spcPct val="150000"/>
                  </a:lnSpc>
                  <a:buFont typeface="Arial" panose="020B0604020202020204" pitchFamily="34" charset="0"/>
                  <a:buChar char="•"/>
                </a:pPr>
                <a:r>
                  <a:rPr lang="en-US" dirty="0">
                    <a:solidFill>
                      <a:schemeClr val="bg1"/>
                    </a:solidFill>
                  </a:rPr>
                  <a:t>Domain specific talent development</a:t>
                </a:r>
              </a:p>
              <a:p>
                <a:pPr marL="285750" indent="-285750">
                  <a:lnSpc>
                    <a:spcPct val="150000"/>
                  </a:lnSpc>
                  <a:buFont typeface="Arial" panose="020B0604020202020204" pitchFamily="34" charset="0"/>
                  <a:buChar char="•"/>
                </a:pPr>
                <a:r>
                  <a:rPr lang="en-US" dirty="0">
                    <a:solidFill>
                      <a:schemeClr val="bg1"/>
                    </a:solidFill>
                  </a:rPr>
                  <a:t>Women’s achievement</a:t>
                </a:r>
              </a:p>
            </p:txBody>
          </p:sp>
        </p:grpSp>
        <p:sp>
          <p:nvSpPr>
            <p:cNvPr id="13" name="Rectangle 12">
              <a:extLst>
                <a:ext uri="{FF2B5EF4-FFF2-40B4-BE49-F238E27FC236}">
                  <a16:creationId xmlns:a16="http://schemas.microsoft.com/office/drawing/2014/main" id="{F1374739-7504-BCE9-A6B2-A720AF533B12}"/>
                </a:ext>
              </a:extLst>
            </p:cNvPr>
            <p:cNvSpPr/>
            <p:nvPr/>
          </p:nvSpPr>
          <p:spPr>
            <a:xfrm rot="19518785">
              <a:off x="1410767" y="4353802"/>
              <a:ext cx="7166433" cy="1015663"/>
            </a:xfrm>
            <a:prstGeom prst="rect">
              <a:avLst/>
            </a:prstGeom>
            <a:noFill/>
          </p:spPr>
          <p:txBody>
            <a:bodyPr wrap="square" lIns="91440" tIns="45720" rIns="91440" bIns="45720">
              <a:spAutoFit/>
            </a:bodyPr>
            <a:lstStyle/>
            <a:p>
              <a:pPr algn="ctr"/>
              <a:r>
                <a:rPr lang="en-US" sz="6000" dirty="0">
                  <a:ln w="0"/>
                  <a:solidFill>
                    <a:srgbClr val="FF0000"/>
                  </a:solidFill>
                  <a:effectLst>
                    <a:reflection blurRad="6350" stA="53000" endA="300" endPos="35500" dir="5400000" sy="-90000" algn="bl" rotWithShape="0"/>
                  </a:effectLst>
                </a:rPr>
                <a:t>SEEN</a:t>
              </a:r>
              <a:endParaRPr lang="en-US" sz="6000" b="0" cap="none" spc="0" dirty="0">
                <a:ln w="0"/>
                <a:solidFill>
                  <a:srgbClr val="FF0000"/>
                </a:solidFill>
                <a:effectLst>
                  <a:reflection blurRad="6350" stA="53000" endA="300" endPos="35500" dir="5400000" sy="-90000" algn="bl" rotWithShape="0"/>
                </a:effectLst>
              </a:endParaRPr>
            </a:p>
          </p:txBody>
        </p:sp>
      </p:grpSp>
      <p:sp>
        <p:nvSpPr>
          <p:cNvPr id="16" name="TextBox 15">
            <a:extLst>
              <a:ext uri="{FF2B5EF4-FFF2-40B4-BE49-F238E27FC236}">
                <a16:creationId xmlns:a16="http://schemas.microsoft.com/office/drawing/2014/main" id="{2D4E97B0-949D-856A-5614-5802CB072CE5}"/>
              </a:ext>
            </a:extLst>
          </p:cNvPr>
          <p:cNvSpPr txBox="1"/>
          <p:nvPr/>
        </p:nvSpPr>
        <p:spPr>
          <a:xfrm>
            <a:off x="0" y="6487386"/>
            <a:ext cx="6097554" cy="369332"/>
          </a:xfrm>
          <a:prstGeom prst="rect">
            <a:avLst/>
          </a:prstGeom>
          <a:noFill/>
        </p:spPr>
        <p:txBody>
          <a:bodyPr wrap="square">
            <a:spAutoFit/>
          </a:bodyPr>
          <a:lstStyle/>
          <a:p>
            <a:r>
              <a:rPr lang="en-US" sz="1800" dirty="0">
                <a:solidFill>
                  <a:schemeClr val="bg1"/>
                </a:solidFill>
                <a:latin typeface="Monotype Corsiva" panose="03010101010201010101" pitchFamily="66" charset="0"/>
                <a:ea typeface="Microsoft YaHei Light" panose="020B0502040204020203" pitchFamily="34" charset="-122"/>
              </a:rPr>
              <a:t>© Maggie Brown</a:t>
            </a:r>
          </a:p>
        </p:txBody>
      </p:sp>
    </p:spTree>
    <p:extLst>
      <p:ext uri="{BB962C8B-B14F-4D97-AF65-F5344CB8AC3E}">
        <p14:creationId xmlns:p14="http://schemas.microsoft.com/office/powerpoint/2010/main" val="4139318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Stars in the sky&#10;&#10;Description automatically generated with low confidence">
            <a:extLst>
              <a:ext uri="{FF2B5EF4-FFF2-40B4-BE49-F238E27FC236}">
                <a16:creationId xmlns:a16="http://schemas.microsoft.com/office/drawing/2014/main" id="{48D1D5E7-BD01-8F2B-9F72-15EAEB8174BB}"/>
              </a:ext>
            </a:extLst>
          </p:cNvPr>
          <p:cNvPicPr>
            <a:picLocks noChangeAspect="1"/>
          </p:cNvPicPr>
          <p:nvPr/>
        </p:nvPicPr>
        <p:blipFill rotWithShape="1">
          <a:blip r:embed="rId2">
            <a:extLst>
              <a:ext uri="{28A0092B-C50C-407E-A947-70E740481C1C}">
                <a14:useLocalDpi xmlns:a14="http://schemas.microsoft.com/office/drawing/2010/main" val="0"/>
              </a:ext>
            </a:extLst>
          </a:blip>
          <a:srcRect t="24268" b="19492"/>
          <a:stretch/>
        </p:blipFill>
        <p:spPr>
          <a:xfrm>
            <a:off x="20" y="1282"/>
            <a:ext cx="12191980" cy="6856718"/>
          </a:xfrm>
          <a:prstGeom prst="rect">
            <a:avLst/>
          </a:prstGeom>
        </p:spPr>
      </p:pic>
      <p:sp>
        <p:nvSpPr>
          <p:cNvPr id="5" name="Title 5">
            <a:extLst>
              <a:ext uri="{FF2B5EF4-FFF2-40B4-BE49-F238E27FC236}">
                <a16:creationId xmlns:a16="http://schemas.microsoft.com/office/drawing/2014/main" id="{77A76EA8-0828-7CF8-5C59-D2804F59513D}"/>
              </a:ext>
            </a:extLst>
          </p:cNvPr>
          <p:cNvSpPr txBox="1">
            <a:spLocks/>
          </p:cNvSpPr>
          <p:nvPr/>
        </p:nvSpPr>
        <p:spPr>
          <a:xfrm>
            <a:off x="448056" y="388800"/>
            <a:ext cx="2854800" cy="5965200"/>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200">
                <a:solidFill>
                  <a:schemeClr val="bg1"/>
                </a:solidFill>
                <a:latin typeface="+mn-lt"/>
              </a:rPr>
              <a:t>Underground</a:t>
            </a:r>
            <a:r>
              <a:rPr lang="en-US" sz="3200">
                <a:solidFill>
                  <a:schemeClr val="bg1"/>
                </a:solidFill>
              </a:rPr>
              <a:t>:</a:t>
            </a:r>
            <a:endParaRPr lang="en-US" sz="3200" dirty="0">
              <a:solidFill>
                <a:schemeClr val="bg1"/>
              </a:solidFill>
            </a:endParaRPr>
          </a:p>
        </p:txBody>
      </p:sp>
      <p:graphicFrame>
        <p:nvGraphicFramePr>
          <p:cNvPr id="6" name="Content Placeholder 3" descr="Timeline Placeholder">
            <a:extLst>
              <a:ext uri="{FF2B5EF4-FFF2-40B4-BE49-F238E27FC236}">
                <a16:creationId xmlns:a16="http://schemas.microsoft.com/office/drawing/2014/main" id="{6D4B261D-861F-89FE-061D-AAEA0BAC3FA8}"/>
              </a:ext>
            </a:extLst>
          </p:cNvPr>
          <p:cNvGraphicFramePr>
            <a:graphicFrameLocks/>
          </p:cNvGraphicFramePr>
          <p:nvPr>
            <p:extLst>
              <p:ext uri="{D42A27DB-BD31-4B8C-83A1-F6EECF244321}">
                <p14:modId xmlns:p14="http://schemas.microsoft.com/office/powerpoint/2010/main" val="581473691"/>
              </p:ext>
            </p:extLst>
          </p:nvPr>
        </p:nvGraphicFramePr>
        <p:xfrm>
          <a:off x="4171950" y="-386768"/>
          <a:ext cx="7286042" cy="504274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Box 8">
            <a:extLst>
              <a:ext uri="{FF2B5EF4-FFF2-40B4-BE49-F238E27FC236}">
                <a16:creationId xmlns:a16="http://schemas.microsoft.com/office/drawing/2014/main" id="{C45138D0-9D2D-AEBD-48DB-9C95E8581D8F}"/>
              </a:ext>
            </a:extLst>
          </p:cNvPr>
          <p:cNvSpPr txBox="1"/>
          <p:nvPr/>
        </p:nvSpPr>
        <p:spPr>
          <a:xfrm>
            <a:off x="5146027" y="3990754"/>
            <a:ext cx="7286042" cy="369332"/>
          </a:xfrm>
          <a:prstGeom prst="rect">
            <a:avLst/>
          </a:prstGeom>
          <a:noFill/>
        </p:spPr>
        <p:txBody>
          <a:bodyPr wrap="square" rtlCol="0">
            <a:spAutoFit/>
          </a:bodyPr>
          <a:lstStyle/>
          <a:p>
            <a:r>
              <a:rPr lang="en-US" dirty="0">
                <a:solidFill>
                  <a:schemeClr val="bg1"/>
                </a:solidFill>
              </a:rPr>
              <a:t>Delphi Study with 76 “Gifted Adults” Experts:</a:t>
            </a:r>
            <a:endParaRPr lang="en-NZ" dirty="0">
              <a:solidFill>
                <a:schemeClr val="bg1"/>
              </a:solidFill>
            </a:endParaRPr>
          </a:p>
        </p:txBody>
      </p:sp>
      <p:sp>
        <p:nvSpPr>
          <p:cNvPr id="10" name="TextBox 9">
            <a:extLst>
              <a:ext uri="{FF2B5EF4-FFF2-40B4-BE49-F238E27FC236}">
                <a16:creationId xmlns:a16="http://schemas.microsoft.com/office/drawing/2014/main" id="{4B1A57B4-8B78-BA0B-1ED6-1986075CA909}"/>
              </a:ext>
            </a:extLst>
          </p:cNvPr>
          <p:cNvSpPr txBox="1"/>
          <p:nvPr/>
        </p:nvSpPr>
        <p:spPr>
          <a:xfrm>
            <a:off x="4082726" y="5070605"/>
            <a:ext cx="7574139" cy="369332"/>
          </a:xfrm>
          <a:prstGeom prst="rect">
            <a:avLst/>
          </a:prstGeom>
          <a:noFill/>
        </p:spPr>
        <p:txBody>
          <a:bodyPr wrap="square" rtlCol="0">
            <a:spAutoFit/>
          </a:bodyPr>
          <a:lstStyle/>
          <a:p>
            <a:r>
              <a:rPr lang="en-US" dirty="0">
                <a:solidFill>
                  <a:schemeClr val="bg1"/>
                </a:solidFill>
              </a:rPr>
              <a:t>Most concepts come from the study of children &amp; gifted education.</a:t>
            </a:r>
            <a:endParaRPr lang="en-NZ" dirty="0">
              <a:solidFill>
                <a:schemeClr val="bg1"/>
              </a:solidFill>
            </a:endParaRPr>
          </a:p>
        </p:txBody>
      </p:sp>
      <p:sp>
        <p:nvSpPr>
          <p:cNvPr id="11" name="TextBox 10">
            <a:extLst>
              <a:ext uri="{FF2B5EF4-FFF2-40B4-BE49-F238E27FC236}">
                <a16:creationId xmlns:a16="http://schemas.microsoft.com/office/drawing/2014/main" id="{1AD83ACF-AF36-93A4-C60E-0D36D39BDA5A}"/>
              </a:ext>
            </a:extLst>
          </p:cNvPr>
          <p:cNvSpPr txBox="1"/>
          <p:nvPr/>
        </p:nvSpPr>
        <p:spPr>
          <a:xfrm>
            <a:off x="504040" y="1644410"/>
            <a:ext cx="2644459" cy="1200329"/>
          </a:xfrm>
          <a:prstGeom prst="rect">
            <a:avLst/>
          </a:prstGeom>
          <a:noFill/>
        </p:spPr>
        <p:txBody>
          <a:bodyPr wrap="square" rtlCol="0">
            <a:spAutoFit/>
          </a:bodyPr>
          <a:lstStyle/>
          <a:p>
            <a:r>
              <a:rPr lang="en-US" dirty="0">
                <a:solidFill>
                  <a:schemeClr val="bg1"/>
                </a:solidFill>
              </a:rPr>
              <a:t>People’s experiences of life – on a daily basis, in the many contexts of adulthood.</a:t>
            </a:r>
            <a:endParaRPr lang="en-NZ" dirty="0">
              <a:solidFill>
                <a:schemeClr val="bg1"/>
              </a:solidFill>
            </a:endParaRPr>
          </a:p>
        </p:txBody>
      </p:sp>
      <p:sp>
        <p:nvSpPr>
          <p:cNvPr id="12" name="TextBox 11">
            <a:extLst>
              <a:ext uri="{FF2B5EF4-FFF2-40B4-BE49-F238E27FC236}">
                <a16:creationId xmlns:a16="http://schemas.microsoft.com/office/drawing/2014/main" id="{DABC0488-CB0D-3CA0-025B-CEAC2D3D01DD}"/>
              </a:ext>
            </a:extLst>
          </p:cNvPr>
          <p:cNvSpPr txBox="1"/>
          <p:nvPr/>
        </p:nvSpPr>
        <p:spPr>
          <a:xfrm>
            <a:off x="369329" y="4236098"/>
            <a:ext cx="2900280" cy="1477328"/>
          </a:xfrm>
          <a:prstGeom prst="rect">
            <a:avLst/>
          </a:prstGeom>
          <a:noFill/>
        </p:spPr>
        <p:txBody>
          <a:bodyPr wrap="square" rtlCol="0">
            <a:spAutoFit/>
          </a:bodyPr>
          <a:lstStyle/>
          <a:p>
            <a:r>
              <a:rPr lang="en-US" sz="1800" dirty="0">
                <a:solidFill>
                  <a:schemeClr val="bg1"/>
                </a:solidFill>
                <a:effectLst/>
                <a:latin typeface="Univers" panose="020B0503020202020204" pitchFamily="34" charset="0"/>
                <a:ea typeface="Calibri" panose="020F0502020204030204" pitchFamily="34" charset="0"/>
                <a:cs typeface="Times New Roman" panose="02020603050405020304" pitchFamily="18" charset="0"/>
              </a:rPr>
              <a:t>Those ‘simple things’ that are proving to be essential for living a healthy and contented life</a:t>
            </a:r>
            <a:endParaRPr lang="en-NZ" dirty="0">
              <a:solidFill>
                <a:schemeClr val="bg1"/>
              </a:solidFill>
              <a:latin typeface="Univers" panose="020B0503020202020204" pitchFamily="34" charset="0"/>
            </a:endParaRPr>
          </a:p>
        </p:txBody>
      </p:sp>
      <p:sp>
        <p:nvSpPr>
          <p:cNvPr id="13" name="TextBox 12">
            <a:extLst>
              <a:ext uri="{FF2B5EF4-FFF2-40B4-BE49-F238E27FC236}">
                <a16:creationId xmlns:a16="http://schemas.microsoft.com/office/drawing/2014/main" id="{941B44D9-5FE9-8BAE-3E78-F5F5D7AFD57E}"/>
              </a:ext>
            </a:extLst>
          </p:cNvPr>
          <p:cNvSpPr txBox="1"/>
          <p:nvPr/>
        </p:nvSpPr>
        <p:spPr>
          <a:xfrm>
            <a:off x="4082726" y="5854568"/>
            <a:ext cx="7453993" cy="369332"/>
          </a:xfrm>
          <a:prstGeom prst="rect">
            <a:avLst/>
          </a:prstGeom>
          <a:noFill/>
        </p:spPr>
        <p:txBody>
          <a:bodyPr wrap="square" rtlCol="0">
            <a:spAutoFit/>
          </a:bodyPr>
          <a:lstStyle/>
          <a:p>
            <a:r>
              <a:rPr lang="en-US" dirty="0">
                <a:solidFill>
                  <a:schemeClr val="bg1"/>
                </a:solidFill>
              </a:rPr>
              <a:t>Concepts related to intelligence &amp; adults are narrow. MISS A LOT!</a:t>
            </a:r>
            <a:endParaRPr lang="en-NZ" dirty="0">
              <a:solidFill>
                <a:schemeClr val="bg1"/>
              </a:solidFill>
            </a:endParaRPr>
          </a:p>
        </p:txBody>
      </p:sp>
      <p:cxnSp>
        <p:nvCxnSpPr>
          <p:cNvPr id="14" name="Straight Arrow Connector 13">
            <a:extLst>
              <a:ext uri="{FF2B5EF4-FFF2-40B4-BE49-F238E27FC236}">
                <a16:creationId xmlns:a16="http://schemas.microsoft.com/office/drawing/2014/main" id="{CCA38A5E-519D-DA1F-580A-A35652FB9442}"/>
              </a:ext>
            </a:extLst>
          </p:cNvPr>
          <p:cNvCxnSpPr>
            <a:cxnSpLocks/>
          </p:cNvCxnSpPr>
          <p:nvPr/>
        </p:nvCxnSpPr>
        <p:spPr>
          <a:xfrm>
            <a:off x="2547258" y="2837407"/>
            <a:ext cx="1624692" cy="2306694"/>
          </a:xfrm>
          <a:prstGeom prst="straightConnector1">
            <a:avLst/>
          </a:prstGeom>
          <a:ln w="19050" cmpd="sng">
            <a:solidFill>
              <a:srgbClr val="FF0000"/>
            </a:solidFill>
            <a:headEnd type="stealth"/>
            <a:tailEnd type="stealth"/>
          </a:ln>
        </p:spPr>
        <p:style>
          <a:lnRef idx="2">
            <a:schemeClr val="accent5"/>
          </a:lnRef>
          <a:fillRef idx="0">
            <a:schemeClr val="accent5"/>
          </a:fillRef>
          <a:effectRef idx="1">
            <a:schemeClr val="accent5"/>
          </a:effectRef>
          <a:fontRef idx="minor">
            <a:schemeClr val="tx1"/>
          </a:fontRef>
        </p:style>
      </p:cxnSp>
      <p:cxnSp>
        <p:nvCxnSpPr>
          <p:cNvPr id="15" name="Straight Arrow Connector 14">
            <a:extLst>
              <a:ext uri="{FF2B5EF4-FFF2-40B4-BE49-F238E27FC236}">
                <a16:creationId xmlns:a16="http://schemas.microsoft.com/office/drawing/2014/main" id="{5146F526-9979-494E-364A-B1EEA4442488}"/>
              </a:ext>
            </a:extLst>
          </p:cNvPr>
          <p:cNvCxnSpPr>
            <a:cxnSpLocks/>
          </p:cNvCxnSpPr>
          <p:nvPr/>
        </p:nvCxnSpPr>
        <p:spPr>
          <a:xfrm>
            <a:off x="2976465" y="5286839"/>
            <a:ext cx="1162238" cy="649908"/>
          </a:xfrm>
          <a:prstGeom prst="straightConnector1">
            <a:avLst/>
          </a:prstGeom>
          <a:ln w="19050" cmpd="sng">
            <a:solidFill>
              <a:srgbClr val="FF0000"/>
            </a:solidFill>
            <a:headEnd type="stealth"/>
            <a:tailEnd type="stealth"/>
          </a:ln>
        </p:spPr>
        <p:style>
          <a:lnRef idx="2">
            <a:schemeClr val="accent5"/>
          </a:lnRef>
          <a:fillRef idx="0">
            <a:schemeClr val="accent5"/>
          </a:fillRef>
          <a:effectRef idx="1">
            <a:schemeClr val="accent5"/>
          </a:effectRef>
          <a:fontRef idx="minor">
            <a:schemeClr val="tx1"/>
          </a:fontRef>
        </p:style>
      </p:cxnSp>
      <p:sp>
        <p:nvSpPr>
          <p:cNvPr id="16" name="TextBox 15">
            <a:extLst>
              <a:ext uri="{FF2B5EF4-FFF2-40B4-BE49-F238E27FC236}">
                <a16:creationId xmlns:a16="http://schemas.microsoft.com/office/drawing/2014/main" id="{B2725775-F94A-3668-AAC7-447B135D873C}"/>
              </a:ext>
            </a:extLst>
          </p:cNvPr>
          <p:cNvSpPr txBox="1"/>
          <p:nvPr/>
        </p:nvSpPr>
        <p:spPr>
          <a:xfrm>
            <a:off x="0" y="6487386"/>
            <a:ext cx="6097554" cy="369332"/>
          </a:xfrm>
          <a:prstGeom prst="rect">
            <a:avLst/>
          </a:prstGeom>
          <a:noFill/>
        </p:spPr>
        <p:txBody>
          <a:bodyPr wrap="square">
            <a:spAutoFit/>
          </a:bodyPr>
          <a:lstStyle/>
          <a:p>
            <a:r>
              <a:rPr lang="en-US" sz="1800" dirty="0">
                <a:solidFill>
                  <a:schemeClr val="bg1"/>
                </a:solidFill>
                <a:latin typeface="Monotype Corsiva" panose="03010101010201010101" pitchFamily="66" charset="0"/>
                <a:ea typeface="Microsoft YaHei Light" panose="020B0502040204020203" pitchFamily="34" charset="-122"/>
              </a:rPr>
              <a:t>© Maggie Brown</a:t>
            </a:r>
          </a:p>
        </p:txBody>
      </p:sp>
    </p:spTree>
    <p:extLst>
      <p:ext uri="{BB962C8B-B14F-4D97-AF65-F5344CB8AC3E}">
        <p14:creationId xmlns:p14="http://schemas.microsoft.com/office/powerpoint/2010/main" val="2568361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3" grpId="0"/>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Stars in the sky&#10;&#10;Description automatically generated with low confidence">
            <a:extLst>
              <a:ext uri="{FF2B5EF4-FFF2-40B4-BE49-F238E27FC236}">
                <a16:creationId xmlns:a16="http://schemas.microsoft.com/office/drawing/2014/main" id="{B5B2A5B0-0F99-B38F-0DC3-8299412E11F3}"/>
              </a:ext>
            </a:extLst>
          </p:cNvPr>
          <p:cNvPicPr>
            <a:picLocks noChangeAspect="1"/>
          </p:cNvPicPr>
          <p:nvPr/>
        </p:nvPicPr>
        <p:blipFill rotWithShape="1">
          <a:blip r:embed="rId2">
            <a:extLst>
              <a:ext uri="{28A0092B-C50C-407E-A947-70E740481C1C}">
                <a14:useLocalDpi xmlns:a14="http://schemas.microsoft.com/office/drawing/2010/main" val="0"/>
              </a:ext>
            </a:extLst>
          </a:blip>
          <a:srcRect t="24268" b="19492"/>
          <a:stretch/>
        </p:blipFill>
        <p:spPr>
          <a:xfrm>
            <a:off x="20" y="1282"/>
            <a:ext cx="12191980" cy="6856718"/>
          </a:xfrm>
          <a:prstGeom prst="rect">
            <a:avLst/>
          </a:prstGeom>
        </p:spPr>
      </p:pic>
      <p:sp>
        <p:nvSpPr>
          <p:cNvPr id="5" name="Title 5">
            <a:extLst>
              <a:ext uri="{FF2B5EF4-FFF2-40B4-BE49-F238E27FC236}">
                <a16:creationId xmlns:a16="http://schemas.microsoft.com/office/drawing/2014/main" id="{8F6D9F12-3F71-9698-2F73-7BB42AC956E8}"/>
              </a:ext>
            </a:extLst>
          </p:cNvPr>
          <p:cNvSpPr txBox="1">
            <a:spLocks/>
          </p:cNvSpPr>
          <p:nvPr/>
        </p:nvSpPr>
        <p:spPr>
          <a:xfrm>
            <a:off x="448056" y="388800"/>
            <a:ext cx="2854800" cy="59652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solidFill>
                  <a:schemeClr val="bg1"/>
                </a:solidFill>
                <a:latin typeface="+mn-lt"/>
              </a:rPr>
              <a:t>Emerging</a:t>
            </a:r>
            <a:r>
              <a:rPr lang="en-US">
                <a:solidFill>
                  <a:schemeClr val="bg1"/>
                </a:solidFill>
              </a:rPr>
              <a:t>:</a:t>
            </a:r>
            <a:endParaRPr lang="en-US" dirty="0">
              <a:solidFill>
                <a:schemeClr val="bg1"/>
              </a:solidFill>
            </a:endParaRPr>
          </a:p>
        </p:txBody>
      </p:sp>
      <p:graphicFrame>
        <p:nvGraphicFramePr>
          <p:cNvPr id="6" name="Content Placeholder 3" descr="Timeline Placeholder">
            <a:extLst>
              <a:ext uri="{FF2B5EF4-FFF2-40B4-BE49-F238E27FC236}">
                <a16:creationId xmlns:a16="http://schemas.microsoft.com/office/drawing/2014/main" id="{AA13B6CF-CA9C-31FE-F708-B28C4610BB4F}"/>
              </a:ext>
            </a:extLst>
          </p:cNvPr>
          <p:cNvGraphicFramePr>
            <a:graphicFrameLocks/>
          </p:cNvGraphicFramePr>
          <p:nvPr>
            <p:extLst>
              <p:ext uri="{D42A27DB-BD31-4B8C-83A1-F6EECF244321}">
                <p14:modId xmlns:p14="http://schemas.microsoft.com/office/powerpoint/2010/main" val="2199303339"/>
              </p:ext>
            </p:extLst>
          </p:nvPr>
        </p:nvGraphicFramePr>
        <p:xfrm>
          <a:off x="4170784" y="1045030"/>
          <a:ext cx="7091265" cy="41801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Box 8">
            <a:extLst>
              <a:ext uri="{FF2B5EF4-FFF2-40B4-BE49-F238E27FC236}">
                <a16:creationId xmlns:a16="http://schemas.microsoft.com/office/drawing/2014/main" id="{EC44EB33-BFC0-3044-5319-BD6A5ED308E7}"/>
              </a:ext>
            </a:extLst>
          </p:cNvPr>
          <p:cNvSpPr txBox="1"/>
          <p:nvPr/>
        </p:nvSpPr>
        <p:spPr>
          <a:xfrm>
            <a:off x="4497355" y="4486480"/>
            <a:ext cx="4973216" cy="2031325"/>
          </a:xfrm>
          <a:prstGeom prst="rect">
            <a:avLst/>
          </a:prstGeom>
          <a:noFill/>
        </p:spPr>
        <p:txBody>
          <a:bodyPr wrap="square" rtlCol="0">
            <a:spAutoFit/>
          </a:bodyPr>
          <a:lstStyle/>
          <a:p>
            <a:r>
              <a:rPr lang="en-NZ"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New interest in understanding &amp; sharing information about </a:t>
            </a:r>
            <a:r>
              <a:rPr lang="en-NZ" sz="1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real lived experiences</a:t>
            </a:r>
            <a:r>
              <a:rPr lang="en-NZ" b="1" dirty="0">
                <a:solidFill>
                  <a:schemeClr val="bg1"/>
                </a:solidFill>
                <a:latin typeface="Calibri" panose="020F0502020204030204" pitchFamily="34" charset="0"/>
                <a:ea typeface="Calibri" panose="020F0502020204030204" pitchFamily="34" charset="0"/>
                <a:cs typeface="Times New Roman" panose="02020603050405020304" pitchFamily="18" charset="0"/>
              </a:rPr>
              <a:t>:</a:t>
            </a:r>
          </a:p>
          <a:p>
            <a:pPr marL="285750" indent="-285750">
              <a:buFont typeface="Arial" panose="020B0604020202020204" pitchFamily="34" charset="0"/>
              <a:buChar char="•"/>
            </a:pPr>
            <a:r>
              <a:rPr lang="en-NZ" sz="1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Roles</a:t>
            </a:r>
          </a:p>
          <a:p>
            <a:pPr marL="285750" indent="-285750">
              <a:buFont typeface="Arial" panose="020B0604020202020204" pitchFamily="34" charset="0"/>
              <a:buChar char="•"/>
            </a:pPr>
            <a:r>
              <a:rPr lang="en-NZ" b="1" dirty="0">
                <a:solidFill>
                  <a:schemeClr val="bg1"/>
                </a:solidFill>
                <a:latin typeface="Calibri" panose="020F0502020204030204" pitchFamily="34" charset="0"/>
                <a:ea typeface="Calibri" panose="020F0502020204030204" pitchFamily="34" charset="0"/>
                <a:cs typeface="Times New Roman" panose="02020603050405020304" pitchFamily="18" charset="0"/>
              </a:rPr>
              <a:t>R</a:t>
            </a:r>
            <a:r>
              <a:rPr lang="en-NZ" sz="1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elationships</a:t>
            </a:r>
          </a:p>
          <a:p>
            <a:pPr marL="285750" indent="-285750">
              <a:buFont typeface="Arial" panose="020B0604020202020204" pitchFamily="34" charset="0"/>
              <a:buChar char="•"/>
            </a:pPr>
            <a:r>
              <a:rPr lang="en-NZ" b="1" dirty="0">
                <a:solidFill>
                  <a:schemeClr val="bg1"/>
                </a:solidFill>
                <a:latin typeface="Calibri" panose="020F0502020204030204" pitchFamily="34" charset="0"/>
                <a:ea typeface="Calibri" panose="020F0502020204030204" pitchFamily="34" charset="0"/>
                <a:cs typeface="Times New Roman" panose="02020603050405020304" pitchFamily="18" charset="0"/>
              </a:rPr>
              <a:t>M</a:t>
            </a:r>
            <a:r>
              <a:rPr lang="en-NZ" sz="1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ental health</a:t>
            </a:r>
          </a:p>
          <a:p>
            <a:pPr marL="285750" indent="-285750">
              <a:buFont typeface="Arial" panose="020B0604020202020204" pitchFamily="34" charset="0"/>
              <a:buChar char="•"/>
            </a:pPr>
            <a:r>
              <a:rPr lang="en-NZ" b="1" dirty="0">
                <a:solidFill>
                  <a:schemeClr val="bg1"/>
                </a:solidFill>
                <a:latin typeface="Calibri" panose="020F0502020204030204" pitchFamily="34" charset="0"/>
                <a:ea typeface="Calibri" panose="020F0502020204030204" pitchFamily="34" charset="0"/>
                <a:cs typeface="Times New Roman" panose="02020603050405020304" pitchFamily="18" charset="0"/>
              </a:rPr>
              <a:t>W</a:t>
            </a:r>
            <a:r>
              <a:rPr lang="en-NZ" sz="1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ork</a:t>
            </a:r>
          </a:p>
          <a:p>
            <a:pPr marL="285750" indent="-285750">
              <a:buFont typeface="Arial" panose="020B0604020202020204" pitchFamily="34" charset="0"/>
              <a:buChar char="•"/>
            </a:pPr>
            <a:r>
              <a:rPr lang="en-NZ" sz="18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Leisure</a:t>
            </a:r>
            <a:endParaRPr lang="en-NZ" dirty="0">
              <a:solidFill>
                <a:schemeClr val="bg1"/>
              </a:solidFill>
            </a:endParaRPr>
          </a:p>
        </p:txBody>
      </p:sp>
      <p:sp>
        <p:nvSpPr>
          <p:cNvPr id="10" name="TextBox 9">
            <a:extLst>
              <a:ext uri="{FF2B5EF4-FFF2-40B4-BE49-F238E27FC236}">
                <a16:creationId xmlns:a16="http://schemas.microsoft.com/office/drawing/2014/main" id="{95004A2D-9F74-5114-78F4-C54D4A312044}"/>
              </a:ext>
            </a:extLst>
          </p:cNvPr>
          <p:cNvSpPr txBox="1"/>
          <p:nvPr/>
        </p:nvSpPr>
        <p:spPr>
          <a:xfrm>
            <a:off x="448056" y="1735494"/>
            <a:ext cx="3145046" cy="2031325"/>
          </a:xfrm>
          <a:prstGeom prst="rect">
            <a:avLst/>
          </a:prstGeom>
          <a:noFill/>
        </p:spPr>
        <p:txBody>
          <a:bodyPr wrap="square" rtlCol="0">
            <a:spAutoFit/>
          </a:bodyPr>
          <a:lstStyle/>
          <a:p>
            <a:r>
              <a:rPr lang="en-NZ" sz="1800" dirty="0">
                <a:solidFill>
                  <a:schemeClr val="bg1"/>
                </a:solidFill>
                <a:effectLst/>
                <a:latin typeface="Univers" panose="020B0503020202020204" pitchFamily="34" charset="0"/>
                <a:ea typeface="Calibri" panose="020F0502020204030204" pitchFamily="34" charset="0"/>
                <a:cs typeface="Times New Roman" panose="02020603050405020304" pitchFamily="18" charset="0"/>
              </a:rPr>
              <a:t>New interest and information about experiences, problems, joys &amp; activities across the many years, stages and contexts of life post-childhood</a:t>
            </a:r>
            <a:endParaRPr lang="en-NZ" dirty="0">
              <a:solidFill>
                <a:schemeClr val="bg1"/>
              </a:solidFill>
              <a:latin typeface="Univers" panose="020B0503020202020204" pitchFamily="34" charset="0"/>
            </a:endParaRPr>
          </a:p>
        </p:txBody>
      </p:sp>
      <p:sp>
        <p:nvSpPr>
          <p:cNvPr id="11" name="TextBox 10">
            <a:extLst>
              <a:ext uri="{FF2B5EF4-FFF2-40B4-BE49-F238E27FC236}">
                <a16:creationId xmlns:a16="http://schemas.microsoft.com/office/drawing/2014/main" id="{72F2FC07-7604-1DC5-F46B-88655213D584}"/>
              </a:ext>
            </a:extLst>
          </p:cNvPr>
          <p:cNvSpPr txBox="1"/>
          <p:nvPr/>
        </p:nvSpPr>
        <p:spPr>
          <a:xfrm>
            <a:off x="0" y="6487386"/>
            <a:ext cx="6097554" cy="369332"/>
          </a:xfrm>
          <a:prstGeom prst="rect">
            <a:avLst/>
          </a:prstGeom>
          <a:noFill/>
        </p:spPr>
        <p:txBody>
          <a:bodyPr wrap="square">
            <a:spAutoFit/>
          </a:bodyPr>
          <a:lstStyle/>
          <a:p>
            <a:r>
              <a:rPr lang="en-US" sz="1800" dirty="0">
                <a:solidFill>
                  <a:schemeClr val="bg1"/>
                </a:solidFill>
                <a:latin typeface="Monotype Corsiva" panose="03010101010201010101" pitchFamily="66" charset="0"/>
                <a:ea typeface="Microsoft YaHei Light" panose="020B0502040204020203" pitchFamily="34" charset="-122"/>
              </a:rPr>
              <a:t>© Maggie Brown</a:t>
            </a:r>
          </a:p>
        </p:txBody>
      </p:sp>
    </p:spTree>
    <p:extLst>
      <p:ext uri="{BB962C8B-B14F-4D97-AF65-F5344CB8AC3E}">
        <p14:creationId xmlns:p14="http://schemas.microsoft.com/office/powerpoint/2010/main" val="261518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Stars in the sky&#10;&#10;Description automatically generated with low confidence">
            <a:extLst>
              <a:ext uri="{FF2B5EF4-FFF2-40B4-BE49-F238E27FC236}">
                <a16:creationId xmlns:a16="http://schemas.microsoft.com/office/drawing/2014/main" id="{3DED73FB-C527-76BD-020D-760E89EAC304}"/>
              </a:ext>
            </a:extLst>
          </p:cNvPr>
          <p:cNvPicPr>
            <a:picLocks noChangeAspect="1"/>
          </p:cNvPicPr>
          <p:nvPr/>
        </p:nvPicPr>
        <p:blipFill rotWithShape="1">
          <a:blip r:embed="rId2">
            <a:extLst>
              <a:ext uri="{28A0092B-C50C-407E-A947-70E740481C1C}">
                <a14:useLocalDpi xmlns:a14="http://schemas.microsoft.com/office/drawing/2010/main" val="0"/>
              </a:ext>
            </a:extLst>
          </a:blip>
          <a:srcRect t="24268" b="19492"/>
          <a:stretch/>
        </p:blipFill>
        <p:spPr>
          <a:xfrm>
            <a:off x="20" y="1282"/>
            <a:ext cx="12191980" cy="6856718"/>
          </a:xfrm>
          <a:prstGeom prst="rect">
            <a:avLst/>
          </a:prstGeom>
        </p:spPr>
      </p:pic>
      <p:sp>
        <p:nvSpPr>
          <p:cNvPr id="5" name="Title 5">
            <a:extLst>
              <a:ext uri="{FF2B5EF4-FFF2-40B4-BE49-F238E27FC236}">
                <a16:creationId xmlns:a16="http://schemas.microsoft.com/office/drawing/2014/main" id="{56B3B61A-59F0-2319-5D9D-F5E478CD9AF2}"/>
              </a:ext>
            </a:extLst>
          </p:cNvPr>
          <p:cNvSpPr txBox="1">
            <a:spLocks/>
          </p:cNvSpPr>
          <p:nvPr/>
        </p:nvSpPr>
        <p:spPr>
          <a:xfrm>
            <a:off x="448056" y="388800"/>
            <a:ext cx="2854800" cy="59652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solidFill>
                  <a:schemeClr val="bg1"/>
                </a:solidFill>
                <a:latin typeface="+mn-lt"/>
              </a:rPr>
              <a:t>Emerging</a:t>
            </a:r>
            <a:r>
              <a:rPr lang="en-US">
                <a:solidFill>
                  <a:schemeClr val="bg1"/>
                </a:solidFill>
              </a:rPr>
              <a:t>:</a:t>
            </a:r>
            <a:endParaRPr lang="en-US" dirty="0">
              <a:solidFill>
                <a:schemeClr val="bg1"/>
              </a:solidFill>
            </a:endParaRPr>
          </a:p>
        </p:txBody>
      </p:sp>
      <p:graphicFrame>
        <p:nvGraphicFramePr>
          <p:cNvPr id="6" name="Content Placeholder 3" descr="Timeline Placeholder">
            <a:extLst>
              <a:ext uri="{FF2B5EF4-FFF2-40B4-BE49-F238E27FC236}">
                <a16:creationId xmlns:a16="http://schemas.microsoft.com/office/drawing/2014/main" id="{3579BC5C-51C1-4B46-DEF9-A4A9C0348817}"/>
              </a:ext>
            </a:extLst>
          </p:cNvPr>
          <p:cNvGraphicFramePr>
            <a:graphicFrameLocks/>
          </p:cNvGraphicFramePr>
          <p:nvPr>
            <p:extLst>
              <p:ext uri="{D42A27DB-BD31-4B8C-83A1-F6EECF244321}">
                <p14:modId xmlns:p14="http://schemas.microsoft.com/office/powerpoint/2010/main" val="349129719"/>
              </p:ext>
            </p:extLst>
          </p:nvPr>
        </p:nvGraphicFramePr>
        <p:xfrm>
          <a:off x="4170784" y="1045030"/>
          <a:ext cx="7091265" cy="418011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Box 8">
            <a:extLst>
              <a:ext uri="{FF2B5EF4-FFF2-40B4-BE49-F238E27FC236}">
                <a16:creationId xmlns:a16="http://schemas.microsoft.com/office/drawing/2014/main" id="{667E247A-D55D-58BF-66B7-6C48DF6F5846}"/>
              </a:ext>
            </a:extLst>
          </p:cNvPr>
          <p:cNvSpPr txBox="1"/>
          <p:nvPr/>
        </p:nvSpPr>
        <p:spPr>
          <a:xfrm>
            <a:off x="4436705" y="4440314"/>
            <a:ext cx="6559421" cy="1569660"/>
          </a:xfrm>
          <a:prstGeom prst="rect">
            <a:avLst/>
          </a:prstGeom>
          <a:noFill/>
        </p:spPr>
        <p:txBody>
          <a:bodyPr wrap="square" rtlCol="0">
            <a:spAutoFit/>
          </a:bodyPr>
          <a:lstStyle/>
          <a:p>
            <a:pPr marL="285750" indent="-285750">
              <a:buFont typeface="Arial" panose="020B0604020202020204" pitchFamily="34" charset="0"/>
              <a:buChar char="•"/>
            </a:pPr>
            <a:r>
              <a:rPr lang="en-NZ"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Mental health professionals</a:t>
            </a:r>
          </a:p>
          <a:p>
            <a:pPr marL="285750" indent="-285750">
              <a:buFont typeface="Arial" panose="020B0604020202020204" pitchFamily="34" charset="0"/>
              <a:buChar char="•"/>
            </a:pPr>
            <a:r>
              <a:rPr lang="en-NZ" sz="2400" dirty="0">
                <a:solidFill>
                  <a:schemeClr val="bg1"/>
                </a:solidFill>
                <a:latin typeface="Calibri" panose="020F0502020204030204" pitchFamily="34" charset="0"/>
                <a:cs typeface="Times New Roman" panose="02020603050405020304" pitchFamily="18" charset="0"/>
              </a:rPr>
              <a:t>Gifted adults themselves: privately,  social media, interest groups</a:t>
            </a:r>
          </a:p>
          <a:p>
            <a:pPr marL="285750" indent="-285750">
              <a:buFont typeface="Arial" panose="020B0604020202020204" pitchFamily="34" charset="0"/>
              <a:buChar char="•"/>
            </a:pPr>
            <a:r>
              <a:rPr lang="en-NZ" sz="2400" dirty="0">
                <a:solidFill>
                  <a:schemeClr val="bg1"/>
                </a:solidFill>
                <a:latin typeface="Calibri" panose="020F0502020204030204" pitchFamily="34" charset="0"/>
                <a:cs typeface="Times New Roman" panose="02020603050405020304" pitchFamily="18" charset="0"/>
              </a:rPr>
              <a:t>(SOME researchers and academics)</a:t>
            </a:r>
            <a:endParaRPr lang="en-NZ" sz="2400" dirty="0">
              <a:solidFill>
                <a:schemeClr val="bg1"/>
              </a:solidFill>
            </a:endParaRPr>
          </a:p>
        </p:txBody>
      </p:sp>
      <p:sp>
        <p:nvSpPr>
          <p:cNvPr id="10" name="TextBox 9">
            <a:extLst>
              <a:ext uri="{FF2B5EF4-FFF2-40B4-BE49-F238E27FC236}">
                <a16:creationId xmlns:a16="http://schemas.microsoft.com/office/drawing/2014/main" id="{E925A304-CEEB-92F2-487D-9EE6BEDD94AB}"/>
              </a:ext>
            </a:extLst>
          </p:cNvPr>
          <p:cNvSpPr txBox="1"/>
          <p:nvPr/>
        </p:nvSpPr>
        <p:spPr>
          <a:xfrm>
            <a:off x="448056" y="1735494"/>
            <a:ext cx="3145046" cy="2031325"/>
          </a:xfrm>
          <a:prstGeom prst="rect">
            <a:avLst/>
          </a:prstGeom>
          <a:noFill/>
        </p:spPr>
        <p:txBody>
          <a:bodyPr wrap="square" rtlCol="0">
            <a:spAutoFit/>
          </a:bodyPr>
          <a:lstStyle/>
          <a:p>
            <a:r>
              <a:rPr lang="en-NZ" sz="1800" dirty="0">
                <a:solidFill>
                  <a:schemeClr val="bg1"/>
                </a:solidFill>
                <a:effectLst/>
                <a:latin typeface="Univers" panose="020B0503020202020204" pitchFamily="34" charset="0"/>
                <a:ea typeface="Calibri" panose="020F0502020204030204" pitchFamily="34" charset="0"/>
                <a:cs typeface="Times New Roman" panose="02020603050405020304" pitchFamily="18" charset="0"/>
              </a:rPr>
              <a:t>New interest and information about experiences, problems, joys &amp; activities across the many years, stages and contexts of life post-childhood</a:t>
            </a:r>
            <a:endParaRPr lang="en-NZ" dirty="0">
              <a:solidFill>
                <a:schemeClr val="bg1"/>
              </a:solidFill>
              <a:latin typeface="Univers" panose="020B0503020202020204" pitchFamily="34" charset="0"/>
            </a:endParaRPr>
          </a:p>
        </p:txBody>
      </p:sp>
      <p:sp>
        <p:nvSpPr>
          <p:cNvPr id="11" name="TextBox 10">
            <a:extLst>
              <a:ext uri="{FF2B5EF4-FFF2-40B4-BE49-F238E27FC236}">
                <a16:creationId xmlns:a16="http://schemas.microsoft.com/office/drawing/2014/main" id="{B9D969E0-127C-50E6-C1AE-CCB5150C73FF}"/>
              </a:ext>
            </a:extLst>
          </p:cNvPr>
          <p:cNvSpPr txBox="1"/>
          <p:nvPr/>
        </p:nvSpPr>
        <p:spPr>
          <a:xfrm>
            <a:off x="0" y="6487386"/>
            <a:ext cx="6097554" cy="369332"/>
          </a:xfrm>
          <a:prstGeom prst="rect">
            <a:avLst/>
          </a:prstGeom>
          <a:noFill/>
        </p:spPr>
        <p:txBody>
          <a:bodyPr wrap="square">
            <a:spAutoFit/>
          </a:bodyPr>
          <a:lstStyle/>
          <a:p>
            <a:r>
              <a:rPr lang="en-US" sz="1800" dirty="0">
                <a:solidFill>
                  <a:schemeClr val="bg1"/>
                </a:solidFill>
                <a:latin typeface="Monotype Corsiva" panose="03010101010201010101" pitchFamily="66" charset="0"/>
                <a:ea typeface="Microsoft YaHei Light" panose="020B0502040204020203" pitchFamily="34" charset="-122"/>
              </a:rPr>
              <a:t>© Maggie Brown</a:t>
            </a:r>
          </a:p>
        </p:txBody>
      </p:sp>
    </p:spTree>
    <p:extLst>
      <p:ext uri="{BB962C8B-B14F-4D97-AF65-F5344CB8AC3E}">
        <p14:creationId xmlns:p14="http://schemas.microsoft.com/office/powerpoint/2010/main" val="5649292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Stars in the sky&#10;&#10;Description automatically generated with low confidence">
            <a:extLst>
              <a:ext uri="{FF2B5EF4-FFF2-40B4-BE49-F238E27FC236}">
                <a16:creationId xmlns:a16="http://schemas.microsoft.com/office/drawing/2014/main" id="{C29139CF-A180-E608-2E70-CF21318E59C5}"/>
              </a:ext>
            </a:extLst>
          </p:cNvPr>
          <p:cNvPicPr>
            <a:picLocks noChangeAspect="1"/>
          </p:cNvPicPr>
          <p:nvPr/>
        </p:nvPicPr>
        <p:blipFill rotWithShape="1">
          <a:blip r:embed="rId2">
            <a:extLst>
              <a:ext uri="{28A0092B-C50C-407E-A947-70E740481C1C}">
                <a14:useLocalDpi xmlns:a14="http://schemas.microsoft.com/office/drawing/2010/main" val="0"/>
              </a:ext>
            </a:extLst>
          </a:blip>
          <a:srcRect t="24268" b="19492"/>
          <a:stretch/>
        </p:blipFill>
        <p:spPr>
          <a:xfrm>
            <a:off x="20" y="1282"/>
            <a:ext cx="12191980" cy="6856718"/>
          </a:xfrm>
          <a:prstGeom prst="rect">
            <a:avLst/>
          </a:prstGeom>
        </p:spPr>
      </p:pic>
      <p:sp>
        <p:nvSpPr>
          <p:cNvPr id="5" name="Title 28">
            <a:extLst>
              <a:ext uri="{FF2B5EF4-FFF2-40B4-BE49-F238E27FC236}">
                <a16:creationId xmlns:a16="http://schemas.microsoft.com/office/drawing/2014/main" id="{70C115EF-F8C5-7177-2160-2ACFA9375EE4}"/>
              </a:ext>
            </a:extLst>
          </p:cNvPr>
          <p:cNvSpPr txBox="1">
            <a:spLocks/>
          </p:cNvSpPr>
          <p:nvPr/>
        </p:nvSpPr>
        <p:spPr>
          <a:xfrm>
            <a:off x="466336" y="362961"/>
            <a:ext cx="6860946" cy="2954337"/>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800">
                <a:solidFill>
                  <a:prstClr val="white"/>
                </a:solidFill>
                <a:latin typeface="Univers" panose="020B0503020202020204" pitchFamily="34" charset="0"/>
              </a:rPr>
              <a:t>Who is interested?</a:t>
            </a:r>
            <a:endParaRPr lang="en-US" dirty="0">
              <a:latin typeface="Univers" panose="020B0503020202020204" pitchFamily="34" charset="0"/>
            </a:endParaRPr>
          </a:p>
        </p:txBody>
      </p:sp>
      <p:grpSp>
        <p:nvGrpSpPr>
          <p:cNvPr id="7" name="Group 6">
            <a:extLst>
              <a:ext uri="{FF2B5EF4-FFF2-40B4-BE49-F238E27FC236}">
                <a16:creationId xmlns:a16="http://schemas.microsoft.com/office/drawing/2014/main" id="{6599C25A-7153-85BB-D6C1-31C84FB112C8}"/>
              </a:ext>
            </a:extLst>
          </p:cNvPr>
          <p:cNvGrpSpPr/>
          <p:nvPr/>
        </p:nvGrpSpPr>
        <p:grpSpPr>
          <a:xfrm>
            <a:off x="172105" y="1502663"/>
            <a:ext cx="3565523" cy="3687441"/>
            <a:chOff x="1891567" y="2118876"/>
            <a:chExt cx="2076226" cy="2108499"/>
          </a:xfrm>
          <a:solidFill>
            <a:schemeClr val="accent5">
              <a:lumMod val="75000"/>
              <a:alpha val="84000"/>
            </a:schemeClr>
          </a:solidFill>
        </p:grpSpPr>
        <p:sp>
          <p:nvSpPr>
            <p:cNvPr id="9" name="Oval 8">
              <a:extLst>
                <a:ext uri="{FF2B5EF4-FFF2-40B4-BE49-F238E27FC236}">
                  <a16:creationId xmlns:a16="http://schemas.microsoft.com/office/drawing/2014/main" id="{559C1891-F9D1-B070-E299-F53FC1C6016C}"/>
                </a:ext>
              </a:extLst>
            </p:cNvPr>
            <p:cNvSpPr/>
            <p:nvPr/>
          </p:nvSpPr>
          <p:spPr>
            <a:xfrm>
              <a:off x="1891567" y="2118876"/>
              <a:ext cx="2076226" cy="2108499"/>
            </a:xfrm>
            <a:prstGeom prst="ellipse">
              <a:avLst/>
            </a:prstGeom>
            <a:gr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0" name="TextBox 9">
              <a:extLst>
                <a:ext uri="{FF2B5EF4-FFF2-40B4-BE49-F238E27FC236}">
                  <a16:creationId xmlns:a16="http://schemas.microsoft.com/office/drawing/2014/main" id="{B58E9F77-55DA-577C-9349-9341386002D2}"/>
                </a:ext>
              </a:extLst>
            </p:cNvPr>
            <p:cNvSpPr txBox="1"/>
            <p:nvPr/>
          </p:nvSpPr>
          <p:spPr>
            <a:xfrm>
              <a:off x="2203608" y="2961505"/>
              <a:ext cx="1482939" cy="464033"/>
            </a:xfrm>
            <a:prstGeom prst="rect">
              <a:avLst/>
            </a:prstGeom>
            <a:noFill/>
          </p:spPr>
          <p:txBody>
            <a:bodyPr wrap="square" rtlCol="0">
              <a:spAutoFit/>
            </a:bodyPr>
            <a:lstStyle/>
            <a:p>
              <a:pPr algn="ctr"/>
              <a:r>
                <a:rPr lang="en-US" sz="2400" b="1" dirty="0">
                  <a:solidFill>
                    <a:schemeClr val="bg1"/>
                  </a:solidFill>
                </a:rPr>
                <a:t>Mental Health</a:t>
              </a:r>
            </a:p>
            <a:p>
              <a:pPr algn="ctr"/>
              <a:r>
                <a:rPr lang="en-US" sz="2400" b="1" dirty="0">
                  <a:solidFill>
                    <a:schemeClr val="bg1"/>
                  </a:solidFill>
                </a:rPr>
                <a:t> Professionals</a:t>
              </a:r>
              <a:endParaRPr lang="en-NZ" sz="2400" b="1" dirty="0">
                <a:solidFill>
                  <a:schemeClr val="bg1"/>
                </a:solidFill>
              </a:endParaRPr>
            </a:p>
          </p:txBody>
        </p:sp>
      </p:grpSp>
      <p:grpSp>
        <p:nvGrpSpPr>
          <p:cNvPr id="11" name="Group 10">
            <a:extLst>
              <a:ext uri="{FF2B5EF4-FFF2-40B4-BE49-F238E27FC236}">
                <a16:creationId xmlns:a16="http://schemas.microsoft.com/office/drawing/2014/main" id="{1735E0B5-CBCB-50E8-A7D6-124DAADA2F86}"/>
              </a:ext>
            </a:extLst>
          </p:cNvPr>
          <p:cNvGrpSpPr/>
          <p:nvPr/>
        </p:nvGrpSpPr>
        <p:grpSpPr>
          <a:xfrm>
            <a:off x="3765772" y="1502663"/>
            <a:ext cx="3605493" cy="3807891"/>
            <a:chOff x="3442015" y="1429331"/>
            <a:chExt cx="3740541" cy="3852674"/>
          </a:xfrm>
        </p:grpSpPr>
        <p:grpSp>
          <p:nvGrpSpPr>
            <p:cNvPr id="12" name="Group 11">
              <a:extLst>
                <a:ext uri="{FF2B5EF4-FFF2-40B4-BE49-F238E27FC236}">
                  <a16:creationId xmlns:a16="http://schemas.microsoft.com/office/drawing/2014/main" id="{EDC14C33-BEB4-74D2-D10F-A629DA7B2D33}"/>
                </a:ext>
              </a:extLst>
            </p:cNvPr>
            <p:cNvGrpSpPr/>
            <p:nvPr/>
          </p:nvGrpSpPr>
          <p:grpSpPr>
            <a:xfrm>
              <a:off x="3442015" y="1429331"/>
              <a:ext cx="3740541" cy="3852674"/>
              <a:chOff x="4260776" y="1323546"/>
              <a:chExt cx="2076226" cy="2108499"/>
            </a:xfrm>
            <a:solidFill>
              <a:schemeClr val="accent3">
                <a:lumMod val="20000"/>
                <a:lumOff val="80000"/>
                <a:alpha val="78000"/>
              </a:schemeClr>
            </a:solidFill>
          </p:grpSpPr>
          <p:sp>
            <p:nvSpPr>
              <p:cNvPr id="25" name="Oval 24">
                <a:extLst>
                  <a:ext uri="{FF2B5EF4-FFF2-40B4-BE49-F238E27FC236}">
                    <a16:creationId xmlns:a16="http://schemas.microsoft.com/office/drawing/2014/main" id="{90AD7748-C5FB-1669-66F5-E44C4533ACC2}"/>
                  </a:ext>
                </a:extLst>
              </p:cNvPr>
              <p:cNvSpPr/>
              <p:nvPr/>
            </p:nvSpPr>
            <p:spPr>
              <a:xfrm>
                <a:off x="4260776" y="1323546"/>
                <a:ext cx="2076226" cy="2108499"/>
              </a:xfrm>
              <a:prstGeom prst="ellipse">
                <a:avLst/>
              </a:prstGeom>
              <a:solidFill>
                <a:schemeClr val="accent2">
                  <a:lumMod val="40000"/>
                  <a:lumOff val="60000"/>
                </a:schemeClr>
              </a:solidFill>
              <a:ln>
                <a:solidFill>
                  <a:schemeClr val="accent1">
                    <a:shade val="50000"/>
                    <a:alpha val="1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6" name="TextBox 25">
                <a:extLst>
                  <a:ext uri="{FF2B5EF4-FFF2-40B4-BE49-F238E27FC236}">
                    <a16:creationId xmlns:a16="http://schemas.microsoft.com/office/drawing/2014/main" id="{E9055A8E-1CB8-3B46-5FFA-8F7F5F59BCCB}"/>
                  </a:ext>
                </a:extLst>
              </p:cNvPr>
              <p:cNvSpPr txBox="1"/>
              <p:nvPr/>
            </p:nvSpPr>
            <p:spPr>
              <a:xfrm>
                <a:off x="4701096" y="2192350"/>
                <a:ext cx="1441632" cy="255632"/>
              </a:xfrm>
              <a:prstGeom prst="rect">
                <a:avLst/>
              </a:prstGeom>
              <a:noFill/>
            </p:spPr>
            <p:txBody>
              <a:bodyPr wrap="square" rtlCol="0">
                <a:spAutoFit/>
              </a:bodyPr>
              <a:lstStyle/>
              <a:p>
                <a:r>
                  <a:rPr lang="en-US" sz="2400" b="1" dirty="0"/>
                  <a:t>Gifted  Adults</a:t>
                </a:r>
                <a:endParaRPr lang="en-NZ" sz="2400" b="1" dirty="0"/>
              </a:p>
            </p:txBody>
          </p:sp>
        </p:grpSp>
        <p:grpSp>
          <p:nvGrpSpPr>
            <p:cNvPr id="13" name="Group 12">
              <a:extLst>
                <a:ext uri="{FF2B5EF4-FFF2-40B4-BE49-F238E27FC236}">
                  <a16:creationId xmlns:a16="http://schemas.microsoft.com/office/drawing/2014/main" id="{C8D8A896-1CAC-FFF6-2ADD-FCA8102C6991}"/>
                </a:ext>
              </a:extLst>
            </p:cNvPr>
            <p:cNvGrpSpPr/>
            <p:nvPr/>
          </p:nvGrpSpPr>
          <p:grpSpPr>
            <a:xfrm>
              <a:off x="3950828" y="3699704"/>
              <a:ext cx="1246681" cy="1291381"/>
              <a:chOff x="4318880" y="5428668"/>
              <a:chExt cx="1246681" cy="1291381"/>
            </a:xfrm>
          </p:grpSpPr>
          <p:sp>
            <p:nvSpPr>
              <p:cNvPr id="23" name="Oval 22">
                <a:extLst>
                  <a:ext uri="{FF2B5EF4-FFF2-40B4-BE49-F238E27FC236}">
                    <a16:creationId xmlns:a16="http://schemas.microsoft.com/office/drawing/2014/main" id="{6D2F81C3-4C25-D1C3-E7EF-79DAD8397AD4}"/>
                  </a:ext>
                </a:extLst>
              </p:cNvPr>
              <p:cNvSpPr/>
              <p:nvPr/>
            </p:nvSpPr>
            <p:spPr>
              <a:xfrm>
                <a:off x="4318880" y="5428668"/>
                <a:ext cx="1246681" cy="1291381"/>
              </a:xfrm>
              <a:prstGeom prst="ellips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4" name="TextBox 23">
                <a:extLst>
                  <a:ext uri="{FF2B5EF4-FFF2-40B4-BE49-F238E27FC236}">
                    <a16:creationId xmlns:a16="http://schemas.microsoft.com/office/drawing/2014/main" id="{8EADF687-DF10-3E1F-6BFD-9E44D7D27085}"/>
                  </a:ext>
                </a:extLst>
              </p:cNvPr>
              <p:cNvSpPr txBox="1"/>
              <p:nvPr/>
            </p:nvSpPr>
            <p:spPr>
              <a:xfrm>
                <a:off x="4567254" y="5766710"/>
                <a:ext cx="836056" cy="591652"/>
              </a:xfrm>
              <a:prstGeom prst="rect">
                <a:avLst/>
              </a:prstGeom>
              <a:noFill/>
            </p:spPr>
            <p:txBody>
              <a:bodyPr wrap="square" rtlCol="0">
                <a:spAutoFit/>
              </a:bodyPr>
              <a:lstStyle/>
              <a:p>
                <a:r>
                  <a:rPr lang="en-US" sz="1600" b="1" dirty="0"/>
                  <a:t>Social Media</a:t>
                </a:r>
                <a:endParaRPr lang="en-NZ" sz="1600" b="1" dirty="0"/>
              </a:p>
            </p:txBody>
          </p:sp>
        </p:grpSp>
        <p:grpSp>
          <p:nvGrpSpPr>
            <p:cNvPr id="14" name="Group 13">
              <a:extLst>
                <a:ext uri="{FF2B5EF4-FFF2-40B4-BE49-F238E27FC236}">
                  <a16:creationId xmlns:a16="http://schemas.microsoft.com/office/drawing/2014/main" id="{005BD2F9-58A9-F94F-4DA0-E3A501AFA494}"/>
                </a:ext>
              </a:extLst>
            </p:cNvPr>
            <p:cNvGrpSpPr/>
            <p:nvPr/>
          </p:nvGrpSpPr>
          <p:grpSpPr>
            <a:xfrm>
              <a:off x="5417400" y="3734415"/>
              <a:ext cx="1415150" cy="1291381"/>
              <a:chOff x="4113342" y="5413024"/>
              <a:chExt cx="1415150" cy="1291381"/>
            </a:xfrm>
          </p:grpSpPr>
          <p:sp>
            <p:nvSpPr>
              <p:cNvPr id="21" name="Oval 20">
                <a:extLst>
                  <a:ext uri="{FF2B5EF4-FFF2-40B4-BE49-F238E27FC236}">
                    <a16:creationId xmlns:a16="http://schemas.microsoft.com/office/drawing/2014/main" id="{4DC85DCA-404F-5DA3-E996-E1A7CEBD318A}"/>
                  </a:ext>
                </a:extLst>
              </p:cNvPr>
              <p:cNvSpPr/>
              <p:nvPr/>
            </p:nvSpPr>
            <p:spPr>
              <a:xfrm>
                <a:off x="4113342" y="5413024"/>
                <a:ext cx="1246680" cy="1291381"/>
              </a:xfrm>
              <a:prstGeom prst="ellipse">
                <a:avLst/>
              </a:prstGeom>
              <a:solidFill>
                <a:srgbClr val="F5FB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2" name="TextBox 21">
                <a:extLst>
                  <a:ext uri="{FF2B5EF4-FFF2-40B4-BE49-F238E27FC236}">
                    <a16:creationId xmlns:a16="http://schemas.microsoft.com/office/drawing/2014/main" id="{87061277-41EB-1D71-EADE-8215D4DFD0C1}"/>
                  </a:ext>
                </a:extLst>
              </p:cNvPr>
              <p:cNvSpPr txBox="1"/>
              <p:nvPr/>
            </p:nvSpPr>
            <p:spPr>
              <a:xfrm>
                <a:off x="4281812" y="5731615"/>
                <a:ext cx="1246680" cy="591652"/>
              </a:xfrm>
              <a:prstGeom prst="rect">
                <a:avLst/>
              </a:prstGeom>
              <a:noFill/>
            </p:spPr>
            <p:txBody>
              <a:bodyPr wrap="square" rtlCol="0">
                <a:spAutoFit/>
              </a:bodyPr>
              <a:lstStyle/>
              <a:p>
                <a:r>
                  <a:rPr lang="en-US" sz="1600" b="1" dirty="0"/>
                  <a:t>Interest</a:t>
                </a:r>
              </a:p>
              <a:p>
                <a:r>
                  <a:rPr lang="en-US" sz="1600" b="1" dirty="0"/>
                  <a:t>Groups</a:t>
                </a:r>
                <a:endParaRPr lang="en-NZ" sz="1600" b="1" dirty="0"/>
              </a:p>
            </p:txBody>
          </p:sp>
        </p:grpSp>
        <p:grpSp>
          <p:nvGrpSpPr>
            <p:cNvPr id="15" name="Group 14">
              <a:extLst>
                <a:ext uri="{FF2B5EF4-FFF2-40B4-BE49-F238E27FC236}">
                  <a16:creationId xmlns:a16="http://schemas.microsoft.com/office/drawing/2014/main" id="{8053DFDA-6356-2876-F09A-F0065CAEF5C2}"/>
                </a:ext>
              </a:extLst>
            </p:cNvPr>
            <p:cNvGrpSpPr/>
            <p:nvPr/>
          </p:nvGrpSpPr>
          <p:grpSpPr>
            <a:xfrm>
              <a:off x="4157209" y="1700392"/>
              <a:ext cx="1408358" cy="1204855"/>
              <a:chOff x="4380679" y="5314924"/>
              <a:chExt cx="1408358" cy="1204855"/>
            </a:xfrm>
          </p:grpSpPr>
          <p:sp>
            <p:nvSpPr>
              <p:cNvPr id="19" name="Oval 18">
                <a:extLst>
                  <a:ext uri="{FF2B5EF4-FFF2-40B4-BE49-F238E27FC236}">
                    <a16:creationId xmlns:a16="http://schemas.microsoft.com/office/drawing/2014/main" id="{FF991CCE-934F-0914-7AEF-CA0A7463276D}"/>
                  </a:ext>
                </a:extLst>
              </p:cNvPr>
              <p:cNvSpPr/>
              <p:nvPr/>
            </p:nvSpPr>
            <p:spPr>
              <a:xfrm>
                <a:off x="4435607" y="5314924"/>
                <a:ext cx="1229588" cy="1204855"/>
              </a:xfrm>
              <a:prstGeom prst="ellipse">
                <a:avLst/>
              </a:prstGeom>
              <a:solidFill>
                <a:schemeClr val="tx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0" name="TextBox 19">
                <a:extLst>
                  <a:ext uri="{FF2B5EF4-FFF2-40B4-BE49-F238E27FC236}">
                    <a16:creationId xmlns:a16="http://schemas.microsoft.com/office/drawing/2014/main" id="{A6F37930-A87F-AD63-F7D2-59CBA991055D}"/>
                  </a:ext>
                </a:extLst>
              </p:cNvPr>
              <p:cNvSpPr txBox="1"/>
              <p:nvPr/>
            </p:nvSpPr>
            <p:spPr>
              <a:xfrm>
                <a:off x="4380679" y="5776868"/>
                <a:ext cx="1408358" cy="338554"/>
              </a:xfrm>
              <a:prstGeom prst="rect">
                <a:avLst/>
              </a:prstGeom>
              <a:noFill/>
            </p:spPr>
            <p:txBody>
              <a:bodyPr wrap="square" rtlCol="0">
                <a:spAutoFit/>
              </a:bodyPr>
              <a:lstStyle/>
              <a:p>
                <a:pPr algn="ctr"/>
                <a:r>
                  <a:rPr lang="en-US" sz="1600" b="1" dirty="0">
                    <a:solidFill>
                      <a:schemeClr val="bg1"/>
                    </a:solidFill>
                  </a:rPr>
                  <a:t>Individuals</a:t>
                </a:r>
                <a:endParaRPr lang="en-NZ" sz="1600" b="1" dirty="0">
                  <a:solidFill>
                    <a:schemeClr val="bg1"/>
                  </a:solidFill>
                </a:endParaRPr>
              </a:p>
            </p:txBody>
          </p:sp>
        </p:grpSp>
        <p:grpSp>
          <p:nvGrpSpPr>
            <p:cNvPr id="16" name="Group 15">
              <a:extLst>
                <a:ext uri="{FF2B5EF4-FFF2-40B4-BE49-F238E27FC236}">
                  <a16:creationId xmlns:a16="http://schemas.microsoft.com/office/drawing/2014/main" id="{A7E9A1F6-ED68-8A8E-9F77-C112D447058F}"/>
                </a:ext>
              </a:extLst>
            </p:cNvPr>
            <p:cNvGrpSpPr/>
            <p:nvPr/>
          </p:nvGrpSpPr>
          <p:grpSpPr>
            <a:xfrm>
              <a:off x="5407175" y="1753067"/>
              <a:ext cx="1208935" cy="1204854"/>
              <a:chOff x="4103116" y="5406436"/>
              <a:chExt cx="1208935" cy="1204854"/>
            </a:xfrm>
            <a:solidFill>
              <a:schemeClr val="accent2">
                <a:lumMod val="20000"/>
                <a:lumOff val="80000"/>
              </a:schemeClr>
            </a:solidFill>
          </p:grpSpPr>
          <p:sp>
            <p:nvSpPr>
              <p:cNvPr id="17" name="Oval 16">
                <a:extLst>
                  <a:ext uri="{FF2B5EF4-FFF2-40B4-BE49-F238E27FC236}">
                    <a16:creationId xmlns:a16="http://schemas.microsoft.com/office/drawing/2014/main" id="{17E87437-E169-F70B-1629-D39E0D4C6FDE}"/>
                  </a:ext>
                </a:extLst>
              </p:cNvPr>
              <p:cNvSpPr/>
              <p:nvPr/>
            </p:nvSpPr>
            <p:spPr>
              <a:xfrm>
                <a:off x="4103116" y="5406436"/>
                <a:ext cx="1208935" cy="120485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18" name="TextBox 17">
                <a:extLst>
                  <a:ext uri="{FF2B5EF4-FFF2-40B4-BE49-F238E27FC236}">
                    <a16:creationId xmlns:a16="http://schemas.microsoft.com/office/drawing/2014/main" id="{C058A3A4-F230-0293-9D28-E8C1530685CB}"/>
                  </a:ext>
                </a:extLst>
              </p:cNvPr>
              <p:cNvSpPr txBox="1"/>
              <p:nvPr/>
            </p:nvSpPr>
            <p:spPr>
              <a:xfrm>
                <a:off x="4260968" y="5701253"/>
                <a:ext cx="933445" cy="591652"/>
              </a:xfrm>
              <a:prstGeom prst="rect">
                <a:avLst/>
              </a:prstGeom>
              <a:grpFill/>
              <a:ln>
                <a:noFill/>
              </a:ln>
            </p:spPr>
            <p:txBody>
              <a:bodyPr wrap="square" rtlCol="0">
                <a:spAutoFit/>
              </a:bodyPr>
              <a:lstStyle/>
              <a:p>
                <a:pPr algn="ctr"/>
                <a:r>
                  <a:rPr lang="en-US" sz="1600" b="1" dirty="0"/>
                  <a:t>Focus</a:t>
                </a:r>
              </a:p>
              <a:p>
                <a:pPr algn="ctr"/>
                <a:r>
                  <a:rPr lang="en-US" sz="1600" b="1" dirty="0"/>
                  <a:t>Groups</a:t>
                </a:r>
                <a:endParaRPr lang="en-NZ" sz="1600" b="1" dirty="0"/>
              </a:p>
            </p:txBody>
          </p:sp>
        </p:grpSp>
      </p:grpSp>
      <p:grpSp>
        <p:nvGrpSpPr>
          <p:cNvPr id="27" name="Group 26">
            <a:extLst>
              <a:ext uri="{FF2B5EF4-FFF2-40B4-BE49-F238E27FC236}">
                <a16:creationId xmlns:a16="http://schemas.microsoft.com/office/drawing/2014/main" id="{975D4445-5F86-3D68-26CD-7CEA922D7CA8}"/>
              </a:ext>
            </a:extLst>
          </p:cNvPr>
          <p:cNvGrpSpPr/>
          <p:nvPr/>
        </p:nvGrpSpPr>
        <p:grpSpPr>
          <a:xfrm>
            <a:off x="10122347" y="311397"/>
            <a:ext cx="1537038" cy="1498992"/>
            <a:chOff x="7735522" y="434627"/>
            <a:chExt cx="1632870" cy="1585279"/>
          </a:xfrm>
        </p:grpSpPr>
        <p:sp>
          <p:nvSpPr>
            <p:cNvPr id="28" name="Oval 27">
              <a:extLst>
                <a:ext uri="{FF2B5EF4-FFF2-40B4-BE49-F238E27FC236}">
                  <a16:creationId xmlns:a16="http://schemas.microsoft.com/office/drawing/2014/main" id="{D9F3AA72-4649-8AFC-3088-AC62494F4D44}"/>
                </a:ext>
              </a:extLst>
            </p:cNvPr>
            <p:cNvSpPr/>
            <p:nvPr/>
          </p:nvSpPr>
          <p:spPr>
            <a:xfrm>
              <a:off x="7735522" y="434627"/>
              <a:ext cx="1632870" cy="1585279"/>
            </a:xfrm>
            <a:prstGeom prst="ellipse">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
          <p:nvSpPr>
            <p:cNvPr id="29" name="TextBox 28">
              <a:extLst>
                <a:ext uri="{FF2B5EF4-FFF2-40B4-BE49-F238E27FC236}">
                  <a16:creationId xmlns:a16="http://schemas.microsoft.com/office/drawing/2014/main" id="{778AB725-8AD0-A542-2E3C-44A323D6CB15}"/>
                </a:ext>
              </a:extLst>
            </p:cNvPr>
            <p:cNvSpPr txBox="1"/>
            <p:nvPr/>
          </p:nvSpPr>
          <p:spPr>
            <a:xfrm>
              <a:off x="7848316" y="506001"/>
              <a:ext cx="1407282" cy="1009029"/>
            </a:xfrm>
            <a:prstGeom prst="rect">
              <a:avLst/>
            </a:prstGeom>
            <a:noFill/>
          </p:spPr>
          <p:txBody>
            <a:bodyPr wrap="square" rtlCol="0">
              <a:spAutoFit/>
            </a:bodyPr>
            <a:lstStyle/>
            <a:p>
              <a:endParaRPr lang="en-US" sz="1400" b="1" dirty="0">
                <a:solidFill>
                  <a:schemeClr val="bg1"/>
                </a:solidFill>
              </a:endParaRPr>
            </a:p>
            <a:p>
              <a:pPr algn="ctr"/>
              <a:r>
                <a:rPr lang="en-US" sz="2800" b="1" dirty="0">
                  <a:solidFill>
                    <a:srgbClr val="FF0000"/>
                  </a:solidFill>
                </a:rPr>
                <a:t>?</a:t>
              </a:r>
            </a:p>
            <a:p>
              <a:pPr algn="ctr"/>
              <a:r>
                <a:rPr lang="en-US" sz="1400" b="1" dirty="0">
                  <a:latin typeface="Univers" panose="020B0503020202020204" pitchFamily="34" charset="0"/>
                </a:rPr>
                <a:t>Researchers</a:t>
              </a:r>
              <a:endParaRPr lang="en-NZ" sz="1400" b="1" dirty="0">
                <a:latin typeface="Univers" panose="020B0503020202020204" pitchFamily="34" charset="0"/>
              </a:endParaRPr>
            </a:p>
          </p:txBody>
        </p:sp>
      </p:grpSp>
      <p:cxnSp>
        <p:nvCxnSpPr>
          <p:cNvPr id="30" name="Straight Arrow Connector 29">
            <a:extLst>
              <a:ext uri="{FF2B5EF4-FFF2-40B4-BE49-F238E27FC236}">
                <a16:creationId xmlns:a16="http://schemas.microsoft.com/office/drawing/2014/main" id="{2A6134B0-20F7-07D5-A11F-A15BA1477B8D}"/>
              </a:ext>
            </a:extLst>
          </p:cNvPr>
          <p:cNvCxnSpPr>
            <a:cxnSpLocks/>
          </p:cNvCxnSpPr>
          <p:nvPr/>
        </p:nvCxnSpPr>
        <p:spPr>
          <a:xfrm flipV="1">
            <a:off x="6515653" y="1429331"/>
            <a:ext cx="1573270" cy="733325"/>
          </a:xfrm>
          <a:prstGeom prst="straightConnector1">
            <a:avLst/>
          </a:prstGeom>
          <a:ln w="317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31" name="Table 30">
            <a:extLst>
              <a:ext uri="{FF2B5EF4-FFF2-40B4-BE49-F238E27FC236}">
                <a16:creationId xmlns:a16="http://schemas.microsoft.com/office/drawing/2014/main" id="{C51EF3CF-1E44-99C6-CA31-81860BA8B2A3}"/>
              </a:ext>
            </a:extLst>
          </p:cNvPr>
          <p:cNvGraphicFramePr>
            <a:graphicFrameLocks noGrp="1"/>
          </p:cNvGraphicFramePr>
          <p:nvPr>
            <p:extLst>
              <p:ext uri="{D42A27DB-BD31-4B8C-83A1-F6EECF244321}">
                <p14:modId xmlns:p14="http://schemas.microsoft.com/office/powerpoint/2010/main" val="824703927"/>
              </p:ext>
            </p:extLst>
          </p:nvPr>
        </p:nvGraphicFramePr>
        <p:xfrm>
          <a:off x="7715643" y="1975387"/>
          <a:ext cx="4257354" cy="4433205"/>
        </p:xfrm>
        <a:graphic>
          <a:graphicData uri="http://schemas.openxmlformats.org/drawingml/2006/table">
            <a:tbl>
              <a:tblPr bandRow="1">
                <a:tableStyleId>{74C1A8A3-306A-4EB7-A6B1-4F7E0EB9C5D6}</a:tableStyleId>
              </a:tblPr>
              <a:tblGrid>
                <a:gridCol w="1564066">
                  <a:extLst>
                    <a:ext uri="{9D8B030D-6E8A-4147-A177-3AD203B41FA5}">
                      <a16:colId xmlns:a16="http://schemas.microsoft.com/office/drawing/2014/main" val="3068776783"/>
                    </a:ext>
                  </a:extLst>
                </a:gridCol>
                <a:gridCol w="2322276">
                  <a:extLst>
                    <a:ext uri="{9D8B030D-6E8A-4147-A177-3AD203B41FA5}">
                      <a16:colId xmlns:a16="http://schemas.microsoft.com/office/drawing/2014/main" val="2236508728"/>
                    </a:ext>
                  </a:extLst>
                </a:gridCol>
                <a:gridCol w="371012">
                  <a:extLst>
                    <a:ext uri="{9D8B030D-6E8A-4147-A177-3AD203B41FA5}">
                      <a16:colId xmlns:a16="http://schemas.microsoft.com/office/drawing/2014/main" val="2845139293"/>
                    </a:ext>
                  </a:extLst>
                </a:gridCol>
              </a:tblGrid>
              <a:tr h="301602">
                <a:tc>
                  <a:txBody>
                    <a:bodyPr/>
                    <a:lstStyle/>
                    <a:p>
                      <a:pPr algn="ctr">
                        <a:lnSpc>
                          <a:spcPct val="100000"/>
                        </a:lnSpc>
                        <a:spcBef>
                          <a:spcPts val="200"/>
                        </a:spcBef>
                        <a:spcAft>
                          <a:spcPts val="200"/>
                        </a:spcAft>
                      </a:pPr>
                      <a:r>
                        <a:rPr lang="en-NZ" sz="1200" b="1" dirty="0">
                          <a:effectLst/>
                          <a:latin typeface="Univers" panose="020B0503020202020204" pitchFamily="34" charset="0"/>
                        </a:rPr>
                        <a:t>Subthemes</a:t>
                      </a:r>
                      <a:endParaRPr lang="en-NZ" sz="1200" b="1" dirty="0">
                        <a:effectLst/>
                        <a:latin typeface="Univers" panose="020B0503020202020204" pitchFamily="34" charset="0"/>
                        <a:ea typeface="Times New Roman" panose="02020603050405020304" pitchFamily="18" charset="0"/>
                        <a:cs typeface="Calibri" panose="020F0502020204030204" pitchFamily="34" charset="0"/>
                      </a:endParaRPr>
                    </a:p>
                  </a:txBody>
                  <a:tcPr marL="30811" marR="30811" marT="30811" marB="30811"/>
                </a:tc>
                <a:tc gridSpan="2">
                  <a:txBody>
                    <a:bodyPr/>
                    <a:lstStyle/>
                    <a:p>
                      <a:pPr algn="ctr">
                        <a:lnSpc>
                          <a:spcPct val="100000"/>
                        </a:lnSpc>
                        <a:spcBef>
                          <a:spcPts val="200"/>
                        </a:spcBef>
                        <a:spcAft>
                          <a:spcPts val="200"/>
                        </a:spcAft>
                      </a:pPr>
                      <a:r>
                        <a:rPr lang="en-NZ" sz="1200" b="1" dirty="0">
                          <a:effectLst/>
                          <a:latin typeface="Univers" panose="020B0503020202020204" pitchFamily="34" charset="0"/>
                        </a:rPr>
                        <a:t>Excerpt</a:t>
                      </a:r>
                      <a:endParaRPr lang="en-NZ" sz="1200" b="1" dirty="0">
                        <a:effectLst/>
                        <a:latin typeface="Univers" panose="020B0503020202020204" pitchFamily="34" charset="0"/>
                        <a:ea typeface="Times New Roman" panose="02020603050405020304" pitchFamily="18" charset="0"/>
                        <a:cs typeface="Calibri" panose="020F0502020204030204" pitchFamily="34" charset="0"/>
                      </a:endParaRPr>
                    </a:p>
                  </a:txBody>
                  <a:tcPr marL="30811" marR="30811" marT="30811" marB="30811"/>
                </a:tc>
                <a:tc hMerge="1">
                  <a:txBody>
                    <a:bodyPr/>
                    <a:lstStyle/>
                    <a:p>
                      <a:endParaRPr lang="en-NZ"/>
                    </a:p>
                  </a:txBody>
                  <a:tcPr/>
                </a:tc>
                <a:extLst>
                  <a:ext uri="{0D108BD9-81ED-4DB2-BD59-A6C34878D82A}">
                    <a16:rowId xmlns:a16="http://schemas.microsoft.com/office/drawing/2014/main" val="3977340995"/>
                  </a:ext>
                </a:extLst>
              </a:tr>
              <a:tr h="1496425">
                <a:tc>
                  <a:txBody>
                    <a:bodyPr/>
                    <a:lstStyle/>
                    <a:p>
                      <a:pPr algn="ctr">
                        <a:lnSpc>
                          <a:spcPct val="100000"/>
                        </a:lnSpc>
                        <a:spcBef>
                          <a:spcPts val="200"/>
                        </a:spcBef>
                        <a:spcAft>
                          <a:spcPts val="200"/>
                        </a:spcAft>
                      </a:pPr>
                      <a:endParaRPr lang="en-NZ" sz="1200" b="1" dirty="0">
                        <a:effectLst/>
                        <a:latin typeface="Univers" panose="020B0503020202020204" pitchFamily="34" charset="0"/>
                      </a:endParaRPr>
                    </a:p>
                    <a:p>
                      <a:pPr algn="ctr">
                        <a:lnSpc>
                          <a:spcPct val="100000"/>
                        </a:lnSpc>
                        <a:spcBef>
                          <a:spcPts val="200"/>
                        </a:spcBef>
                        <a:spcAft>
                          <a:spcPts val="200"/>
                        </a:spcAft>
                      </a:pPr>
                      <a:endParaRPr lang="en-NZ" sz="1200" b="1" dirty="0">
                        <a:effectLst/>
                        <a:latin typeface="Univers" panose="020B0503020202020204" pitchFamily="34" charset="0"/>
                      </a:endParaRPr>
                    </a:p>
                    <a:p>
                      <a:pPr algn="ctr">
                        <a:lnSpc>
                          <a:spcPct val="100000"/>
                        </a:lnSpc>
                        <a:spcBef>
                          <a:spcPts val="200"/>
                        </a:spcBef>
                        <a:spcAft>
                          <a:spcPts val="200"/>
                        </a:spcAft>
                      </a:pPr>
                      <a:r>
                        <a:rPr lang="en-NZ" sz="1200" b="1" dirty="0">
                          <a:effectLst/>
                          <a:latin typeface="Univers" panose="020B0503020202020204" pitchFamily="34" charset="0"/>
                        </a:rPr>
                        <a:t>Trapped by the usual narratives</a:t>
                      </a:r>
                      <a:endParaRPr lang="en-NZ" sz="1200" b="1" dirty="0">
                        <a:effectLst/>
                        <a:latin typeface="Univers" panose="020B0503020202020204" pitchFamily="34" charset="0"/>
                        <a:ea typeface="Times New Roman" panose="02020603050405020304" pitchFamily="18" charset="0"/>
                        <a:cs typeface="Calibri" panose="020F0502020204030204" pitchFamily="34" charset="0"/>
                      </a:endParaRPr>
                    </a:p>
                  </a:txBody>
                  <a:tcPr marL="30811" marR="30811" marT="30811" marB="30811"/>
                </a:tc>
                <a:tc>
                  <a:txBody>
                    <a:bodyPr/>
                    <a:lstStyle/>
                    <a:p>
                      <a:pPr>
                        <a:lnSpc>
                          <a:spcPct val="100000"/>
                        </a:lnSpc>
                        <a:spcBef>
                          <a:spcPts val="200"/>
                        </a:spcBef>
                        <a:spcAft>
                          <a:spcPts val="200"/>
                        </a:spcAft>
                      </a:pPr>
                      <a:endParaRPr lang="en-NZ" sz="1200" b="1" dirty="0">
                        <a:effectLst/>
                        <a:latin typeface="Univers" panose="020B0503020202020204" pitchFamily="34" charset="0"/>
                      </a:endParaRPr>
                    </a:p>
                    <a:p>
                      <a:pPr>
                        <a:lnSpc>
                          <a:spcPct val="100000"/>
                        </a:lnSpc>
                        <a:spcBef>
                          <a:spcPts val="200"/>
                        </a:spcBef>
                        <a:spcAft>
                          <a:spcPts val="200"/>
                        </a:spcAft>
                      </a:pPr>
                      <a:r>
                        <a:rPr lang="en-NZ" sz="1200" b="1" dirty="0">
                          <a:effectLst/>
                          <a:latin typeface="Univers" panose="020B0503020202020204" pitchFamily="34" charset="0"/>
                        </a:rPr>
                        <a:t>I don’t know how to talk about what it’s like to be gifted. For me it’s not about IQ and being at the top, but those are the words being used. It’s so much more! </a:t>
                      </a:r>
                      <a:endParaRPr lang="en-NZ" sz="1200" b="1" i="0" dirty="0">
                        <a:effectLst/>
                        <a:latin typeface="Univers" panose="020B0503020202020204" pitchFamily="34" charset="0"/>
                        <a:ea typeface="Times New Roman" panose="02020603050405020304" pitchFamily="18" charset="0"/>
                        <a:cs typeface="Calibri" panose="020F0502020204030204" pitchFamily="34" charset="0"/>
                      </a:endParaRPr>
                    </a:p>
                  </a:txBody>
                  <a:tcPr marL="30811" marR="30811" marT="30811" marB="30811"/>
                </a:tc>
                <a:tc>
                  <a:txBody>
                    <a:bodyPr/>
                    <a:lstStyle/>
                    <a:p>
                      <a:pPr>
                        <a:lnSpc>
                          <a:spcPct val="100000"/>
                        </a:lnSpc>
                        <a:spcBef>
                          <a:spcPts val="200"/>
                        </a:spcBef>
                        <a:spcAft>
                          <a:spcPts val="200"/>
                        </a:spcAft>
                      </a:pPr>
                      <a:endParaRPr lang="en-NZ" sz="12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30811" marR="30811" marT="30811" marB="30811"/>
                </a:tc>
                <a:extLst>
                  <a:ext uri="{0D108BD9-81ED-4DB2-BD59-A6C34878D82A}">
                    <a16:rowId xmlns:a16="http://schemas.microsoft.com/office/drawing/2014/main" val="3744640022"/>
                  </a:ext>
                </a:extLst>
              </a:tr>
              <a:tr h="1675261">
                <a:tc>
                  <a:txBody>
                    <a:bodyPr/>
                    <a:lstStyle/>
                    <a:p>
                      <a:pPr algn="ctr">
                        <a:lnSpc>
                          <a:spcPct val="100000"/>
                        </a:lnSpc>
                        <a:spcBef>
                          <a:spcPts val="200"/>
                        </a:spcBef>
                        <a:spcAft>
                          <a:spcPts val="200"/>
                        </a:spcAft>
                      </a:pPr>
                      <a:endParaRPr lang="en-NZ" sz="1200" b="1" dirty="0">
                        <a:effectLst/>
                        <a:latin typeface="Univers" panose="020B0503020202020204" pitchFamily="34" charset="0"/>
                      </a:endParaRPr>
                    </a:p>
                    <a:p>
                      <a:pPr algn="ctr">
                        <a:lnSpc>
                          <a:spcPct val="100000"/>
                        </a:lnSpc>
                        <a:spcBef>
                          <a:spcPts val="200"/>
                        </a:spcBef>
                        <a:spcAft>
                          <a:spcPts val="200"/>
                        </a:spcAft>
                      </a:pPr>
                      <a:endParaRPr lang="en-NZ" sz="1200" b="1" dirty="0">
                        <a:effectLst/>
                        <a:latin typeface="Univers" panose="020B0503020202020204" pitchFamily="34" charset="0"/>
                      </a:endParaRPr>
                    </a:p>
                    <a:p>
                      <a:pPr algn="ctr">
                        <a:lnSpc>
                          <a:spcPct val="100000"/>
                        </a:lnSpc>
                        <a:spcBef>
                          <a:spcPts val="200"/>
                        </a:spcBef>
                        <a:spcAft>
                          <a:spcPts val="200"/>
                        </a:spcAft>
                      </a:pPr>
                      <a:r>
                        <a:rPr lang="en-NZ" sz="1200" b="1" dirty="0">
                          <a:effectLst/>
                          <a:latin typeface="Univers" panose="020B0503020202020204" pitchFamily="34" charset="0"/>
                        </a:rPr>
                        <a:t>Othering: out of place &amp; somehow wrong</a:t>
                      </a:r>
                      <a:endParaRPr lang="en-NZ" sz="1200" dirty="0">
                        <a:effectLst/>
                        <a:latin typeface="Univers" panose="020B0503020202020204" pitchFamily="34" charset="0"/>
                        <a:ea typeface="Times New Roman" panose="02020603050405020304" pitchFamily="18" charset="0"/>
                        <a:cs typeface="Calibri" panose="020F0502020204030204" pitchFamily="34" charset="0"/>
                      </a:endParaRPr>
                    </a:p>
                  </a:txBody>
                  <a:tcPr marL="30811" marR="30811" marT="30811" marB="30811"/>
                </a:tc>
                <a:tc>
                  <a:txBody>
                    <a:bodyPr/>
                    <a:lstStyle/>
                    <a:p>
                      <a:pPr>
                        <a:lnSpc>
                          <a:spcPct val="100000"/>
                        </a:lnSpc>
                        <a:spcBef>
                          <a:spcPts val="200"/>
                        </a:spcBef>
                        <a:spcAft>
                          <a:spcPts val="200"/>
                        </a:spcAft>
                      </a:pPr>
                      <a:endParaRPr lang="en-NZ" sz="1200" b="1" dirty="0">
                        <a:effectLst/>
                        <a:latin typeface="Univers" panose="020B0503020202020204" pitchFamily="34" charset="0"/>
                      </a:endParaRPr>
                    </a:p>
                    <a:p>
                      <a:pPr>
                        <a:lnSpc>
                          <a:spcPct val="100000"/>
                        </a:lnSpc>
                        <a:spcBef>
                          <a:spcPts val="200"/>
                        </a:spcBef>
                        <a:spcAft>
                          <a:spcPts val="200"/>
                        </a:spcAft>
                      </a:pPr>
                      <a:r>
                        <a:rPr lang="en-NZ" sz="1200" b="1" dirty="0">
                          <a:effectLst/>
                          <a:latin typeface="Univers" panose="020B0503020202020204" pitchFamily="34" charset="0"/>
                        </a:rPr>
                        <a:t>It was bad enough to be different when I was a kid. But now? How can I explain being different? If I say I’m gifted, I’m seen as arrogant. But if I don’t say that, then I’m just a freak.</a:t>
                      </a:r>
                      <a:endParaRPr lang="en-NZ" sz="1200" b="1" i="0" dirty="0">
                        <a:effectLst/>
                        <a:latin typeface="Univers" panose="020B0503020202020204" pitchFamily="34" charset="0"/>
                        <a:ea typeface="Times New Roman" panose="02020603050405020304" pitchFamily="18" charset="0"/>
                        <a:cs typeface="Calibri" panose="020F0502020204030204" pitchFamily="34" charset="0"/>
                      </a:endParaRPr>
                    </a:p>
                  </a:txBody>
                  <a:tcPr marL="30811" marR="30811" marT="30811" marB="30811"/>
                </a:tc>
                <a:tc>
                  <a:txBody>
                    <a:bodyPr/>
                    <a:lstStyle/>
                    <a:p>
                      <a:pPr>
                        <a:lnSpc>
                          <a:spcPct val="100000"/>
                        </a:lnSpc>
                        <a:spcBef>
                          <a:spcPts val="200"/>
                        </a:spcBef>
                        <a:spcAft>
                          <a:spcPts val="200"/>
                        </a:spcAft>
                      </a:pPr>
                      <a:endParaRPr lang="en-NZ" sz="12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30811" marR="30811" marT="30811" marB="30811"/>
                </a:tc>
                <a:extLst>
                  <a:ext uri="{0D108BD9-81ED-4DB2-BD59-A6C34878D82A}">
                    <a16:rowId xmlns:a16="http://schemas.microsoft.com/office/drawing/2014/main" val="1844465894"/>
                  </a:ext>
                </a:extLst>
              </a:tr>
              <a:tr h="959917">
                <a:tc>
                  <a:txBody>
                    <a:bodyPr/>
                    <a:lstStyle/>
                    <a:p>
                      <a:pPr algn="ctr">
                        <a:lnSpc>
                          <a:spcPct val="100000"/>
                        </a:lnSpc>
                        <a:spcBef>
                          <a:spcPts val="200"/>
                        </a:spcBef>
                        <a:spcAft>
                          <a:spcPts val="200"/>
                        </a:spcAft>
                      </a:pPr>
                      <a:endParaRPr lang="en-NZ" sz="1200" b="1" dirty="0">
                        <a:effectLst/>
                        <a:latin typeface="Univers" panose="020B0503020202020204" pitchFamily="34" charset="0"/>
                      </a:endParaRPr>
                    </a:p>
                    <a:p>
                      <a:pPr algn="ctr">
                        <a:lnSpc>
                          <a:spcPct val="100000"/>
                        </a:lnSpc>
                        <a:spcBef>
                          <a:spcPts val="200"/>
                        </a:spcBef>
                        <a:spcAft>
                          <a:spcPts val="200"/>
                        </a:spcAft>
                      </a:pPr>
                      <a:r>
                        <a:rPr lang="en-NZ" sz="1200" b="1" dirty="0">
                          <a:effectLst/>
                          <a:latin typeface="Univers" panose="020B0503020202020204" pitchFamily="34" charset="0"/>
                        </a:rPr>
                        <a:t>Values are being imposed</a:t>
                      </a:r>
                      <a:endParaRPr lang="en-NZ" sz="1200" b="1" dirty="0">
                        <a:effectLst/>
                        <a:latin typeface="Univers" panose="020B0503020202020204" pitchFamily="34" charset="0"/>
                        <a:ea typeface="Times New Roman" panose="02020603050405020304" pitchFamily="18" charset="0"/>
                        <a:cs typeface="Calibri" panose="020F0502020204030204" pitchFamily="34" charset="0"/>
                      </a:endParaRPr>
                    </a:p>
                  </a:txBody>
                  <a:tcPr marL="30811" marR="30811" marT="30811" marB="30811"/>
                </a:tc>
                <a:tc>
                  <a:txBody>
                    <a:bodyPr/>
                    <a:lstStyle/>
                    <a:p>
                      <a:pPr>
                        <a:lnSpc>
                          <a:spcPct val="100000"/>
                        </a:lnSpc>
                        <a:spcBef>
                          <a:spcPts val="200"/>
                        </a:spcBef>
                        <a:spcAft>
                          <a:spcPts val="200"/>
                        </a:spcAft>
                      </a:pPr>
                      <a:r>
                        <a:rPr lang="en-NZ" sz="1200" b="1" dirty="0">
                          <a:effectLst/>
                          <a:latin typeface="Univers" panose="020B0503020202020204" pitchFamily="34" charset="0"/>
                        </a:rPr>
                        <a:t>Eminence? [groans]. That’s what someone else expects. I really don’t care and don’t want it. </a:t>
                      </a:r>
                      <a:endParaRPr lang="en-NZ" sz="1200" b="1" i="0" dirty="0">
                        <a:effectLst/>
                        <a:latin typeface="Univers" panose="020B0503020202020204" pitchFamily="34" charset="0"/>
                        <a:ea typeface="Times New Roman" panose="02020603050405020304" pitchFamily="18" charset="0"/>
                        <a:cs typeface="Calibri" panose="020F0502020204030204" pitchFamily="34" charset="0"/>
                      </a:endParaRPr>
                    </a:p>
                  </a:txBody>
                  <a:tcPr marL="30811" marR="30811" marT="30811" marB="30811"/>
                </a:tc>
                <a:tc>
                  <a:txBody>
                    <a:bodyPr/>
                    <a:lstStyle/>
                    <a:p>
                      <a:pPr>
                        <a:lnSpc>
                          <a:spcPct val="100000"/>
                        </a:lnSpc>
                        <a:spcBef>
                          <a:spcPts val="200"/>
                        </a:spcBef>
                        <a:spcAft>
                          <a:spcPts val="200"/>
                        </a:spcAft>
                      </a:pPr>
                      <a:endParaRPr lang="en-NZ" sz="1200" dirty="0">
                        <a:effectLst/>
                        <a:latin typeface="Times New Roman" panose="02020603050405020304" pitchFamily="18" charset="0"/>
                        <a:ea typeface="Times New Roman" panose="02020603050405020304" pitchFamily="18" charset="0"/>
                        <a:cs typeface="Calibri" panose="020F0502020204030204" pitchFamily="34" charset="0"/>
                      </a:endParaRPr>
                    </a:p>
                  </a:txBody>
                  <a:tcPr marL="30811" marR="30811" marT="30811" marB="30811"/>
                </a:tc>
                <a:extLst>
                  <a:ext uri="{0D108BD9-81ED-4DB2-BD59-A6C34878D82A}">
                    <a16:rowId xmlns:a16="http://schemas.microsoft.com/office/drawing/2014/main" val="2322509664"/>
                  </a:ext>
                </a:extLst>
              </a:tr>
            </a:tbl>
          </a:graphicData>
        </a:graphic>
      </p:graphicFrame>
      <p:sp>
        <p:nvSpPr>
          <p:cNvPr id="32" name="TextBox 31">
            <a:extLst>
              <a:ext uri="{FF2B5EF4-FFF2-40B4-BE49-F238E27FC236}">
                <a16:creationId xmlns:a16="http://schemas.microsoft.com/office/drawing/2014/main" id="{7B97DDE0-5017-A0A2-6F42-A1E8EDBF18D7}"/>
              </a:ext>
            </a:extLst>
          </p:cNvPr>
          <p:cNvSpPr txBox="1"/>
          <p:nvPr/>
        </p:nvSpPr>
        <p:spPr>
          <a:xfrm>
            <a:off x="7371265" y="691283"/>
            <a:ext cx="2751082" cy="954107"/>
          </a:xfrm>
          <a:prstGeom prst="rect">
            <a:avLst/>
          </a:prstGeom>
          <a:noFill/>
        </p:spPr>
        <p:txBody>
          <a:bodyPr wrap="square">
            <a:spAutoFit/>
          </a:bodyPr>
          <a:lstStyle/>
          <a:p>
            <a:pPr algn="ctr">
              <a:lnSpc>
                <a:spcPct val="100000"/>
              </a:lnSpc>
              <a:spcBef>
                <a:spcPts val="200"/>
              </a:spcBef>
              <a:spcAft>
                <a:spcPts val="200"/>
              </a:spcAft>
            </a:pPr>
            <a:r>
              <a:rPr lang="en-NZ" sz="2800" b="1" dirty="0">
                <a:solidFill>
                  <a:schemeClr val="bg1"/>
                </a:solidFill>
                <a:effectLst/>
                <a:latin typeface="Univers" panose="020B0503020202020204" pitchFamily="34" charset="0"/>
              </a:rPr>
              <a:t>We are not that! </a:t>
            </a:r>
            <a:endParaRPr lang="en-NZ" sz="2800" b="1" dirty="0">
              <a:solidFill>
                <a:schemeClr val="bg1"/>
              </a:solidFill>
              <a:effectLst/>
              <a:latin typeface="Univers" panose="020B0503020202020204" pitchFamily="34" charset="0"/>
              <a:ea typeface="Times New Roman" panose="02020603050405020304" pitchFamily="18" charset="0"/>
              <a:cs typeface="Calibri" panose="020F0502020204030204" pitchFamily="34" charset="0"/>
            </a:endParaRPr>
          </a:p>
        </p:txBody>
      </p:sp>
      <p:sp>
        <p:nvSpPr>
          <p:cNvPr id="33" name="TextBox 32">
            <a:extLst>
              <a:ext uri="{FF2B5EF4-FFF2-40B4-BE49-F238E27FC236}">
                <a16:creationId xmlns:a16="http://schemas.microsoft.com/office/drawing/2014/main" id="{843A337A-EED9-1D0A-52E3-AB25E5904CB1}"/>
              </a:ext>
            </a:extLst>
          </p:cNvPr>
          <p:cNvSpPr txBox="1"/>
          <p:nvPr/>
        </p:nvSpPr>
        <p:spPr>
          <a:xfrm>
            <a:off x="0" y="6487386"/>
            <a:ext cx="6097554" cy="369332"/>
          </a:xfrm>
          <a:prstGeom prst="rect">
            <a:avLst/>
          </a:prstGeom>
          <a:noFill/>
        </p:spPr>
        <p:txBody>
          <a:bodyPr wrap="square">
            <a:spAutoFit/>
          </a:bodyPr>
          <a:lstStyle/>
          <a:p>
            <a:r>
              <a:rPr lang="en-US" sz="1800" dirty="0">
                <a:solidFill>
                  <a:schemeClr val="bg1"/>
                </a:solidFill>
                <a:latin typeface="Monotype Corsiva" panose="03010101010201010101" pitchFamily="66" charset="0"/>
                <a:ea typeface="Microsoft YaHei Light" panose="020B0502040204020203" pitchFamily="34" charset="-122"/>
              </a:rPr>
              <a:t>© Maggie Brown</a:t>
            </a:r>
          </a:p>
        </p:txBody>
      </p:sp>
    </p:spTree>
    <p:extLst>
      <p:ext uri="{BB962C8B-B14F-4D97-AF65-F5344CB8AC3E}">
        <p14:creationId xmlns:p14="http://schemas.microsoft.com/office/powerpoint/2010/main" val="2885186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Stars in the sky&#10;&#10;Description automatically generated with low confidence">
            <a:extLst>
              <a:ext uri="{FF2B5EF4-FFF2-40B4-BE49-F238E27FC236}">
                <a16:creationId xmlns:a16="http://schemas.microsoft.com/office/drawing/2014/main" id="{608D7F7A-99F3-DD12-4EDF-6B930DCE9BE1}"/>
              </a:ext>
            </a:extLst>
          </p:cNvPr>
          <p:cNvPicPr>
            <a:picLocks noChangeAspect="1"/>
          </p:cNvPicPr>
          <p:nvPr/>
        </p:nvPicPr>
        <p:blipFill rotWithShape="1">
          <a:blip r:embed="rId2">
            <a:extLst>
              <a:ext uri="{28A0092B-C50C-407E-A947-70E740481C1C}">
                <a14:useLocalDpi xmlns:a14="http://schemas.microsoft.com/office/drawing/2010/main" val="0"/>
              </a:ext>
            </a:extLst>
          </a:blip>
          <a:srcRect t="24268" b="19492"/>
          <a:stretch/>
        </p:blipFill>
        <p:spPr>
          <a:xfrm>
            <a:off x="20" y="1282"/>
            <a:ext cx="12191980" cy="6856718"/>
          </a:xfrm>
          <a:prstGeom prst="rect">
            <a:avLst/>
          </a:prstGeom>
        </p:spPr>
      </p:pic>
      <p:sp>
        <p:nvSpPr>
          <p:cNvPr id="5" name="Title 5">
            <a:extLst>
              <a:ext uri="{FF2B5EF4-FFF2-40B4-BE49-F238E27FC236}">
                <a16:creationId xmlns:a16="http://schemas.microsoft.com/office/drawing/2014/main" id="{3AB88A85-A203-A800-FDBB-F53FE401CA55}"/>
              </a:ext>
            </a:extLst>
          </p:cNvPr>
          <p:cNvSpPr txBox="1">
            <a:spLocks/>
          </p:cNvSpPr>
          <p:nvPr/>
        </p:nvSpPr>
        <p:spPr>
          <a:xfrm>
            <a:off x="448056" y="388800"/>
            <a:ext cx="2854800" cy="59652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solidFill>
                  <a:schemeClr val="bg1"/>
                </a:solidFill>
                <a:latin typeface="+mn-lt"/>
              </a:rPr>
              <a:t>Questions</a:t>
            </a:r>
            <a:r>
              <a:rPr lang="en-US">
                <a:solidFill>
                  <a:schemeClr val="bg1"/>
                </a:solidFill>
              </a:rPr>
              <a:t>:</a:t>
            </a:r>
            <a:endParaRPr lang="en-US" dirty="0">
              <a:solidFill>
                <a:schemeClr val="bg1"/>
              </a:solidFill>
            </a:endParaRPr>
          </a:p>
        </p:txBody>
      </p:sp>
      <p:graphicFrame>
        <p:nvGraphicFramePr>
          <p:cNvPr id="6" name="Content Placeholder 3" descr="Timeline Placeholder">
            <a:extLst>
              <a:ext uri="{FF2B5EF4-FFF2-40B4-BE49-F238E27FC236}">
                <a16:creationId xmlns:a16="http://schemas.microsoft.com/office/drawing/2014/main" id="{2574CD71-488B-EFC3-C79A-9734341146E9}"/>
              </a:ext>
            </a:extLst>
          </p:cNvPr>
          <p:cNvGraphicFramePr>
            <a:graphicFrameLocks/>
          </p:cNvGraphicFramePr>
          <p:nvPr>
            <p:extLst>
              <p:ext uri="{D42A27DB-BD31-4B8C-83A1-F6EECF244321}">
                <p14:modId xmlns:p14="http://schemas.microsoft.com/office/powerpoint/2010/main" val="2495848049"/>
              </p:ext>
            </p:extLst>
          </p:nvPr>
        </p:nvGraphicFramePr>
        <p:xfrm>
          <a:off x="4182708" y="388800"/>
          <a:ext cx="7059033" cy="44413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xtBox 8">
            <a:extLst>
              <a:ext uri="{FF2B5EF4-FFF2-40B4-BE49-F238E27FC236}">
                <a16:creationId xmlns:a16="http://schemas.microsoft.com/office/drawing/2014/main" id="{93405828-EFC1-2312-2741-4E7AFBA1F60B}"/>
              </a:ext>
            </a:extLst>
          </p:cNvPr>
          <p:cNvSpPr txBox="1"/>
          <p:nvPr/>
        </p:nvSpPr>
        <p:spPr>
          <a:xfrm>
            <a:off x="448056" y="1187212"/>
            <a:ext cx="3136025" cy="1938992"/>
          </a:xfrm>
          <a:prstGeom prst="rect">
            <a:avLst/>
          </a:prstGeom>
          <a:noFill/>
        </p:spPr>
        <p:txBody>
          <a:bodyPr wrap="square" rtlCol="0">
            <a:spAutoFit/>
          </a:bodyPr>
          <a:lstStyle/>
          <a:p>
            <a:r>
              <a:rPr lang="en-US" sz="2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New people asking questions and raising issues  about mental health &amp; wellbeing </a:t>
            </a:r>
            <a:r>
              <a:rPr lang="en-US" sz="2400" b="1"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in contexts of adult life.</a:t>
            </a:r>
            <a:endParaRPr lang="en-NZ" sz="2400" dirty="0">
              <a:solidFill>
                <a:schemeClr val="bg1"/>
              </a:solidFill>
            </a:endParaRPr>
          </a:p>
        </p:txBody>
      </p:sp>
      <p:graphicFrame>
        <p:nvGraphicFramePr>
          <p:cNvPr id="10" name="Table 4">
            <a:extLst>
              <a:ext uri="{FF2B5EF4-FFF2-40B4-BE49-F238E27FC236}">
                <a16:creationId xmlns:a16="http://schemas.microsoft.com/office/drawing/2014/main" id="{CE467EA7-1F1C-902B-2FEC-CF30AD1EBC8A}"/>
              </a:ext>
            </a:extLst>
          </p:cNvPr>
          <p:cNvGraphicFramePr>
            <a:graphicFrameLocks noGrp="1"/>
          </p:cNvGraphicFramePr>
          <p:nvPr>
            <p:extLst>
              <p:ext uri="{D42A27DB-BD31-4B8C-83A1-F6EECF244321}">
                <p14:modId xmlns:p14="http://schemas.microsoft.com/office/powerpoint/2010/main" val="2211056051"/>
              </p:ext>
            </p:extLst>
          </p:nvPr>
        </p:nvGraphicFramePr>
        <p:xfrm>
          <a:off x="5603631" y="3746072"/>
          <a:ext cx="4067907" cy="2682240"/>
        </p:xfrm>
        <a:graphic>
          <a:graphicData uri="http://schemas.openxmlformats.org/drawingml/2006/table">
            <a:tbl>
              <a:tblPr>
                <a:tableStyleId>{0E3FDE45-AF77-4B5C-9715-49D594BDF05E}</a:tableStyleId>
              </a:tblPr>
              <a:tblGrid>
                <a:gridCol w="2019377">
                  <a:extLst>
                    <a:ext uri="{9D8B030D-6E8A-4147-A177-3AD203B41FA5}">
                      <a16:colId xmlns:a16="http://schemas.microsoft.com/office/drawing/2014/main" val="1153395188"/>
                    </a:ext>
                  </a:extLst>
                </a:gridCol>
                <a:gridCol w="2048530">
                  <a:extLst>
                    <a:ext uri="{9D8B030D-6E8A-4147-A177-3AD203B41FA5}">
                      <a16:colId xmlns:a16="http://schemas.microsoft.com/office/drawing/2014/main" val="4084912252"/>
                    </a:ext>
                  </a:extLst>
                </a:gridCol>
              </a:tblGrid>
              <a:tr h="274954">
                <a:tc>
                  <a:txBody>
                    <a:bodyPr/>
                    <a:lstStyle/>
                    <a:p>
                      <a:r>
                        <a:rPr lang="en-US" sz="1600" dirty="0">
                          <a:solidFill>
                            <a:schemeClr val="bg1"/>
                          </a:solidFill>
                        </a:rPr>
                        <a:t>Friendship</a:t>
                      </a:r>
                      <a:endParaRPr lang="en-NZ" sz="1600" dirty="0">
                        <a:solidFill>
                          <a:schemeClr val="bg1"/>
                        </a:solidFill>
                      </a:endParaRPr>
                    </a:p>
                  </a:txBody>
                  <a:tcPr/>
                </a:tc>
                <a:tc>
                  <a:txBody>
                    <a:bodyPr/>
                    <a:lstStyle/>
                    <a:p>
                      <a:pPr algn="r"/>
                      <a:r>
                        <a:rPr lang="en-US" sz="1600" dirty="0">
                          <a:solidFill>
                            <a:schemeClr val="bg1"/>
                          </a:solidFill>
                        </a:rPr>
                        <a:t>Citizen</a:t>
                      </a:r>
                      <a:endParaRPr lang="en-NZ" sz="1600" dirty="0">
                        <a:solidFill>
                          <a:schemeClr val="bg1"/>
                        </a:solidFill>
                      </a:endParaRPr>
                    </a:p>
                  </a:txBody>
                  <a:tcPr/>
                </a:tc>
                <a:extLst>
                  <a:ext uri="{0D108BD9-81ED-4DB2-BD59-A6C34878D82A}">
                    <a16:rowId xmlns:a16="http://schemas.microsoft.com/office/drawing/2014/main" val="2669756977"/>
                  </a:ext>
                </a:extLst>
              </a:tr>
              <a:tr h="234145">
                <a:tc>
                  <a:txBody>
                    <a:bodyPr/>
                    <a:lstStyle/>
                    <a:p>
                      <a:r>
                        <a:rPr lang="en-US" sz="1600" dirty="0">
                          <a:solidFill>
                            <a:schemeClr val="bg1"/>
                          </a:solidFill>
                        </a:rPr>
                        <a:t>Employment</a:t>
                      </a:r>
                      <a:endParaRPr lang="en-NZ" sz="1600" dirty="0">
                        <a:solidFill>
                          <a:schemeClr val="bg1"/>
                        </a:solidFill>
                      </a:endParaRPr>
                    </a:p>
                  </a:txBody>
                  <a:tcPr/>
                </a:tc>
                <a:tc>
                  <a:txBody>
                    <a:bodyPr/>
                    <a:lstStyle/>
                    <a:p>
                      <a:pPr algn="r"/>
                      <a:r>
                        <a:rPr lang="en-US" sz="1600" dirty="0">
                          <a:solidFill>
                            <a:schemeClr val="bg1"/>
                          </a:solidFill>
                        </a:rPr>
                        <a:t>Aging</a:t>
                      </a:r>
                      <a:endParaRPr lang="en-NZ" sz="1600" dirty="0">
                        <a:solidFill>
                          <a:schemeClr val="bg1"/>
                        </a:solidFill>
                      </a:endParaRPr>
                    </a:p>
                  </a:txBody>
                  <a:tcPr/>
                </a:tc>
                <a:extLst>
                  <a:ext uri="{0D108BD9-81ED-4DB2-BD59-A6C34878D82A}">
                    <a16:rowId xmlns:a16="http://schemas.microsoft.com/office/drawing/2014/main" val="4282039039"/>
                  </a:ext>
                </a:extLst>
              </a:tr>
              <a:tr h="234145">
                <a:tc>
                  <a:txBody>
                    <a:bodyPr/>
                    <a:lstStyle/>
                    <a:p>
                      <a:r>
                        <a:rPr lang="en-US" sz="1600" dirty="0">
                          <a:solidFill>
                            <a:schemeClr val="bg1"/>
                          </a:solidFill>
                        </a:rPr>
                        <a:t>Higher Education</a:t>
                      </a:r>
                      <a:endParaRPr lang="en-NZ" sz="1600" dirty="0">
                        <a:solidFill>
                          <a:schemeClr val="bg1"/>
                        </a:solidFill>
                      </a:endParaRPr>
                    </a:p>
                  </a:txBody>
                  <a:tcPr/>
                </a:tc>
                <a:tc>
                  <a:txBody>
                    <a:bodyPr/>
                    <a:lstStyle/>
                    <a:p>
                      <a:pPr algn="r"/>
                      <a:r>
                        <a:rPr lang="en-US" sz="1600" dirty="0">
                          <a:solidFill>
                            <a:schemeClr val="bg1"/>
                          </a:solidFill>
                        </a:rPr>
                        <a:t>Under-employment</a:t>
                      </a:r>
                      <a:endParaRPr lang="en-NZ" sz="1600" dirty="0">
                        <a:solidFill>
                          <a:schemeClr val="bg1"/>
                        </a:solidFill>
                      </a:endParaRPr>
                    </a:p>
                  </a:txBody>
                  <a:tcPr/>
                </a:tc>
                <a:extLst>
                  <a:ext uri="{0D108BD9-81ED-4DB2-BD59-A6C34878D82A}">
                    <a16:rowId xmlns:a16="http://schemas.microsoft.com/office/drawing/2014/main" val="2660648914"/>
                  </a:ext>
                </a:extLst>
              </a:tr>
              <a:tr h="234145">
                <a:tc>
                  <a:txBody>
                    <a:bodyPr/>
                    <a:lstStyle/>
                    <a:p>
                      <a:r>
                        <a:rPr lang="en-US" sz="1600" dirty="0">
                          <a:solidFill>
                            <a:schemeClr val="bg1"/>
                          </a:solidFill>
                        </a:rPr>
                        <a:t>Lifelong Learning</a:t>
                      </a:r>
                      <a:endParaRPr lang="en-NZ" sz="1600" dirty="0">
                        <a:solidFill>
                          <a:schemeClr val="bg1"/>
                        </a:solidFill>
                      </a:endParaRPr>
                    </a:p>
                  </a:txBody>
                  <a:tcPr/>
                </a:tc>
                <a:tc>
                  <a:txBody>
                    <a:bodyPr/>
                    <a:lstStyle/>
                    <a:p>
                      <a:pPr algn="r"/>
                      <a:r>
                        <a:rPr lang="en-US" sz="1600" dirty="0">
                          <a:solidFill>
                            <a:schemeClr val="bg1"/>
                          </a:solidFill>
                        </a:rPr>
                        <a:t>Illness</a:t>
                      </a:r>
                      <a:endParaRPr lang="en-NZ" sz="1600" dirty="0">
                        <a:solidFill>
                          <a:schemeClr val="bg1"/>
                        </a:solidFill>
                      </a:endParaRPr>
                    </a:p>
                  </a:txBody>
                  <a:tcPr/>
                </a:tc>
                <a:extLst>
                  <a:ext uri="{0D108BD9-81ED-4DB2-BD59-A6C34878D82A}">
                    <a16:rowId xmlns:a16="http://schemas.microsoft.com/office/drawing/2014/main" val="3299536515"/>
                  </a:ext>
                </a:extLst>
              </a:tr>
              <a:tr h="234145">
                <a:tc>
                  <a:txBody>
                    <a:bodyPr/>
                    <a:lstStyle/>
                    <a:p>
                      <a:r>
                        <a:rPr lang="en-US" sz="1600" dirty="0">
                          <a:solidFill>
                            <a:schemeClr val="bg1"/>
                          </a:solidFill>
                        </a:rPr>
                        <a:t>Parent Role</a:t>
                      </a:r>
                      <a:endParaRPr lang="en-NZ" sz="1600" dirty="0">
                        <a:solidFill>
                          <a:schemeClr val="bg1"/>
                        </a:solidFill>
                      </a:endParaRPr>
                    </a:p>
                  </a:txBody>
                  <a:tcPr/>
                </a:tc>
                <a:tc>
                  <a:txBody>
                    <a:bodyPr/>
                    <a:lstStyle/>
                    <a:p>
                      <a:pPr algn="r"/>
                      <a:r>
                        <a:rPr lang="en-US" sz="1600" dirty="0">
                          <a:solidFill>
                            <a:schemeClr val="bg1"/>
                          </a:solidFill>
                        </a:rPr>
                        <a:t>Immigrant</a:t>
                      </a:r>
                      <a:endParaRPr lang="en-NZ" sz="1600" dirty="0">
                        <a:solidFill>
                          <a:schemeClr val="bg1"/>
                        </a:solidFill>
                      </a:endParaRPr>
                    </a:p>
                  </a:txBody>
                  <a:tcPr/>
                </a:tc>
                <a:extLst>
                  <a:ext uri="{0D108BD9-81ED-4DB2-BD59-A6C34878D82A}">
                    <a16:rowId xmlns:a16="http://schemas.microsoft.com/office/drawing/2014/main" val="1525176284"/>
                  </a:ext>
                </a:extLst>
              </a:tr>
              <a:tr h="234145">
                <a:tc>
                  <a:txBody>
                    <a:bodyPr/>
                    <a:lstStyle/>
                    <a:p>
                      <a:r>
                        <a:rPr lang="en-US" sz="1600" dirty="0">
                          <a:solidFill>
                            <a:schemeClr val="bg1"/>
                          </a:solidFill>
                        </a:rPr>
                        <a:t>Spouse</a:t>
                      </a:r>
                      <a:endParaRPr lang="en-NZ" sz="1600" dirty="0">
                        <a:solidFill>
                          <a:schemeClr val="bg1"/>
                        </a:solidFill>
                      </a:endParaRPr>
                    </a:p>
                  </a:txBody>
                  <a:tcPr/>
                </a:tc>
                <a:tc>
                  <a:txBody>
                    <a:bodyPr/>
                    <a:lstStyle/>
                    <a:p>
                      <a:pPr algn="r"/>
                      <a:r>
                        <a:rPr lang="en-US" sz="1600" dirty="0">
                          <a:solidFill>
                            <a:schemeClr val="bg1"/>
                          </a:solidFill>
                        </a:rPr>
                        <a:t>Newly Single</a:t>
                      </a:r>
                      <a:endParaRPr lang="en-NZ" sz="1600" dirty="0">
                        <a:solidFill>
                          <a:schemeClr val="bg1"/>
                        </a:solidFill>
                      </a:endParaRPr>
                    </a:p>
                  </a:txBody>
                  <a:tcPr/>
                </a:tc>
                <a:extLst>
                  <a:ext uri="{0D108BD9-81ED-4DB2-BD59-A6C34878D82A}">
                    <a16:rowId xmlns:a16="http://schemas.microsoft.com/office/drawing/2014/main" val="4077528804"/>
                  </a:ext>
                </a:extLst>
              </a:tr>
              <a:tr h="234145">
                <a:tc>
                  <a:txBody>
                    <a:bodyPr/>
                    <a:lstStyle/>
                    <a:p>
                      <a:r>
                        <a:rPr lang="en-US" sz="1600" dirty="0">
                          <a:solidFill>
                            <a:schemeClr val="bg1"/>
                          </a:solidFill>
                        </a:rPr>
                        <a:t>Earner &amp; breadwinner</a:t>
                      </a:r>
                      <a:endParaRPr lang="en-NZ" sz="1600" dirty="0">
                        <a:solidFill>
                          <a:schemeClr val="bg1"/>
                        </a:solidFill>
                      </a:endParaRPr>
                    </a:p>
                  </a:txBody>
                  <a:tcPr/>
                </a:tc>
                <a:tc>
                  <a:txBody>
                    <a:bodyPr/>
                    <a:lstStyle/>
                    <a:p>
                      <a:pPr algn="r"/>
                      <a:r>
                        <a:rPr lang="en-US" sz="1600" dirty="0">
                          <a:solidFill>
                            <a:schemeClr val="bg1"/>
                          </a:solidFill>
                        </a:rPr>
                        <a:t>Leader &amp; mentor</a:t>
                      </a:r>
                      <a:endParaRPr lang="en-NZ" sz="1600" dirty="0">
                        <a:solidFill>
                          <a:schemeClr val="bg1"/>
                        </a:solidFill>
                      </a:endParaRPr>
                    </a:p>
                  </a:txBody>
                  <a:tcPr/>
                </a:tc>
                <a:extLst>
                  <a:ext uri="{0D108BD9-81ED-4DB2-BD59-A6C34878D82A}">
                    <a16:rowId xmlns:a16="http://schemas.microsoft.com/office/drawing/2014/main" val="701204175"/>
                  </a:ext>
                </a:extLst>
              </a:tr>
              <a:tr h="234145">
                <a:tc>
                  <a:txBody>
                    <a:bodyPr/>
                    <a:lstStyle/>
                    <a:p>
                      <a:r>
                        <a:rPr lang="en-US" sz="1600" dirty="0">
                          <a:solidFill>
                            <a:schemeClr val="bg1"/>
                          </a:solidFill>
                        </a:rPr>
                        <a:t>Manager</a:t>
                      </a:r>
                      <a:endParaRPr lang="en-NZ" sz="1600" dirty="0">
                        <a:solidFill>
                          <a:schemeClr val="bg1"/>
                        </a:solidFill>
                      </a:endParaRPr>
                    </a:p>
                  </a:txBody>
                  <a:tcPr/>
                </a:tc>
                <a:tc>
                  <a:txBody>
                    <a:bodyPr/>
                    <a:lstStyle/>
                    <a:p>
                      <a:pPr algn="r"/>
                      <a:r>
                        <a:rPr lang="en-US" sz="1600" dirty="0">
                          <a:solidFill>
                            <a:schemeClr val="bg1"/>
                          </a:solidFill>
                        </a:rPr>
                        <a:t>Caregiver</a:t>
                      </a:r>
                      <a:endParaRPr lang="en-NZ" sz="1600" dirty="0">
                        <a:solidFill>
                          <a:schemeClr val="bg1"/>
                        </a:solidFill>
                      </a:endParaRPr>
                    </a:p>
                  </a:txBody>
                  <a:tcPr/>
                </a:tc>
                <a:extLst>
                  <a:ext uri="{0D108BD9-81ED-4DB2-BD59-A6C34878D82A}">
                    <a16:rowId xmlns:a16="http://schemas.microsoft.com/office/drawing/2014/main" val="749857626"/>
                  </a:ext>
                </a:extLst>
              </a:tr>
            </a:tbl>
          </a:graphicData>
        </a:graphic>
      </p:graphicFrame>
      <p:grpSp>
        <p:nvGrpSpPr>
          <p:cNvPr id="11" name="Group 10">
            <a:extLst>
              <a:ext uri="{FF2B5EF4-FFF2-40B4-BE49-F238E27FC236}">
                <a16:creationId xmlns:a16="http://schemas.microsoft.com/office/drawing/2014/main" id="{C0AD1AFF-D467-77B6-5A03-C8F33353052A}"/>
              </a:ext>
            </a:extLst>
          </p:cNvPr>
          <p:cNvGrpSpPr/>
          <p:nvPr/>
        </p:nvGrpSpPr>
        <p:grpSpPr>
          <a:xfrm>
            <a:off x="291195" y="3537522"/>
            <a:ext cx="3263317" cy="2215991"/>
            <a:chOff x="291195" y="3537522"/>
            <a:chExt cx="3263317" cy="2215991"/>
          </a:xfrm>
        </p:grpSpPr>
        <p:sp>
          <p:nvSpPr>
            <p:cNvPr id="12" name="TextBox 11">
              <a:extLst>
                <a:ext uri="{FF2B5EF4-FFF2-40B4-BE49-F238E27FC236}">
                  <a16:creationId xmlns:a16="http://schemas.microsoft.com/office/drawing/2014/main" id="{340C0F05-F6E1-5ACE-36FF-E3B5E8382782}"/>
                </a:ext>
              </a:extLst>
            </p:cNvPr>
            <p:cNvSpPr txBox="1"/>
            <p:nvPr/>
          </p:nvSpPr>
          <p:spPr>
            <a:xfrm>
              <a:off x="291195" y="3537522"/>
              <a:ext cx="3263317" cy="2215991"/>
            </a:xfrm>
            <a:prstGeom prst="rect">
              <a:avLst/>
            </a:prstGeom>
            <a:noFill/>
          </p:spPr>
          <p:txBody>
            <a:bodyPr wrap="square" rtlCol="0">
              <a:spAutoFit/>
            </a:bodyPr>
            <a:lstStyle/>
            <a:p>
              <a:pPr algn="ctr"/>
              <a:endParaRPr lang="en-US" sz="2400" dirty="0">
                <a:solidFill>
                  <a:schemeClr val="bg1"/>
                </a:solidFill>
              </a:endParaRPr>
            </a:p>
            <a:p>
              <a:pPr algn="ctr"/>
              <a:r>
                <a:rPr lang="en-US" sz="2400" dirty="0">
                  <a:solidFill>
                    <a:schemeClr val="bg1"/>
                  </a:solidFill>
                </a:rPr>
                <a:t>Some specific questions &amp; issues:</a:t>
              </a:r>
              <a:endParaRPr lang="en-US" sz="2400" b="1" dirty="0">
                <a:solidFill>
                  <a:schemeClr val="bg1"/>
                </a:solidFill>
              </a:endParaRPr>
            </a:p>
            <a:p>
              <a:pPr marL="342900" indent="-342900">
                <a:buFont typeface="+mj-lt"/>
                <a:buAutoNum type="arabicPeriod"/>
              </a:pPr>
              <a:r>
                <a:rPr lang="en-US" sz="2200" dirty="0">
                  <a:solidFill>
                    <a:schemeClr val="bg1"/>
                  </a:solidFill>
                </a:rPr>
                <a:t>Interpersonal: Relating</a:t>
              </a:r>
            </a:p>
            <a:p>
              <a:pPr marL="342900" indent="-342900">
                <a:buFont typeface="+mj-lt"/>
                <a:buAutoNum type="arabicPeriod"/>
              </a:pPr>
              <a:r>
                <a:rPr lang="en-US" sz="2200" dirty="0">
                  <a:solidFill>
                    <a:schemeClr val="bg1"/>
                  </a:solidFill>
                </a:rPr>
                <a:t>Intra-personal: Identity</a:t>
              </a:r>
            </a:p>
            <a:p>
              <a:pPr marL="342900" indent="-342900">
                <a:buFont typeface="+mj-lt"/>
                <a:buAutoNum type="arabicPeriod"/>
              </a:pPr>
              <a:r>
                <a:rPr lang="en-US" sz="2200" dirty="0">
                  <a:solidFill>
                    <a:schemeClr val="bg1"/>
                  </a:solidFill>
                </a:rPr>
                <a:t>Social: Values</a:t>
              </a:r>
              <a:endParaRPr lang="en-NZ" sz="2200" dirty="0">
                <a:solidFill>
                  <a:schemeClr val="bg1"/>
                </a:solidFill>
              </a:endParaRPr>
            </a:p>
          </p:txBody>
        </p:sp>
        <p:cxnSp>
          <p:nvCxnSpPr>
            <p:cNvPr id="13" name="Straight Connector 12">
              <a:extLst>
                <a:ext uri="{FF2B5EF4-FFF2-40B4-BE49-F238E27FC236}">
                  <a16:creationId xmlns:a16="http://schemas.microsoft.com/office/drawing/2014/main" id="{C1532DB9-EC19-6CFF-3611-BD64CEDA1B75}"/>
                </a:ext>
              </a:extLst>
            </p:cNvPr>
            <p:cNvCxnSpPr/>
            <p:nvPr/>
          </p:nvCxnSpPr>
          <p:spPr>
            <a:xfrm>
              <a:off x="621658" y="3618360"/>
              <a:ext cx="2242775" cy="0"/>
            </a:xfrm>
            <a:prstGeom prst="line">
              <a:avLst/>
            </a:prstGeom>
            <a:ln w="12700">
              <a:solidFill>
                <a:schemeClr val="accent2">
                  <a:lumMod val="60000"/>
                  <a:lumOff val="40000"/>
                </a:schemeClr>
              </a:solidFill>
            </a:ln>
          </p:spPr>
          <p:style>
            <a:lnRef idx="1">
              <a:schemeClr val="accent1"/>
            </a:lnRef>
            <a:fillRef idx="0">
              <a:schemeClr val="accent1"/>
            </a:fillRef>
            <a:effectRef idx="0">
              <a:schemeClr val="accent1"/>
            </a:effectRef>
            <a:fontRef idx="minor">
              <a:schemeClr val="tx1"/>
            </a:fontRef>
          </p:style>
        </p:cxnSp>
      </p:grpSp>
      <p:sp>
        <p:nvSpPr>
          <p:cNvPr id="14" name="TextBox 13">
            <a:extLst>
              <a:ext uri="{FF2B5EF4-FFF2-40B4-BE49-F238E27FC236}">
                <a16:creationId xmlns:a16="http://schemas.microsoft.com/office/drawing/2014/main" id="{1246A671-06D2-9E8B-63D6-7E58B251EDEA}"/>
              </a:ext>
            </a:extLst>
          </p:cNvPr>
          <p:cNvSpPr txBox="1"/>
          <p:nvPr/>
        </p:nvSpPr>
        <p:spPr>
          <a:xfrm>
            <a:off x="0" y="6487386"/>
            <a:ext cx="6097554" cy="369332"/>
          </a:xfrm>
          <a:prstGeom prst="rect">
            <a:avLst/>
          </a:prstGeom>
          <a:noFill/>
        </p:spPr>
        <p:txBody>
          <a:bodyPr wrap="square">
            <a:spAutoFit/>
          </a:bodyPr>
          <a:lstStyle/>
          <a:p>
            <a:r>
              <a:rPr lang="en-US" sz="1800" dirty="0">
                <a:solidFill>
                  <a:schemeClr val="bg1"/>
                </a:solidFill>
                <a:latin typeface="Monotype Corsiva" panose="03010101010201010101" pitchFamily="66" charset="0"/>
                <a:ea typeface="Microsoft YaHei Light" panose="020B0502040204020203" pitchFamily="34" charset="-122"/>
              </a:rPr>
              <a:t>© Maggie Brown</a:t>
            </a:r>
          </a:p>
        </p:txBody>
      </p:sp>
    </p:spTree>
    <p:extLst>
      <p:ext uri="{BB962C8B-B14F-4D97-AF65-F5344CB8AC3E}">
        <p14:creationId xmlns:p14="http://schemas.microsoft.com/office/powerpoint/2010/main" val="13900445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Stars in the sky&#10;&#10;Description automatically generated with low confidence">
            <a:extLst>
              <a:ext uri="{FF2B5EF4-FFF2-40B4-BE49-F238E27FC236}">
                <a16:creationId xmlns:a16="http://schemas.microsoft.com/office/drawing/2014/main" id="{608D7F7A-99F3-DD12-4EDF-6B930DCE9BE1}"/>
              </a:ext>
            </a:extLst>
          </p:cNvPr>
          <p:cNvPicPr>
            <a:picLocks noChangeAspect="1"/>
          </p:cNvPicPr>
          <p:nvPr/>
        </p:nvPicPr>
        <p:blipFill rotWithShape="1">
          <a:blip r:embed="rId2">
            <a:extLst>
              <a:ext uri="{28A0092B-C50C-407E-A947-70E740481C1C}">
                <a14:useLocalDpi xmlns:a14="http://schemas.microsoft.com/office/drawing/2010/main" val="0"/>
              </a:ext>
            </a:extLst>
          </a:blip>
          <a:srcRect t="24268" b="19492"/>
          <a:stretch/>
        </p:blipFill>
        <p:spPr>
          <a:xfrm>
            <a:off x="20" y="1282"/>
            <a:ext cx="12191980" cy="6856718"/>
          </a:xfrm>
          <a:prstGeom prst="rect">
            <a:avLst/>
          </a:prstGeom>
        </p:spPr>
      </p:pic>
      <p:sp>
        <p:nvSpPr>
          <p:cNvPr id="4" name="Title 1">
            <a:extLst>
              <a:ext uri="{FF2B5EF4-FFF2-40B4-BE49-F238E27FC236}">
                <a16:creationId xmlns:a16="http://schemas.microsoft.com/office/drawing/2014/main" id="{1991D747-6BC3-DF5D-DFFD-F8CAA633C9BA}"/>
              </a:ext>
            </a:extLst>
          </p:cNvPr>
          <p:cNvSpPr txBox="1">
            <a:spLocks/>
          </p:cNvSpPr>
          <p:nvPr/>
        </p:nvSpPr>
        <p:spPr>
          <a:xfrm>
            <a:off x="290594" y="225911"/>
            <a:ext cx="3566160" cy="223364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bg1"/>
                </a:solidFill>
              </a:rPr>
              <a:t>The </a:t>
            </a:r>
            <a:r>
              <a:rPr lang="en-US" u="sng" dirty="0">
                <a:solidFill>
                  <a:schemeClr val="bg1"/>
                </a:solidFill>
              </a:rPr>
              <a:t>inter</a:t>
            </a:r>
            <a:r>
              <a:rPr lang="en-US" dirty="0">
                <a:solidFill>
                  <a:schemeClr val="bg1"/>
                </a:solidFill>
              </a:rPr>
              <a:t>personal:</a:t>
            </a:r>
            <a:br>
              <a:rPr lang="en-US" dirty="0">
                <a:solidFill>
                  <a:schemeClr val="bg1"/>
                </a:solidFill>
              </a:rPr>
            </a:br>
            <a:br>
              <a:rPr lang="en-US" dirty="0">
                <a:solidFill>
                  <a:schemeClr val="bg1"/>
                </a:solidFill>
              </a:rPr>
            </a:br>
            <a:r>
              <a:rPr lang="en-US" dirty="0">
                <a:solidFill>
                  <a:schemeClr val="bg1"/>
                </a:solidFill>
                <a:latin typeface="Univers" panose="020B0503020202020204" pitchFamily="34" charset="0"/>
              </a:rPr>
              <a:t>RELATING</a:t>
            </a:r>
            <a:endParaRPr lang="en-NZ" dirty="0">
              <a:solidFill>
                <a:schemeClr val="bg1"/>
              </a:solidFill>
              <a:latin typeface="Univers" panose="020B0503020202020204" pitchFamily="34" charset="0"/>
            </a:endParaRPr>
          </a:p>
        </p:txBody>
      </p:sp>
      <p:sp>
        <p:nvSpPr>
          <p:cNvPr id="5" name="Content Placeholder 2">
            <a:extLst>
              <a:ext uri="{FF2B5EF4-FFF2-40B4-BE49-F238E27FC236}">
                <a16:creationId xmlns:a16="http://schemas.microsoft.com/office/drawing/2014/main" id="{CAE35140-CCAA-27B1-5247-804DF6A0D632}"/>
              </a:ext>
            </a:extLst>
          </p:cNvPr>
          <p:cNvSpPr txBox="1">
            <a:spLocks/>
          </p:cNvSpPr>
          <p:nvPr/>
        </p:nvSpPr>
        <p:spPr>
          <a:xfrm>
            <a:off x="737509" y="2805778"/>
            <a:ext cx="5436795" cy="360373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None/>
            </a:pPr>
            <a:r>
              <a:rPr lang="en-US" sz="2000" dirty="0">
                <a:solidFill>
                  <a:schemeClr val="accent3">
                    <a:lumMod val="20000"/>
                    <a:lumOff val="80000"/>
                  </a:schemeClr>
                </a:solidFill>
                <a:latin typeface="Univers"/>
              </a:rPr>
              <a:t>Difficulty finding &amp; sustaining meaningful relationships:</a:t>
            </a:r>
          </a:p>
          <a:p>
            <a:pPr marL="342900" indent="-342900">
              <a:lnSpc>
                <a:spcPct val="100000"/>
              </a:lnSpc>
              <a:spcBef>
                <a:spcPts val="0"/>
              </a:spcBef>
            </a:pPr>
            <a:endParaRPr lang="en-US" sz="1600" dirty="0">
              <a:solidFill>
                <a:prstClr val="white"/>
              </a:solidFill>
              <a:latin typeface="Univers"/>
            </a:endParaRPr>
          </a:p>
          <a:p>
            <a:pPr marL="342900" indent="-342900">
              <a:lnSpc>
                <a:spcPct val="100000"/>
              </a:lnSpc>
              <a:spcBef>
                <a:spcPts val="0"/>
              </a:spcBef>
            </a:pPr>
            <a:r>
              <a:rPr lang="en-US" sz="2000" dirty="0">
                <a:solidFill>
                  <a:prstClr val="white"/>
                </a:solidFill>
                <a:latin typeface="Univers"/>
              </a:rPr>
              <a:t>Myth of infallibility</a:t>
            </a:r>
            <a:br>
              <a:rPr lang="en-US" sz="2000" dirty="0">
                <a:solidFill>
                  <a:prstClr val="white"/>
                </a:solidFill>
                <a:latin typeface="Univers"/>
              </a:rPr>
            </a:br>
            <a:endParaRPr lang="en-US" sz="2000" dirty="0">
              <a:solidFill>
                <a:prstClr val="white"/>
              </a:solidFill>
              <a:latin typeface="Univers"/>
            </a:endParaRPr>
          </a:p>
          <a:p>
            <a:pPr marL="342900" indent="-342900">
              <a:lnSpc>
                <a:spcPct val="100000"/>
              </a:lnSpc>
              <a:spcBef>
                <a:spcPts val="0"/>
              </a:spcBef>
            </a:pPr>
            <a:endParaRPr lang="en-US" sz="2000" dirty="0">
              <a:solidFill>
                <a:prstClr val="white"/>
              </a:solidFill>
              <a:latin typeface="Univers"/>
            </a:endParaRPr>
          </a:p>
          <a:p>
            <a:pPr marL="342900" indent="-342900">
              <a:lnSpc>
                <a:spcPct val="100000"/>
              </a:lnSpc>
              <a:spcBef>
                <a:spcPts val="0"/>
              </a:spcBef>
            </a:pPr>
            <a:r>
              <a:rPr lang="en-US" sz="2000" dirty="0">
                <a:solidFill>
                  <a:prstClr val="white"/>
                </a:solidFill>
                <a:latin typeface="Univers"/>
              </a:rPr>
              <a:t>Actual problems &amp; solutions</a:t>
            </a:r>
            <a:br>
              <a:rPr lang="en-US" sz="2000" dirty="0">
                <a:solidFill>
                  <a:prstClr val="white"/>
                </a:solidFill>
                <a:latin typeface="Univers"/>
              </a:rPr>
            </a:br>
            <a:endParaRPr lang="en-US" sz="2000" dirty="0">
              <a:solidFill>
                <a:prstClr val="white"/>
              </a:solidFill>
              <a:latin typeface="Univers"/>
            </a:endParaRPr>
          </a:p>
          <a:p>
            <a:pPr marL="342900" indent="-342900">
              <a:lnSpc>
                <a:spcPct val="100000"/>
              </a:lnSpc>
              <a:spcBef>
                <a:spcPts val="0"/>
              </a:spcBef>
            </a:pPr>
            <a:endParaRPr lang="en-US" sz="2000" dirty="0">
              <a:solidFill>
                <a:prstClr val="white"/>
              </a:solidFill>
              <a:latin typeface="Univers"/>
            </a:endParaRPr>
          </a:p>
          <a:p>
            <a:pPr marL="342900" indent="-342900">
              <a:lnSpc>
                <a:spcPct val="100000"/>
              </a:lnSpc>
              <a:spcBef>
                <a:spcPts val="0"/>
              </a:spcBef>
            </a:pPr>
            <a:r>
              <a:rPr lang="en-US" sz="2000" dirty="0">
                <a:solidFill>
                  <a:prstClr val="white"/>
                </a:solidFill>
                <a:latin typeface="Univers"/>
              </a:rPr>
              <a:t>Social/relational preferences</a:t>
            </a:r>
            <a:endParaRPr lang="en-NZ" sz="2000" dirty="0">
              <a:solidFill>
                <a:prstClr val="white"/>
              </a:solidFill>
              <a:latin typeface="Univers"/>
            </a:endParaRPr>
          </a:p>
        </p:txBody>
      </p:sp>
      <p:pic>
        <p:nvPicPr>
          <p:cNvPr id="6" name="Picture Placeholder 5">
            <a:extLst>
              <a:ext uri="{FF2B5EF4-FFF2-40B4-BE49-F238E27FC236}">
                <a16:creationId xmlns:a16="http://schemas.microsoft.com/office/drawing/2014/main" id="{CE6AEA25-7A33-F2CC-B20E-100B4F4B6356}"/>
              </a:ext>
            </a:extLst>
          </p:cNvPr>
          <p:cNvPicPr>
            <a:picLocks noChangeAspect="1"/>
          </p:cNvPicPr>
          <p:nvPr/>
        </p:nvPicPr>
        <p:blipFill>
          <a:blip r:embed="rId3">
            <a:extLst>
              <a:ext uri="{837473B0-CC2E-450A-ABE3-18F120FF3D39}">
                <a1611:picAttrSrcUrl xmlns:a1611="http://schemas.microsoft.com/office/drawing/2016/11/main" r:id="rId4"/>
              </a:ext>
            </a:extLst>
          </a:blip>
          <a:srcRect l="23281" r="23281"/>
          <a:stretch/>
        </p:blipFill>
        <p:spPr>
          <a:xfrm>
            <a:off x="6397826" y="484510"/>
            <a:ext cx="4603857" cy="4603857"/>
          </a:xfrm>
          <a:custGeom>
            <a:avLst/>
            <a:gdLst>
              <a:gd name="connsiteX0" fmla="*/ 2566194 w 5132388"/>
              <a:gd name="connsiteY0" fmla="*/ 0 h 5132388"/>
              <a:gd name="connsiteX1" fmla="*/ 5132388 w 5132388"/>
              <a:gd name="connsiteY1" fmla="*/ 2566194 h 5132388"/>
              <a:gd name="connsiteX2" fmla="*/ 2566194 w 5132388"/>
              <a:gd name="connsiteY2" fmla="*/ 5132388 h 5132388"/>
              <a:gd name="connsiteX3" fmla="*/ 0 w 5132388"/>
              <a:gd name="connsiteY3" fmla="*/ 2566194 h 5132388"/>
              <a:gd name="connsiteX4" fmla="*/ 2566194 w 5132388"/>
              <a:gd name="connsiteY4" fmla="*/ 0 h 513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2388" h="5132388">
                <a:moveTo>
                  <a:pt x="2566194" y="0"/>
                </a:moveTo>
                <a:cubicBezTo>
                  <a:pt x="3983464" y="0"/>
                  <a:pt x="5132388" y="1148924"/>
                  <a:pt x="5132388" y="2566194"/>
                </a:cubicBezTo>
                <a:cubicBezTo>
                  <a:pt x="5132388" y="3983464"/>
                  <a:pt x="3983464" y="5132388"/>
                  <a:pt x="2566194" y="5132388"/>
                </a:cubicBezTo>
                <a:cubicBezTo>
                  <a:pt x="1148924" y="5132388"/>
                  <a:pt x="0" y="3983464"/>
                  <a:pt x="0" y="2566194"/>
                </a:cubicBezTo>
                <a:cubicBezTo>
                  <a:pt x="0" y="1148924"/>
                  <a:pt x="1148924" y="0"/>
                  <a:pt x="2566194" y="0"/>
                </a:cubicBezTo>
                <a:close/>
              </a:path>
            </a:pathLst>
          </a:custGeom>
        </p:spPr>
      </p:pic>
      <p:sp>
        <p:nvSpPr>
          <p:cNvPr id="9" name="TextBox 8">
            <a:extLst>
              <a:ext uri="{FF2B5EF4-FFF2-40B4-BE49-F238E27FC236}">
                <a16:creationId xmlns:a16="http://schemas.microsoft.com/office/drawing/2014/main" id="{311DC0D1-6D57-8502-400A-6CFCE52E4EDA}"/>
              </a:ext>
            </a:extLst>
          </p:cNvPr>
          <p:cNvSpPr txBox="1"/>
          <p:nvPr/>
        </p:nvSpPr>
        <p:spPr>
          <a:xfrm>
            <a:off x="0" y="6487386"/>
            <a:ext cx="6097554" cy="369332"/>
          </a:xfrm>
          <a:prstGeom prst="rect">
            <a:avLst/>
          </a:prstGeom>
          <a:noFill/>
        </p:spPr>
        <p:txBody>
          <a:bodyPr wrap="square">
            <a:spAutoFit/>
          </a:bodyPr>
          <a:lstStyle/>
          <a:p>
            <a:r>
              <a:rPr lang="en-US" sz="1800" dirty="0">
                <a:solidFill>
                  <a:schemeClr val="bg1"/>
                </a:solidFill>
                <a:latin typeface="Monotype Corsiva" panose="03010101010201010101" pitchFamily="66" charset="0"/>
                <a:ea typeface="Microsoft YaHei Light" panose="020B0502040204020203" pitchFamily="34" charset="-122"/>
              </a:rPr>
              <a:t>© Maggie Brown</a:t>
            </a:r>
          </a:p>
        </p:txBody>
      </p:sp>
    </p:spTree>
    <p:extLst>
      <p:ext uri="{BB962C8B-B14F-4D97-AF65-F5344CB8AC3E}">
        <p14:creationId xmlns:p14="http://schemas.microsoft.com/office/powerpoint/2010/main" val="22448366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E61D58C5-1F99-80D8-A449-3A7B6198BD9B}"/>
              </a:ext>
            </a:extLst>
          </p:cNvPr>
          <p:cNvPicPr>
            <a:picLocks noChangeAspect="1"/>
          </p:cNvPicPr>
          <p:nvPr/>
        </p:nvPicPr>
        <p:blipFill>
          <a:blip r:embed="rId2"/>
          <a:srcRect/>
          <a:stretch/>
        </p:blipFill>
        <p:spPr>
          <a:xfrm>
            <a:off x="845606" y="3758268"/>
            <a:ext cx="2989870" cy="2549039"/>
          </a:xfrm>
          <a:prstGeom prst="ellipse">
            <a:avLst/>
          </a:prstGeom>
          <a:ln>
            <a:noFill/>
          </a:ln>
          <a:effectLst>
            <a:softEdge rad="112500"/>
          </a:effectLst>
        </p:spPr>
      </p:pic>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Stars in the sky&#10;&#10;Description automatically generated with low confidence">
            <a:extLst>
              <a:ext uri="{FF2B5EF4-FFF2-40B4-BE49-F238E27FC236}">
                <a16:creationId xmlns:a16="http://schemas.microsoft.com/office/drawing/2014/main" id="{608D7F7A-99F3-DD12-4EDF-6B930DCE9BE1}"/>
              </a:ext>
            </a:extLst>
          </p:cNvPr>
          <p:cNvPicPr>
            <a:picLocks noChangeAspect="1"/>
          </p:cNvPicPr>
          <p:nvPr/>
        </p:nvPicPr>
        <p:blipFill rotWithShape="1">
          <a:blip r:embed="rId3">
            <a:extLst>
              <a:ext uri="{28A0092B-C50C-407E-A947-70E740481C1C}">
                <a14:useLocalDpi xmlns:a14="http://schemas.microsoft.com/office/drawing/2010/main" val="0"/>
              </a:ext>
            </a:extLst>
          </a:blip>
          <a:srcRect t="24268" b="19492"/>
          <a:stretch/>
        </p:blipFill>
        <p:spPr>
          <a:xfrm>
            <a:off x="20" y="1282"/>
            <a:ext cx="12191980" cy="6856718"/>
          </a:xfrm>
          <a:prstGeom prst="rect">
            <a:avLst/>
          </a:prstGeom>
        </p:spPr>
      </p:pic>
      <p:sp>
        <p:nvSpPr>
          <p:cNvPr id="4" name="Title 6">
            <a:extLst>
              <a:ext uri="{FF2B5EF4-FFF2-40B4-BE49-F238E27FC236}">
                <a16:creationId xmlns:a16="http://schemas.microsoft.com/office/drawing/2014/main" id="{A9F07479-D7BC-D812-4F8C-D810DDE07970}"/>
              </a:ext>
            </a:extLst>
          </p:cNvPr>
          <p:cNvSpPr txBox="1">
            <a:spLocks/>
          </p:cNvSpPr>
          <p:nvPr/>
        </p:nvSpPr>
        <p:spPr>
          <a:xfrm>
            <a:off x="1608137" y="394227"/>
            <a:ext cx="11097551" cy="133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bg1"/>
                </a:solidFill>
                <a:latin typeface="Univers" panose="020B0503020202020204" pitchFamily="34" charset="0"/>
              </a:rPr>
              <a:t>Some relational preferences:</a:t>
            </a:r>
          </a:p>
        </p:txBody>
      </p:sp>
      <p:sp>
        <p:nvSpPr>
          <p:cNvPr id="5" name="Text Placeholder 7">
            <a:extLst>
              <a:ext uri="{FF2B5EF4-FFF2-40B4-BE49-F238E27FC236}">
                <a16:creationId xmlns:a16="http://schemas.microsoft.com/office/drawing/2014/main" id="{E686911B-382D-8482-B5FB-D13E640EBB01}"/>
              </a:ext>
            </a:extLst>
          </p:cNvPr>
          <p:cNvSpPr txBox="1">
            <a:spLocks/>
          </p:cNvSpPr>
          <p:nvPr/>
        </p:nvSpPr>
        <p:spPr>
          <a:xfrm>
            <a:off x="661674" y="1375250"/>
            <a:ext cx="3563936" cy="53535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3600" dirty="0">
                <a:solidFill>
                  <a:srgbClr val="CCE8DA"/>
                </a:solidFill>
              </a:rPr>
              <a:t>Magic</a:t>
            </a:r>
          </a:p>
        </p:txBody>
      </p:sp>
      <p:sp>
        <p:nvSpPr>
          <p:cNvPr id="6" name="Content Placeholder 8">
            <a:extLst>
              <a:ext uri="{FF2B5EF4-FFF2-40B4-BE49-F238E27FC236}">
                <a16:creationId xmlns:a16="http://schemas.microsoft.com/office/drawing/2014/main" id="{0AD84CDB-1C84-3FA4-68AD-27B0A371C7A1}"/>
              </a:ext>
            </a:extLst>
          </p:cNvPr>
          <p:cNvSpPr txBox="1">
            <a:spLocks/>
          </p:cNvSpPr>
          <p:nvPr/>
        </p:nvSpPr>
        <p:spPr>
          <a:xfrm>
            <a:off x="543586" y="2190171"/>
            <a:ext cx="3563936" cy="3515555"/>
          </a:xfrm>
          <a:prstGeom prst="rect">
            <a:avLst/>
          </a:prstGeom>
        </p:spPr>
        <p:txBody>
          <a:bodyP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US" dirty="0">
                <a:solidFill>
                  <a:prstClr val="white"/>
                </a:solidFill>
                <a:latin typeface="Univers"/>
              </a:rPr>
              <a:t>“Those connections when ideas fly!  We build on each other – interrupt constantly, finish each others’ sentence, disagree, agree, argue . . . It doesn’t matter!”</a:t>
            </a:r>
          </a:p>
          <a:p>
            <a:endParaRPr lang="en-US" dirty="0"/>
          </a:p>
          <a:p>
            <a:endParaRPr lang="en-US" dirty="0"/>
          </a:p>
          <a:p>
            <a:endParaRPr lang="en-US" dirty="0"/>
          </a:p>
        </p:txBody>
      </p:sp>
      <p:sp>
        <p:nvSpPr>
          <p:cNvPr id="7" name="Text Placeholder 11">
            <a:extLst>
              <a:ext uri="{FF2B5EF4-FFF2-40B4-BE49-F238E27FC236}">
                <a16:creationId xmlns:a16="http://schemas.microsoft.com/office/drawing/2014/main" id="{01221555-D09E-DF3E-97A2-10F9432EA481}"/>
              </a:ext>
            </a:extLst>
          </p:cNvPr>
          <p:cNvSpPr txBox="1">
            <a:spLocks/>
          </p:cNvSpPr>
          <p:nvPr/>
        </p:nvSpPr>
        <p:spPr>
          <a:xfrm>
            <a:off x="4340276" y="1448335"/>
            <a:ext cx="3566160" cy="53535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sz="3600" dirty="0">
                <a:solidFill>
                  <a:srgbClr val="CC0099"/>
                </a:solidFill>
              </a:rPr>
              <a:t>“Fit”</a:t>
            </a:r>
          </a:p>
        </p:txBody>
      </p:sp>
      <p:pic>
        <p:nvPicPr>
          <p:cNvPr id="9" name="Content Placeholder 5">
            <a:extLst>
              <a:ext uri="{FF2B5EF4-FFF2-40B4-BE49-F238E27FC236}">
                <a16:creationId xmlns:a16="http://schemas.microsoft.com/office/drawing/2014/main" id="{3FB3A0C0-FD2B-9DDB-AB50-9B181544E586}"/>
              </a:ext>
            </a:extLst>
          </p:cNvPr>
          <p:cNvPicPr>
            <a:picLocks noChangeAspect="1"/>
          </p:cNvPicPr>
          <p:nvPr/>
        </p:nvPicPr>
        <p:blipFill>
          <a:blip r:embed="rId4"/>
          <a:srcRect/>
          <a:stretch/>
        </p:blipFill>
        <p:spPr>
          <a:xfrm rot="20755996">
            <a:off x="3658803" y="1597890"/>
            <a:ext cx="4252691" cy="4905799"/>
          </a:xfrm>
          <a:prstGeom prst="roundRect">
            <a:avLst>
              <a:gd name="adj" fmla="val 16667"/>
            </a:avLst>
          </a:prstGeom>
          <a:ln>
            <a:noFill/>
          </a:ln>
          <a:effectLst>
            <a:outerShdw blurRad="152400" dist="12000" dir="900000" sy="98000" kx="110000" ky="200000" algn="tl" rotWithShape="0">
              <a:srgbClr val="000000">
                <a:alpha val="30000"/>
              </a:srgbClr>
            </a:outerShdw>
          </a:effectLst>
          <a:scene3d>
            <a:camera prst="perspectiveRelaxed">
              <a:rot lat="19800000" lon="1200000" rev="20820000"/>
            </a:camera>
            <a:lightRig rig="threePt" dir="t"/>
          </a:scene3d>
          <a:sp3d contourW="6350" prstMaterial="matte">
            <a:bevelT w="101600" h="101600"/>
            <a:contourClr>
              <a:srgbClr val="969696"/>
            </a:contourClr>
          </a:sp3d>
        </p:spPr>
      </p:pic>
      <p:sp>
        <p:nvSpPr>
          <p:cNvPr id="10" name="Text Placeholder 9">
            <a:extLst>
              <a:ext uri="{FF2B5EF4-FFF2-40B4-BE49-F238E27FC236}">
                <a16:creationId xmlns:a16="http://schemas.microsoft.com/office/drawing/2014/main" id="{FA6A76E9-AA51-C9B5-3F66-9B2383154AC7}"/>
              </a:ext>
            </a:extLst>
          </p:cNvPr>
          <p:cNvSpPr txBox="1">
            <a:spLocks/>
          </p:cNvSpPr>
          <p:nvPr/>
        </p:nvSpPr>
        <p:spPr>
          <a:xfrm>
            <a:off x="8139659" y="1375250"/>
            <a:ext cx="3566160" cy="89147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en-US" dirty="0" err="1">
                <a:solidFill>
                  <a:srgbClr val="9999FF"/>
                </a:solidFill>
              </a:rPr>
              <a:t>Boreout</a:t>
            </a:r>
            <a:r>
              <a:rPr lang="en-US" dirty="0">
                <a:solidFill>
                  <a:srgbClr val="9999FF"/>
                </a:solidFill>
              </a:rPr>
              <a:t> vs Burnout</a:t>
            </a:r>
          </a:p>
        </p:txBody>
      </p:sp>
      <p:sp>
        <p:nvSpPr>
          <p:cNvPr id="11" name="Content Placeholder 10">
            <a:extLst>
              <a:ext uri="{FF2B5EF4-FFF2-40B4-BE49-F238E27FC236}">
                <a16:creationId xmlns:a16="http://schemas.microsoft.com/office/drawing/2014/main" id="{2444E30D-59F9-4C99-E55D-BD02CF81271B}"/>
              </a:ext>
            </a:extLst>
          </p:cNvPr>
          <p:cNvSpPr txBox="1">
            <a:spLocks/>
          </p:cNvSpPr>
          <p:nvPr/>
        </p:nvSpPr>
        <p:spPr>
          <a:xfrm>
            <a:off x="8278912" y="2430596"/>
            <a:ext cx="3566160" cy="4086189"/>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p>
          <a:p>
            <a:endParaRPr lang="en-US"/>
          </a:p>
          <a:p>
            <a:endParaRPr lang="en-US"/>
          </a:p>
          <a:p>
            <a:endParaRPr lang="en-US"/>
          </a:p>
          <a:p>
            <a:pPr marL="0" indent="0">
              <a:lnSpc>
                <a:spcPct val="100000"/>
              </a:lnSpc>
              <a:spcBef>
                <a:spcPts val="0"/>
              </a:spcBef>
              <a:buFont typeface="Arial" panose="020B0604020202020204" pitchFamily="34" charset="0"/>
              <a:buNone/>
            </a:pPr>
            <a:r>
              <a:rPr lang="en-US" sz="1800">
                <a:solidFill>
                  <a:prstClr val="white"/>
                </a:solidFill>
                <a:latin typeface="Univers"/>
              </a:rPr>
              <a:t>“I can sometimes focus for hours – doing what I love and getting deeper and deeper into the experience.  It energizes me! Tired but nourished!”</a:t>
            </a:r>
          </a:p>
          <a:p>
            <a:pPr marL="0" indent="0">
              <a:lnSpc>
                <a:spcPct val="100000"/>
              </a:lnSpc>
              <a:spcBef>
                <a:spcPts val="0"/>
              </a:spcBef>
              <a:buFont typeface="Arial" panose="020B0604020202020204" pitchFamily="34" charset="0"/>
              <a:buNone/>
            </a:pPr>
            <a:endParaRPr lang="en-US" sz="1800">
              <a:solidFill>
                <a:prstClr val="white"/>
              </a:solidFill>
              <a:latin typeface="Univers"/>
            </a:endParaRPr>
          </a:p>
          <a:p>
            <a:pPr marL="0" indent="0">
              <a:lnSpc>
                <a:spcPct val="100000"/>
              </a:lnSpc>
              <a:spcBef>
                <a:spcPts val="0"/>
              </a:spcBef>
              <a:buFont typeface="Arial" panose="020B0604020202020204" pitchFamily="34" charset="0"/>
              <a:buNone/>
            </a:pPr>
            <a:r>
              <a:rPr lang="en-US" sz="2400">
                <a:solidFill>
                  <a:prstClr val="white"/>
                </a:solidFill>
                <a:latin typeface="Univers"/>
              </a:rPr>
              <a:t>“Small talk?  Forget it!”</a:t>
            </a:r>
            <a:endParaRPr lang="en-US" sz="2400" dirty="0">
              <a:solidFill>
                <a:prstClr val="white"/>
              </a:solidFill>
              <a:latin typeface="Univers"/>
            </a:endParaRPr>
          </a:p>
        </p:txBody>
      </p:sp>
      <p:pic>
        <p:nvPicPr>
          <p:cNvPr id="13" name="Picture 12">
            <a:extLst>
              <a:ext uri="{FF2B5EF4-FFF2-40B4-BE49-F238E27FC236}">
                <a16:creationId xmlns:a16="http://schemas.microsoft.com/office/drawing/2014/main" id="{8734173D-8B1A-356C-74DB-A40ADF29C088}"/>
              </a:ext>
            </a:extLst>
          </p:cNvPr>
          <p:cNvPicPr>
            <a:picLocks noChangeAspect="1"/>
          </p:cNvPicPr>
          <p:nvPr/>
        </p:nvPicPr>
        <p:blipFill>
          <a:blip r:embed="rId5">
            <a:extLst>
              <a:ext uri="{837473B0-CC2E-450A-ABE3-18F120FF3D39}">
                <a1611:picAttrSrcUrl xmlns:a1611="http://schemas.microsoft.com/office/drawing/2016/11/main" r:id="rId6"/>
              </a:ext>
            </a:extLst>
          </a:blip>
          <a:stretch>
            <a:fillRect/>
          </a:stretch>
        </p:blipFill>
        <p:spPr>
          <a:xfrm>
            <a:off x="8006866" y="2266729"/>
            <a:ext cx="3566160" cy="200048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sp>
        <p:nvSpPr>
          <p:cNvPr id="15" name="TextBox 14">
            <a:extLst>
              <a:ext uri="{FF2B5EF4-FFF2-40B4-BE49-F238E27FC236}">
                <a16:creationId xmlns:a16="http://schemas.microsoft.com/office/drawing/2014/main" id="{CAFACABE-4B0B-B27F-88B7-649FDDEB3D84}"/>
              </a:ext>
            </a:extLst>
          </p:cNvPr>
          <p:cNvSpPr txBox="1"/>
          <p:nvPr/>
        </p:nvSpPr>
        <p:spPr>
          <a:xfrm>
            <a:off x="0" y="6487386"/>
            <a:ext cx="6097554" cy="369332"/>
          </a:xfrm>
          <a:prstGeom prst="rect">
            <a:avLst/>
          </a:prstGeom>
          <a:noFill/>
        </p:spPr>
        <p:txBody>
          <a:bodyPr wrap="square">
            <a:spAutoFit/>
          </a:bodyPr>
          <a:lstStyle/>
          <a:p>
            <a:r>
              <a:rPr lang="en-US" sz="1800" dirty="0">
                <a:solidFill>
                  <a:schemeClr val="bg1"/>
                </a:solidFill>
                <a:latin typeface="Monotype Corsiva" panose="03010101010201010101" pitchFamily="66" charset="0"/>
                <a:ea typeface="Microsoft YaHei Light" panose="020B0502040204020203" pitchFamily="34" charset="-122"/>
              </a:rPr>
              <a:t>© Maggie Brown</a:t>
            </a:r>
          </a:p>
        </p:txBody>
      </p:sp>
    </p:spTree>
    <p:extLst>
      <p:ext uri="{BB962C8B-B14F-4D97-AF65-F5344CB8AC3E}">
        <p14:creationId xmlns:p14="http://schemas.microsoft.com/office/powerpoint/2010/main" val="2320188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xEl>
                                              <p:pRg st="0" end="0"/>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1">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6" grpId="0" build="p"/>
      <p:bldP spid="7" grpId="0" build="p"/>
      <p:bldP spid="10" grpId="0" build="p"/>
      <p:bldP spid="11"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Stars in the sky&#10;&#10;Description automatically generated with low confidence">
            <a:extLst>
              <a:ext uri="{FF2B5EF4-FFF2-40B4-BE49-F238E27FC236}">
                <a16:creationId xmlns:a16="http://schemas.microsoft.com/office/drawing/2014/main" id="{608D7F7A-99F3-DD12-4EDF-6B930DCE9BE1}"/>
              </a:ext>
            </a:extLst>
          </p:cNvPr>
          <p:cNvPicPr>
            <a:picLocks noChangeAspect="1"/>
          </p:cNvPicPr>
          <p:nvPr/>
        </p:nvPicPr>
        <p:blipFill rotWithShape="1">
          <a:blip r:embed="rId2">
            <a:extLst>
              <a:ext uri="{28A0092B-C50C-407E-A947-70E740481C1C}">
                <a14:useLocalDpi xmlns:a14="http://schemas.microsoft.com/office/drawing/2010/main" val="0"/>
              </a:ext>
            </a:extLst>
          </a:blip>
          <a:srcRect t="24268" b="19492"/>
          <a:stretch/>
        </p:blipFill>
        <p:spPr>
          <a:xfrm>
            <a:off x="20" y="1282"/>
            <a:ext cx="12191980" cy="6856718"/>
          </a:xfrm>
          <a:prstGeom prst="rect">
            <a:avLst/>
          </a:prstGeom>
        </p:spPr>
      </p:pic>
      <p:sp>
        <p:nvSpPr>
          <p:cNvPr id="4" name="Title 1">
            <a:extLst>
              <a:ext uri="{FF2B5EF4-FFF2-40B4-BE49-F238E27FC236}">
                <a16:creationId xmlns:a16="http://schemas.microsoft.com/office/drawing/2014/main" id="{A0654053-E6CD-5414-108A-C0D88F9B7212}"/>
              </a:ext>
            </a:extLst>
          </p:cNvPr>
          <p:cNvSpPr txBox="1">
            <a:spLocks/>
          </p:cNvSpPr>
          <p:nvPr/>
        </p:nvSpPr>
        <p:spPr>
          <a:xfrm>
            <a:off x="290594" y="225911"/>
            <a:ext cx="3566160" cy="223364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bg1"/>
                </a:solidFill>
              </a:rPr>
              <a:t>The </a:t>
            </a:r>
            <a:r>
              <a:rPr lang="en-US" u="sng" dirty="0">
                <a:solidFill>
                  <a:schemeClr val="bg1"/>
                </a:solidFill>
              </a:rPr>
              <a:t>inter</a:t>
            </a:r>
            <a:r>
              <a:rPr lang="en-US" dirty="0">
                <a:solidFill>
                  <a:schemeClr val="bg1"/>
                </a:solidFill>
              </a:rPr>
              <a:t>personal:</a:t>
            </a:r>
            <a:br>
              <a:rPr lang="en-US" dirty="0">
                <a:solidFill>
                  <a:schemeClr val="bg1"/>
                </a:solidFill>
              </a:rPr>
            </a:br>
            <a:br>
              <a:rPr lang="en-US" dirty="0">
                <a:solidFill>
                  <a:schemeClr val="bg1"/>
                </a:solidFill>
              </a:rPr>
            </a:br>
            <a:r>
              <a:rPr lang="en-US" dirty="0">
                <a:solidFill>
                  <a:schemeClr val="bg1"/>
                </a:solidFill>
                <a:latin typeface="Univers" panose="020B0503020202020204" pitchFamily="34" charset="0"/>
              </a:rPr>
              <a:t>RELATING</a:t>
            </a:r>
            <a:endParaRPr lang="en-NZ" dirty="0">
              <a:solidFill>
                <a:schemeClr val="bg1"/>
              </a:solidFill>
              <a:latin typeface="Univers" panose="020B0503020202020204" pitchFamily="34" charset="0"/>
            </a:endParaRPr>
          </a:p>
        </p:txBody>
      </p:sp>
      <p:pic>
        <p:nvPicPr>
          <p:cNvPr id="5" name="Picture Placeholder 5">
            <a:extLst>
              <a:ext uri="{FF2B5EF4-FFF2-40B4-BE49-F238E27FC236}">
                <a16:creationId xmlns:a16="http://schemas.microsoft.com/office/drawing/2014/main" id="{49BB9C89-28B4-8A4C-D0E9-806D4C560CB1}"/>
              </a:ext>
            </a:extLst>
          </p:cNvPr>
          <p:cNvPicPr>
            <a:picLocks noChangeAspect="1"/>
          </p:cNvPicPr>
          <p:nvPr/>
        </p:nvPicPr>
        <p:blipFill>
          <a:blip r:embed="rId3">
            <a:extLst>
              <a:ext uri="{837473B0-CC2E-450A-ABE3-18F120FF3D39}">
                <a1611:picAttrSrcUrl xmlns:a1611="http://schemas.microsoft.com/office/drawing/2016/11/main" r:id="rId4"/>
              </a:ext>
            </a:extLst>
          </a:blip>
          <a:srcRect l="16648" r="16648"/>
          <a:stretch/>
        </p:blipFill>
        <p:spPr>
          <a:xfrm>
            <a:off x="6397826" y="484510"/>
            <a:ext cx="4603857" cy="4603857"/>
          </a:xfrm>
          <a:custGeom>
            <a:avLst/>
            <a:gdLst>
              <a:gd name="connsiteX0" fmla="*/ 2566194 w 5132388"/>
              <a:gd name="connsiteY0" fmla="*/ 0 h 5132388"/>
              <a:gd name="connsiteX1" fmla="*/ 5132388 w 5132388"/>
              <a:gd name="connsiteY1" fmla="*/ 2566194 h 5132388"/>
              <a:gd name="connsiteX2" fmla="*/ 2566194 w 5132388"/>
              <a:gd name="connsiteY2" fmla="*/ 5132388 h 5132388"/>
              <a:gd name="connsiteX3" fmla="*/ 0 w 5132388"/>
              <a:gd name="connsiteY3" fmla="*/ 2566194 h 5132388"/>
              <a:gd name="connsiteX4" fmla="*/ 2566194 w 5132388"/>
              <a:gd name="connsiteY4" fmla="*/ 0 h 513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2388" h="5132388">
                <a:moveTo>
                  <a:pt x="2566194" y="0"/>
                </a:moveTo>
                <a:cubicBezTo>
                  <a:pt x="3983464" y="0"/>
                  <a:pt x="5132388" y="1148924"/>
                  <a:pt x="5132388" y="2566194"/>
                </a:cubicBezTo>
                <a:cubicBezTo>
                  <a:pt x="5132388" y="3983464"/>
                  <a:pt x="3983464" y="5132388"/>
                  <a:pt x="2566194" y="5132388"/>
                </a:cubicBezTo>
                <a:cubicBezTo>
                  <a:pt x="1148924" y="5132388"/>
                  <a:pt x="0" y="3983464"/>
                  <a:pt x="0" y="2566194"/>
                </a:cubicBezTo>
                <a:cubicBezTo>
                  <a:pt x="0" y="1148924"/>
                  <a:pt x="1148924" y="0"/>
                  <a:pt x="2566194" y="0"/>
                </a:cubicBezTo>
                <a:close/>
              </a:path>
            </a:pathLst>
          </a:custGeom>
        </p:spPr>
      </p:pic>
      <p:sp>
        <p:nvSpPr>
          <p:cNvPr id="7" name="Content Placeholder 2">
            <a:extLst>
              <a:ext uri="{FF2B5EF4-FFF2-40B4-BE49-F238E27FC236}">
                <a16:creationId xmlns:a16="http://schemas.microsoft.com/office/drawing/2014/main" id="{E9527A5A-B05F-1958-E149-E9AB220FE001}"/>
              </a:ext>
            </a:extLst>
          </p:cNvPr>
          <p:cNvSpPr txBox="1">
            <a:spLocks/>
          </p:cNvSpPr>
          <p:nvPr/>
        </p:nvSpPr>
        <p:spPr>
          <a:xfrm>
            <a:off x="804184" y="2786438"/>
            <a:ext cx="5436795" cy="3603733"/>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None/>
              <a:defRPr sz="24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20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spcAft>
                <a:spcPts val="0"/>
              </a:spcAft>
            </a:pPr>
            <a:r>
              <a:rPr lang="en-US" dirty="0">
                <a:solidFill>
                  <a:srgbClr val="CC0099"/>
                </a:solidFill>
                <a:latin typeface="Univers"/>
              </a:rPr>
              <a:t>Loneliness:</a:t>
            </a:r>
          </a:p>
          <a:p>
            <a:pPr marL="457200" indent="-457200">
              <a:lnSpc>
                <a:spcPct val="100000"/>
              </a:lnSpc>
              <a:spcBef>
                <a:spcPts val="0"/>
              </a:spcBef>
              <a:spcAft>
                <a:spcPts val="0"/>
              </a:spcAft>
              <a:buAutoNum type="arabicPeriod" startAt="2"/>
            </a:pPr>
            <a:endParaRPr lang="en-US" dirty="0">
              <a:solidFill>
                <a:prstClr val="white"/>
              </a:solidFill>
              <a:latin typeface="Univers"/>
            </a:endParaRPr>
          </a:p>
          <a:p>
            <a:pPr marL="342900" indent="-342900">
              <a:lnSpc>
                <a:spcPct val="100000"/>
              </a:lnSpc>
              <a:spcBef>
                <a:spcPts val="0"/>
              </a:spcBef>
              <a:spcAft>
                <a:spcPts val="0"/>
              </a:spcAft>
              <a:buFont typeface="Arial" panose="020B0604020202020204" pitchFamily="34" charset="0"/>
              <a:buChar char="•"/>
            </a:pPr>
            <a:r>
              <a:rPr lang="en-US" dirty="0">
                <a:solidFill>
                  <a:prstClr val="white"/>
                </a:solidFill>
                <a:latin typeface="Univers"/>
              </a:rPr>
              <a:t>Myth of the solitary genius</a:t>
            </a:r>
            <a:br>
              <a:rPr lang="en-US" dirty="0">
                <a:solidFill>
                  <a:prstClr val="white"/>
                </a:solidFill>
                <a:latin typeface="Univers"/>
              </a:rPr>
            </a:br>
            <a:endParaRPr lang="en-US" dirty="0">
              <a:solidFill>
                <a:prstClr val="white"/>
              </a:solidFill>
              <a:latin typeface="Univers"/>
            </a:endParaRPr>
          </a:p>
          <a:p>
            <a:pPr marL="342900" indent="-342900">
              <a:lnSpc>
                <a:spcPct val="100000"/>
              </a:lnSpc>
              <a:spcBef>
                <a:spcPts val="0"/>
              </a:spcBef>
              <a:spcAft>
                <a:spcPts val="0"/>
              </a:spcAft>
              <a:buFont typeface="Arial" panose="020B0604020202020204" pitchFamily="34" charset="0"/>
              <a:buChar char="•"/>
            </a:pPr>
            <a:endParaRPr lang="en-US" dirty="0">
              <a:solidFill>
                <a:prstClr val="white"/>
              </a:solidFill>
              <a:latin typeface="Univers"/>
            </a:endParaRPr>
          </a:p>
          <a:p>
            <a:pPr marL="342900" indent="-342900">
              <a:lnSpc>
                <a:spcPct val="100000"/>
              </a:lnSpc>
              <a:spcBef>
                <a:spcPts val="0"/>
              </a:spcBef>
              <a:spcAft>
                <a:spcPts val="0"/>
              </a:spcAft>
              <a:buFont typeface="Arial" panose="020B0604020202020204" pitchFamily="34" charset="0"/>
              <a:buChar char="•"/>
            </a:pPr>
            <a:r>
              <a:rPr lang="en-US" dirty="0">
                <a:solidFill>
                  <a:prstClr val="white"/>
                </a:solidFill>
                <a:latin typeface="Univers"/>
              </a:rPr>
              <a:t>Solitude vs disconnections</a:t>
            </a:r>
            <a:br>
              <a:rPr lang="en-US" dirty="0">
                <a:solidFill>
                  <a:prstClr val="white"/>
                </a:solidFill>
                <a:latin typeface="Univers"/>
              </a:rPr>
            </a:br>
            <a:endParaRPr lang="en-US" dirty="0">
              <a:solidFill>
                <a:prstClr val="white"/>
              </a:solidFill>
              <a:latin typeface="Univers"/>
            </a:endParaRPr>
          </a:p>
          <a:p>
            <a:pPr marL="342900" indent="-342900">
              <a:lnSpc>
                <a:spcPct val="100000"/>
              </a:lnSpc>
              <a:spcBef>
                <a:spcPts val="0"/>
              </a:spcBef>
              <a:spcAft>
                <a:spcPts val="0"/>
              </a:spcAft>
              <a:buFont typeface="Arial" panose="020B0604020202020204" pitchFamily="34" charset="0"/>
              <a:buChar char="•"/>
            </a:pPr>
            <a:endParaRPr lang="en-US" dirty="0">
              <a:solidFill>
                <a:prstClr val="white"/>
              </a:solidFill>
              <a:latin typeface="Univers"/>
            </a:endParaRPr>
          </a:p>
          <a:p>
            <a:pPr marL="342900" indent="-342900">
              <a:lnSpc>
                <a:spcPct val="100000"/>
              </a:lnSpc>
              <a:spcBef>
                <a:spcPts val="0"/>
              </a:spcBef>
              <a:spcAft>
                <a:spcPts val="0"/>
              </a:spcAft>
              <a:buFont typeface="Arial" panose="020B0604020202020204" pitchFamily="34" charset="0"/>
              <a:buChar char="•"/>
            </a:pPr>
            <a:r>
              <a:rPr lang="en-US" dirty="0">
                <a:solidFill>
                  <a:prstClr val="white"/>
                </a:solidFill>
                <a:latin typeface="Univers"/>
              </a:rPr>
              <a:t>Prevention</a:t>
            </a:r>
            <a:endParaRPr lang="en-NZ" dirty="0">
              <a:solidFill>
                <a:prstClr val="white"/>
              </a:solidFill>
              <a:latin typeface="Univers"/>
            </a:endParaRPr>
          </a:p>
        </p:txBody>
      </p:sp>
      <p:sp>
        <p:nvSpPr>
          <p:cNvPr id="9" name="TextBox 8">
            <a:extLst>
              <a:ext uri="{FF2B5EF4-FFF2-40B4-BE49-F238E27FC236}">
                <a16:creationId xmlns:a16="http://schemas.microsoft.com/office/drawing/2014/main" id="{CE209B1C-E241-34E9-A7FC-EFE16435732D}"/>
              </a:ext>
            </a:extLst>
          </p:cNvPr>
          <p:cNvSpPr txBox="1"/>
          <p:nvPr/>
        </p:nvSpPr>
        <p:spPr>
          <a:xfrm>
            <a:off x="0" y="6487386"/>
            <a:ext cx="6097554" cy="369332"/>
          </a:xfrm>
          <a:prstGeom prst="rect">
            <a:avLst/>
          </a:prstGeom>
          <a:noFill/>
        </p:spPr>
        <p:txBody>
          <a:bodyPr wrap="square">
            <a:spAutoFit/>
          </a:bodyPr>
          <a:lstStyle/>
          <a:p>
            <a:r>
              <a:rPr lang="en-US" sz="1800" dirty="0">
                <a:solidFill>
                  <a:schemeClr val="bg1"/>
                </a:solidFill>
                <a:latin typeface="Monotype Corsiva" panose="03010101010201010101" pitchFamily="66" charset="0"/>
                <a:ea typeface="Microsoft YaHei Light" panose="020B0502040204020203" pitchFamily="34" charset="-122"/>
              </a:rPr>
              <a:t>© Maggie Brown</a:t>
            </a:r>
          </a:p>
        </p:txBody>
      </p:sp>
    </p:spTree>
    <p:extLst>
      <p:ext uri="{BB962C8B-B14F-4D97-AF65-F5344CB8AC3E}">
        <p14:creationId xmlns:p14="http://schemas.microsoft.com/office/powerpoint/2010/main" val="30984182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Stars in the sky&#10;&#10;Description automatically generated with low confidence">
            <a:extLst>
              <a:ext uri="{FF2B5EF4-FFF2-40B4-BE49-F238E27FC236}">
                <a16:creationId xmlns:a16="http://schemas.microsoft.com/office/drawing/2014/main" id="{608D7F7A-99F3-DD12-4EDF-6B930DCE9BE1}"/>
              </a:ext>
            </a:extLst>
          </p:cNvPr>
          <p:cNvPicPr>
            <a:picLocks noChangeAspect="1"/>
          </p:cNvPicPr>
          <p:nvPr/>
        </p:nvPicPr>
        <p:blipFill rotWithShape="1">
          <a:blip r:embed="rId2">
            <a:extLst>
              <a:ext uri="{28A0092B-C50C-407E-A947-70E740481C1C}">
                <a14:useLocalDpi xmlns:a14="http://schemas.microsoft.com/office/drawing/2010/main" val="0"/>
              </a:ext>
            </a:extLst>
          </a:blip>
          <a:srcRect t="24268" b="19492"/>
          <a:stretch/>
        </p:blipFill>
        <p:spPr>
          <a:xfrm>
            <a:off x="-10438" y="1282"/>
            <a:ext cx="12191980" cy="6856718"/>
          </a:xfrm>
          <a:prstGeom prst="rect">
            <a:avLst/>
          </a:prstGeom>
        </p:spPr>
      </p:pic>
      <p:sp>
        <p:nvSpPr>
          <p:cNvPr id="4" name="Title 6">
            <a:extLst>
              <a:ext uri="{FF2B5EF4-FFF2-40B4-BE49-F238E27FC236}">
                <a16:creationId xmlns:a16="http://schemas.microsoft.com/office/drawing/2014/main" id="{AE108D47-4356-8541-61C7-6B65CF92D488}"/>
              </a:ext>
            </a:extLst>
          </p:cNvPr>
          <p:cNvSpPr txBox="1">
            <a:spLocks/>
          </p:cNvSpPr>
          <p:nvPr/>
        </p:nvSpPr>
        <p:spPr>
          <a:xfrm>
            <a:off x="1640920" y="421221"/>
            <a:ext cx="11097551" cy="13320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bg1"/>
                </a:solidFill>
                <a:latin typeface="Univers" panose="020B0503020202020204" pitchFamily="34" charset="0"/>
              </a:rPr>
              <a:t>Loneliness: What is emerging:</a:t>
            </a:r>
          </a:p>
        </p:txBody>
      </p:sp>
      <p:sp>
        <p:nvSpPr>
          <p:cNvPr id="5" name="Text Placeholder 7">
            <a:extLst>
              <a:ext uri="{FF2B5EF4-FFF2-40B4-BE49-F238E27FC236}">
                <a16:creationId xmlns:a16="http://schemas.microsoft.com/office/drawing/2014/main" id="{6F4B7ADB-BED4-A03C-DE97-F0F20AB52594}"/>
              </a:ext>
            </a:extLst>
          </p:cNvPr>
          <p:cNvSpPr txBox="1">
            <a:spLocks/>
          </p:cNvSpPr>
          <p:nvPr/>
        </p:nvSpPr>
        <p:spPr>
          <a:xfrm>
            <a:off x="560697" y="1481874"/>
            <a:ext cx="2284639" cy="87168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solidFill>
                  <a:srgbClr val="00CC99"/>
                </a:solidFill>
              </a:rPr>
              <a:t>Emotional Regulation</a:t>
            </a:r>
          </a:p>
        </p:txBody>
      </p:sp>
      <p:sp>
        <p:nvSpPr>
          <p:cNvPr id="6" name="Content Placeholder 8">
            <a:extLst>
              <a:ext uri="{FF2B5EF4-FFF2-40B4-BE49-F238E27FC236}">
                <a16:creationId xmlns:a16="http://schemas.microsoft.com/office/drawing/2014/main" id="{86F3E028-C826-F1CB-F708-4623110511B4}"/>
              </a:ext>
            </a:extLst>
          </p:cNvPr>
          <p:cNvSpPr txBox="1">
            <a:spLocks/>
          </p:cNvSpPr>
          <p:nvPr/>
        </p:nvSpPr>
        <p:spPr>
          <a:xfrm>
            <a:off x="688907" y="2529268"/>
            <a:ext cx="1970403" cy="2566721"/>
          </a:xfrm>
          <a:prstGeom prst="rect">
            <a:avLst/>
          </a:prstGeom>
        </p:spPr>
        <p:txBody>
          <a:bodyPr>
            <a:normAutofit fontScale="850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US" sz="2000">
                <a:solidFill>
                  <a:prstClr val="white"/>
                </a:solidFill>
                <a:latin typeface="Univers"/>
              </a:rPr>
              <a:t>Nervous system arousal &amp; social functioning</a:t>
            </a:r>
          </a:p>
          <a:p>
            <a:pPr marL="0" indent="0">
              <a:lnSpc>
                <a:spcPct val="100000"/>
              </a:lnSpc>
              <a:spcBef>
                <a:spcPts val="0"/>
              </a:spcBef>
              <a:buFont typeface="Arial" panose="020B0604020202020204" pitchFamily="34" charset="0"/>
              <a:buNone/>
            </a:pPr>
            <a:endParaRPr lang="en-US" sz="2000">
              <a:solidFill>
                <a:prstClr val="white"/>
              </a:solidFill>
              <a:latin typeface="Univers"/>
            </a:endParaRPr>
          </a:p>
          <a:p>
            <a:pPr marL="0" indent="0">
              <a:lnSpc>
                <a:spcPct val="100000"/>
              </a:lnSpc>
              <a:spcBef>
                <a:spcPts val="0"/>
              </a:spcBef>
              <a:buFont typeface="Arial" panose="020B0604020202020204" pitchFamily="34" charset="0"/>
              <a:buNone/>
            </a:pPr>
            <a:r>
              <a:rPr lang="en-US" sz="2000">
                <a:solidFill>
                  <a:prstClr val="white"/>
                </a:solidFill>
                <a:latin typeface="Univers"/>
              </a:rPr>
              <a:t>Mindfulness</a:t>
            </a:r>
          </a:p>
          <a:p>
            <a:pPr marL="0" indent="0">
              <a:lnSpc>
                <a:spcPct val="100000"/>
              </a:lnSpc>
              <a:spcBef>
                <a:spcPts val="0"/>
              </a:spcBef>
              <a:buFont typeface="Arial" panose="020B0604020202020204" pitchFamily="34" charset="0"/>
              <a:buNone/>
            </a:pPr>
            <a:endParaRPr lang="en-US" sz="2000">
              <a:solidFill>
                <a:prstClr val="white"/>
              </a:solidFill>
              <a:latin typeface="Univers"/>
            </a:endParaRPr>
          </a:p>
          <a:p>
            <a:pPr marL="0" indent="0">
              <a:lnSpc>
                <a:spcPct val="100000"/>
              </a:lnSpc>
              <a:spcBef>
                <a:spcPts val="0"/>
              </a:spcBef>
              <a:buFont typeface="Arial" panose="020B0604020202020204" pitchFamily="34" charset="0"/>
              <a:buNone/>
            </a:pPr>
            <a:r>
              <a:rPr lang="en-US" sz="2000">
                <a:solidFill>
                  <a:prstClr val="white"/>
                </a:solidFill>
                <a:latin typeface="Univers"/>
              </a:rPr>
              <a:t>Interpersonal neurobiology: early attachment</a:t>
            </a:r>
          </a:p>
          <a:p>
            <a:endParaRPr lang="en-US"/>
          </a:p>
          <a:p>
            <a:endParaRPr lang="en-US" dirty="0"/>
          </a:p>
        </p:txBody>
      </p:sp>
      <p:sp>
        <p:nvSpPr>
          <p:cNvPr id="7" name="Text Placeholder 11">
            <a:extLst>
              <a:ext uri="{FF2B5EF4-FFF2-40B4-BE49-F238E27FC236}">
                <a16:creationId xmlns:a16="http://schemas.microsoft.com/office/drawing/2014/main" id="{709923C1-9E50-EA54-18DF-B0949E31CA66}"/>
              </a:ext>
            </a:extLst>
          </p:cNvPr>
          <p:cNvSpPr txBox="1">
            <a:spLocks/>
          </p:cNvSpPr>
          <p:nvPr/>
        </p:nvSpPr>
        <p:spPr>
          <a:xfrm>
            <a:off x="2982595" y="1481874"/>
            <a:ext cx="2337998" cy="87168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solidFill>
                  <a:srgbClr val="CC0099"/>
                </a:solidFill>
              </a:rPr>
              <a:t>Intentional Networks</a:t>
            </a:r>
          </a:p>
        </p:txBody>
      </p:sp>
      <p:sp>
        <p:nvSpPr>
          <p:cNvPr id="9" name="Content Placeholder 12">
            <a:extLst>
              <a:ext uri="{FF2B5EF4-FFF2-40B4-BE49-F238E27FC236}">
                <a16:creationId xmlns:a16="http://schemas.microsoft.com/office/drawing/2014/main" id="{11E09DF6-93DD-BA7F-2C69-318C334EF7BB}"/>
              </a:ext>
            </a:extLst>
          </p:cNvPr>
          <p:cNvSpPr txBox="1">
            <a:spLocks/>
          </p:cNvSpPr>
          <p:nvPr/>
        </p:nvSpPr>
        <p:spPr>
          <a:xfrm>
            <a:off x="3068192" y="2518582"/>
            <a:ext cx="2166804" cy="2163902"/>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US" sz="2000" dirty="0">
                <a:solidFill>
                  <a:prstClr val="white"/>
                </a:solidFill>
                <a:latin typeface="Univers"/>
              </a:rPr>
              <a:t>Online groups for gifted adults</a:t>
            </a:r>
          </a:p>
          <a:p>
            <a:pPr marL="0" indent="0">
              <a:lnSpc>
                <a:spcPct val="100000"/>
              </a:lnSpc>
              <a:spcBef>
                <a:spcPts val="0"/>
              </a:spcBef>
              <a:buFont typeface="Arial" panose="020B0604020202020204" pitchFamily="34" charset="0"/>
              <a:buNone/>
            </a:pPr>
            <a:endParaRPr lang="en-US" sz="2000" dirty="0">
              <a:solidFill>
                <a:prstClr val="white"/>
              </a:solidFill>
              <a:latin typeface="Univers"/>
            </a:endParaRPr>
          </a:p>
          <a:p>
            <a:pPr marL="0" indent="0">
              <a:lnSpc>
                <a:spcPct val="100000"/>
              </a:lnSpc>
              <a:spcBef>
                <a:spcPts val="0"/>
              </a:spcBef>
              <a:buFont typeface="Arial" panose="020B0604020202020204" pitchFamily="34" charset="0"/>
              <a:buNone/>
            </a:pPr>
            <a:r>
              <a:rPr lang="en-US" sz="2000" dirty="0">
                <a:solidFill>
                  <a:prstClr val="white"/>
                </a:solidFill>
                <a:latin typeface="Univers"/>
              </a:rPr>
              <a:t>New organizations</a:t>
            </a:r>
          </a:p>
          <a:p>
            <a:pPr marL="0" indent="0">
              <a:lnSpc>
                <a:spcPct val="100000"/>
              </a:lnSpc>
              <a:spcBef>
                <a:spcPts val="0"/>
              </a:spcBef>
              <a:buFont typeface="Arial" panose="020B0604020202020204" pitchFamily="34" charset="0"/>
              <a:buNone/>
            </a:pPr>
            <a:endParaRPr lang="en-US" sz="2000" dirty="0">
              <a:solidFill>
                <a:prstClr val="white"/>
              </a:solidFill>
              <a:latin typeface="Univers"/>
            </a:endParaRPr>
          </a:p>
          <a:p>
            <a:pPr marL="0" indent="0">
              <a:lnSpc>
                <a:spcPct val="100000"/>
              </a:lnSpc>
              <a:spcBef>
                <a:spcPts val="0"/>
              </a:spcBef>
              <a:buFont typeface="Arial" panose="020B0604020202020204" pitchFamily="34" charset="0"/>
              <a:buNone/>
            </a:pPr>
            <a:r>
              <a:rPr lang="en-US" sz="2000" dirty="0">
                <a:solidFill>
                  <a:prstClr val="white"/>
                </a:solidFill>
                <a:latin typeface="Univers"/>
              </a:rPr>
              <a:t>Broadening the scope of existing groups </a:t>
            </a:r>
          </a:p>
        </p:txBody>
      </p:sp>
      <p:sp>
        <p:nvSpPr>
          <p:cNvPr id="10" name="Text Placeholder 9">
            <a:extLst>
              <a:ext uri="{FF2B5EF4-FFF2-40B4-BE49-F238E27FC236}">
                <a16:creationId xmlns:a16="http://schemas.microsoft.com/office/drawing/2014/main" id="{8364847A-53B2-D1B8-72FA-DA3FB21E2F28}"/>
              </a:ext>
            </a:extLst>
          </p:cNvPr>
          <p:cNvSpPr txBox="1">
            <a:spLocks/>
          </p:cNvSpPr>
          <p:nvPr/>
        </p:nvSpPr>
        <p:spPr>
          <a:xfrm>
            <a:off x="7582531" y="1646508"/>
            <a:ext cx="1869103" cy="53535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400" dirty="0">
                <a:solidFill>
                  <a:srgbClr val="FFFF00"/>
                </a:solidFill>
              </a:rPr>
              <a:t>2e</a:t>
            </a:r>
          </a:p>
        </p:txBody>
      </p:sp>
      <p:sp>
        <p:nvSpPr>
          <p:cNvPr id="11" name="Content Placeholder 10">
            <a:extLst>
              <a:ext uri="{FF2B5EF4-FFF2-40B4-BE49-F238E27FC236}">
                <a16:creationId xmlns:a16="http://schemas.microsoft.com/office/drawing/2014/main" id="{39810F85-0C31-949A-4C81-30A4E77171DD}"/>
              </a:ext>
            </a:extLst>
          </p:cNvPr>
          <p:cNvSpPr txBox="1">
            <a:spLocks/>
          </p:cNvSpPr>
          <p:nvPr/>
        </p:nvSpPr>
        <p:spPr>
          <a:xfrm>
            <a:off x="5710256" y="2518582"/>
            <a:ext cx="2166804" cy="3155204"/>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spcBef>
                <a:spcPts val="0"/>
              </a:spcBef>
              <a:buFont typeface="Arial" panose="020B0604020202020204" pitchFamily="34" charset="0"/>
              <a:buNone/>
            </a:pPr>
            <a:r>
              <a:rPr lang="en-US" sz="2000" dirty="0">
                <a:solidFill>
                  <a:prstClr val="white"/>
                </a:solidFill>
                <a:latin typeface="Univers"/>
              </a:rPr>
              <a:t>Gifted ed programs</a:t>
            </a:r>
          </a:p>
          <a:p>
            <a:pPr marL="0" indent="0">
              <a:lnSpc>
                <a:spcPct val="100000"/>
              </a:lnSpc>
              <a:spcBef>
                <a:spcPts val="0"/>
              </a:spcBef>
              <a:buFont typeface="Arial" panose="020B0604020202020204" pitchFamily="34" charset="0"/>
              <a:buNone/>
            </a:pPr>
            <a:endParaRPr lang="en-US" sz="2000" dirty="0">
              <a:solidFill>
                <a:prstClr val="white"/>
              </a:solidFill>
              <a:latin typeface="Univers"/>
            </a:endParaRPr>
          </a:p>
          <a:p>
            <a:pPr marL="0" indent="0">
              <a:lnSpc>
                <a:spcPct val="100000"/>
              </a:lnSpc>
              <a:spcBef>
                <a:spcPts val="0"/>
              </a:spcBef>
              <a:buFont typeface="Arial" panose="020B0604020202020204" pitchFamily="34" charset="0"/>
              <a:buNone/>
            </a:pPr>
            <a:r>
              <a:rPr lang="en-US" sz="2000" dirty="0">
                <a:solidFill>
                  <a:prstClr val="white"/>
                </a:solidFill>
                <a:latin typeface="Univers"/>
              </a:rPr>
              <a:t>Family support and training</a:t>
            </a:r>
          </a:p>
          <a:p>
            <a:pPr marL="0" indent="0">
              <a:lnSpc>
                <a:spcPct val="100000"/>
              </a:lnSpc>
              <a:spcBef>
                <a:spcPts val="0"/>
              </a:spcBef>
              <a:buFont typeface="Arial" panose="020B0604020202020204" pitchFamily="34" charset="0"/>
              <a:buNone/>
            </a:pPr>
            <a:endParaRPr lang="en-US" sz="2000" dirty="0">
              <a:solidFill>
                <a:prstClr val="white"/>
              </a:solidFill>
              <a:latin typeface="Univers"/>
            </a:endParaRPr>
          </a:p>
          <a:p>
            <a:pPr marL="0" indent="0">
              <a:lnSpc>
                <a:spcPct val="100000"/>
              </a:lnSpc>
              <a:spcBef>
                <a:spcPts val="0"/>
              </a:spcBef>
              <a:buFont typeface="Arial" panose="020B0604020202020204" pitchFamily="34" charset="0"/>
              <a:buNone/>
            </a:pPr>
            <a:r>
              <a:rPr lang="en-US" sz="2000" dirty="0">
                <a:solidFill>
                  <a:prstClr val="white"/>
                </a:solidFill>
                <a:latin typeface="Univers"/>
              </a:rPr>
              <a:t>Universities</a:t>
            </a:r>
          </a:p>
          <a:p>
            <a:pPr marL="0" indent="0">
              <a:lnSpc>
                <a:spcPct val="100000"/>
              </a:lnSpc>
              <a:spcBef>
                <a:spcPts val="0"/>
              </a:spcBef>
              <a:buFont typeface="Arial" panose="020B0604020202020204" pitchFamily="34" charset="0"/>
              <a:buNone/>
            </a:pPr>
            <a:endParaRPr lang="en-US" sz="2000" dirty="0">
              <a:solidFill>
                <a:prstClr val="white"/>
              </a:solidFill>
              <a:latin typeface="Univers"/>
            </a:endParaRPr>
          </a:p>
          <a:p>
            <a:pPr marL="0" indent="0">
              <a:lnSpc>
                <a:spcPct val="100000"/>
              </a:lnSpc>
              <a:spcBef>
                <a:spcPts val="0"/>
              </a:spcBef>
              <a:buFont typeface="Arial" panose="020B0604020202020204" pitchFamily="34" charset="0"/>
              <a:buNone/>
            </a:pPr>
            <a:r>
              <a:rPr lang="en-US" sz="2000" dirty="0">
                <a:solidFill>
                  <a:prstClr val="white"/>
                </a:solidFill>
                <a:latin typeface="Univers"/>
              </a:rPr>
              <a:t>Public awareness</a:t>
            </a:r>
          </a:p>
          <a:p>
            <a:pPr marL="0" indent="0">
              <a:lnSpc>
                <a:spcPct val="100000"/>
              </a:lnSpc>
              <a:spcBef>
                <a:spcPts val="0"/>
              </a:spcBef>
              <a:buFont typeface="Arial" panose="020B0604020202020204" pitchFamily="34" charset="0"/>
              <a:buNone/>
            </a:pPr>
            <a:endParaRPr lang="en-US" sz="2000" dirty="0">
              <a:solidFill>
                <a:prstClr val="white"/>
              </a:solidFill>
              <a:latin typeface="Univers"/>
            </a:endParaRPr>
          </a:p>
          <a:p>
            <a:pPr marL="0" indent="0">
              <a:lnSpc>
                <a:spcPct val="100000"/>
              </a:lnSpc>
              <a:spcBef>
                <a:spcPts val="0"/>
              </a:spcBef>
              <a:buFont typeface="Arial" panose="020B0604020202020204" pitchFamily="34" charset="0"/>
              <a:buNone/>
            </a:pPr>
            <a:r>
              <a:rPr lang="en-US" sz="2000" dirty="0">
                <a:solidFill>
                  <a:prstClr val="white"/>
                </a:solidFill>
                <a:latin typeface="Univers"/>
              </a:rPr>
              <a:t>Relational trauma</a:t>
            </a:r>
          </a:p>
        </p:txBody>
      </p:sp>
      <p:sp>
        <p:nvSpPr>
          <p:cNvPr id="12" name="Text Placeholder 7">
            <a:extLst>
              <a:ext uri="{FF2B5EF4-FFF2-40B4-BE49-F238E27FC236}">
                <a16:creationId xmlns:a16="http://schemas.microsoft.com/office/drawing/2014/main" id="{17599371-0475-4A73-B1DE-EEE479789FAB}"/>
              </a:ext>
            </a:extLst>
          </p:cNvPr>
          <p:cNvSpPr txBox="1">
            <a:spLocks/>
          </p:cNvSpPr>
          <p:nvPr/>
        </p:nvSpPr>
        <p:spPr>
          <a:xfrm>
            <a:off x="5388989" y="1646508"/>
            <a:ext cx="2337998" cy="535354"/>
          </a:xfrm>
          <a:prstGeom prst="rect">
            <a:avLst/>
          </a:prstGeom>
        </p:spPr>
        <p:txBody>
          <a:bodyPr vert="horz" wrap="square" lIns="0" tIns="0" rIns="0" bIns="0" rtlCol="0" anchor="b">
            <a:noAutofit/>
          </a:bodyPr>
          <a:lstStyle>
            <a:lvl1pPr marL="0" indent="0" algn="l" defTabSz="914400" rtl="0" eaLnBrk="1" latinLnBrk="0" hangingPunct="1">
              <a:lnSpc>
                <a:spcPct val="110000"/>
              </a:lnSpc>
              <a:spcBef>
                <a:spcPts val="1000"/>
              </a:spcBef>
              <a:spcAft>
                <a:spcPts val="800"/>
              </a:spcAft>
              <a:buFont typeface="Arial" panose="020B0604020202020204" pitchFamily="34" charset="0"/>
              <a:buNone/>
              <a:defRPr sz="2000" b="0" kern="1200" cap="all" spc="200" baseline="0">
                <a:solidFill>
                  <a:schemeClr val="tx1"/>
                </a:solidFill>
                <a:latin typeface="+mn-lt"/>
                <a:ea typeface="+mn-ea"/>
                <a:cs typeface="+mn-cs"/>
              </a:defRPr>
            </a:lvl1pPr>
            <a:lvl2pPr marL="457200" indent="0" algn="l" defTabSz="914400" rtl="0" eaLnBrk="1" latinLnBrk="0" hangingPunct="1">
              <a:lnSpc>
                <a:spcPct val="110000"/>
              </a:lnSpc>
              <a:spcBef>
                <a:spcPts val="500"/>
              </a:spcBef>
              <a:spcAft>
                <a:spcPts val="800"/>
              </a:spcAft>
              <a:buFont typeface="Arial" panose="020B0604020202020204" pitchFamily="34" charset="0"/>
              <a:buNone/>
              <a:defRPr sz="2000" b="1" kern="1200">
                <a:solidFill>
                  <a:schemeClr val="tx1">
                    <a:alpha val="60000"/>
                  </a:schemeClr>
                </a:solidFill>
                <a:latin typeface="+mn-lt"/>
                <a:ea typeface="+mn-ea"/>
                <a:cs typeface="+mn-cs"/>
              </a:defRPr>
            </a:lvl2pPr>
            <a:lvl3pPr marL="914400" indent="0" algn="l" defTabSz="914400" rtl="0" eaLnBrk="1" latinLnBrk="0" hangingPunct="1">
              <a:lnSpc>
                <a:spcPct val="110000"/>
              </a:lnSpc>
              <a:spcBef>
                <a:spcPts val="500"/>
              </a:spcBef>
              <a:spcAft>
                <a:spcPts val="800"/>
              </a:spcAft>
              <a:buFont typeface="Arial" panose="020B0604020202020204" pitchFamily="34" charset="0"/>
              <a:buNone/>
              <a:defRPr sz="1800" b="1" kern="1200">
                <a:solidFill>
                  <a:schemeClr val="tx1">
                    <a:alpha val="60000"/>
                  </a:schemeClr>
                </a:solidFill>
                <a:latin typeface="+mn-lt"/>
                <a:ea typeface="+mn-ea"/>
                <a:cs typeface="+mn-cs"/>
              </a:defRPr>
            </a:lvl3pPr>
            <a:lvl4pPr marL="1371600" indent="0" algn="l" defTabSz="914400" rtl="0" eaLnBrk="1" latinLnBrk="0" hangingPunct="1">
              <a:lnSpc>
                <a:spcPct val="110000"/>
              </a:lnSpc>
              <a:spcBef>
                <a:spcPts val="500"/>
              </a:spcBef>
              <a:spcAft>
                <a:spcPts val="800"/>
              </a:spcAft>
              <a:buFont typeface="Arial" panose="020B0604020202020204" pitchFamily="34" charset="0"/>
              <a:buNone/>
              <a:defRPr sz="1600" b="1" kern="1200">
                <a:solidFill>
                  <a:schemeClr val="tx1">
                    <a:alpha val="60000"/>
                  </a:schemeClr>
                </a:solidFill>
                <a:latin typeface="+mn-lt"/>
                <a:ea typeface="+mn-ea"/>
                <a:cs typeface="+mn-cs"/>
              </a:defRPr>
            </a:lvl4pPr>
            <a:lvl5pPr marL="1828800" indent="0" algn="l" defTabSz="914400" rtl="0" eaLnBrk="1" latinLnBrk="0" hangingPunct="1">
              <a:lnSpc>
                <a:spcPct val="110000"/>
              </a:lnSpc>
              <a:spcBef>
                <a:spcPts val="500"/>
              </a:spcBef>
              <a:spcAft>
                <a:spcPts val="800"/>
              </a:spcAft>
              <a:buFont typeface="Arial" panose="020B0604020202020204" pitchFamily="34" charset="0"/>
              <a:buNone/>
              <a:defRPr sz="1600" b="1" kern="1200">
                <a:solidFill>
                  <a:schemeClr val="tx1">
                    <a:alpha val="60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lnSpc>
                <a:spcPct val="100000"/>
              </a:lnSpc>
            </a:pPr>
            <a:endParaRPr lang="en-US" sz="2200" dirty="0">
              <a:solidFill>
                <a:srgbClr val="00B0F0"/>
              </a:solidFill>
            </a:endParaRPr>
          </a:p>
        </p:txBody>
      </p:sp>
      <p:sp>
        <p:nvSpPr>
          <p:cNvPr id="13" name="Content Placeholder 10">
            <a:extLst>
              <a:ext uri="{FF2B5EF4-FFF2-40B4-BE49-F238E27FC236}">
                <a16:creationId xmlns:a16="http://schemas.microsoft.com/office/drawing/2014/main" id="{FF65F951-4390-85D4-6116-B5E0C6A87C68}"/>
              </a:ext>
            </a:extLst>
          </p:cNvPr>
          <p:cNvSpPr txBox="1">
            <a:spLocks/>
          </p:cNvSpPr>
          <p:nvPr/>
        </p:nvSpPr>
        <p:spPr>
          <a:xfrm>
            <a:off x="8134630" y="2538059"/>
            <a:ext cx="2016194" cy="2566721"/>
          </a:xfrm>
          <a:prstGeom prst="rect">
            <a:avLst/>
          </a:prstGeom>
        </p:spPr>
        <p:txBody>
          <a:bodyPr vert="horz" wrap="square" lIns="0" tIns="0" rIns="0" bIns="0" rtlCol="0">
            <a:noAutofit/>
          </a:bodyPr>
          <a:lstStyle>
            <a:lvl1pPr marL="228600" indent="-228600" algn="l" defTabSz="914400" rtl="0" eaLnBrk="1" latinLnBrk="0" hangingPunct="1">
              <a:lnSpc>
                <a:spcPct val="110000"/>
              </a:lnSpc>
              <a:spcBef>
                <a:spcPts val="1000"/>
              </a:spcBef>
              <a:spcAft>
                <a:spcPts val="800"/>
              </a:spcAft>
              <a:buFont typeface="Arial" panose="020B0604020202020204" pitchFamily="34" charset="0"/>
              <a:buChar char="•"/>
              <a:defRPr sz="1700" kern="1200">
                <a:solidFill>
                  <a:schemeClr val="tx1">
                    <a:alpha val="60000"/>
                  </a:schemeClr>
                </a:solidFill>
                <a:latin typeface="+mn-lt"/>
                <a:ea typeface="+mn-ea"/>
                <a:cs typeface="+mn-cs"/>
              </a:defRPr>
            </a:lvl1pPr>
            <a:lvl2pPr marL="685800" indent="-228600" algn="l" defTabSz="914400" rtl="0" eaLnBrk="1" latinLnBrk="0" hangingPunct="1">
              <a:lnSpc>
                <a:spcPct val="110000"/>
              </a:lnSpc>
              <a:spcBef>
                <a:spcPts val="500"/>
              </a:spcBef>
              <a:spcAft>
                <a:spcPts val="800"/>
              </a:spcAft>
              <a:buFont typeface="Arial" panose="020B0604020202020204" pitchFamily="34" charset="0"/>
              <a:buChar char="•"/>
              <a:defRPr sz="1700" kern="1200">
                <a:solidFill>
                  <a:schemeClr val="tx1">
                    <a:alpha val="60000"/>
                  </a:schemeClr>
                </a:solidFill>
                <a:latin typeface="+mn-lt"/>
                <a:ea typeface="+mn-ea"/>
                <a:cs typeface="+mn-cs"/>
              </a:defRPr>
            </a:lvl2pPr>
            <a:lvl3pPr marL="1143000" indent="-228600" algn="l" defTabSz="914400" rtl="0" eaLnBrk="1" latinLnBrk="0" hangingPunct="1">
              <a:lnSpc>
                <a:spcPct val="110000"/>
              </a:lnSpc>
              <a:spcBef>
                <a:spcPts val="500"/>
              </a:spcBef>
              <a:spcAft>
                <a:spcPts val="800"/>
              </a:spcAft>
              <a:buFont typeface="Arial" panose="020B0604020202020204" pitchFamily="34" charset="0"/>
              <a:buChar char="•"/>
              <a:defRPr sz="1700" kern="1200">
                <a:solidFill>
                  <a:schemeClr val="tx1">
                    <a:alpha val="60000"/>
                  </a:schemeClr>
                </a:solidFill>
                <a:latin typeface="+mn-lt"/>
                <a:ea typeface="+mn-ea"/>
                <a:cs typeface="+mn-cs"/>
              </a:defRPr>
            </a:lvl3pPr>
            <a:lvl4pPr marL="1600200" indent="-228600" algn="l" defTabSz="914400" rtl="0" eaLnBrk="1" latinLnBrk="0" hangingPunct="1">
              <a:lnSpc>
                <a:spcPct val="110000"/>
              </a:lnSpc>
              <a:spcBef>
                <a:spcPts val="500"/>
              </a:spcBef>
              <a:spcAft>
                <a:spcPts val="800"/>
              </a:spcAft>
              <a:buFont typeface="Arial" panose="020B0604020202020204" pitchFamily="34" charset="0"/>
              <a:buChar char="•"/>
              <a:defRPr sz="1700" kern="1200">
                <a:solidFill>
                  <a:schemeClr val="tx1">
                    <a:alpha val="60000"/>
                  </a:schemeClr>
                </a:solidFill>
                <a:latin typeface="+mn-lt"/>
                <a:ea typeface="+mn-ea"/>
                <a:cs typeface="+mn-cs"/>
              </a:defRPr>
            </a:lvl4pPr>
            <a:lvl5pPr marL="2057400" indent="-228600" algn="l" defTabSz="914400" rtl="0" eaLnBrk="1" latinLnBrk="0" hangingPunct="1">
              <a:lnSpc>
                <a:spcPct val="110000"/>
              </a:lnSpc>
              <a:spcBef>
                <a:spcPts val="500"/>
              </a:spcBef>
              <a:spcAft>
                <a:spcPts val="800"/>
              </a:spcAft>
              <a:buFont typeface="Arial" panose="020B0604020202020204" pitchFamily="34" charset="0"/>
              <a:buChar char="•"/>
              <a:defRPr sz="1700" kern="120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0" indent="0">
              <a:lnSpc>
                <a:spcPct val="100000"/>
              </a:lnSpc>
              <a:spcBef>
                <a:spcPts val="0"/>
              </a:spcBef>
              <a:spcAft>
                <a:spcPts val="0"/>
              </a:spcAft>
              <a:buNone/>
            </a:pPr>
            <a:r>
              <a:rPr lang="en-US" sz="2000" dirty="0">
                <a:solidFill>
                  <a:prstClr val="white"/>
                </a:solidFill>
                <a:latin typeface="Univers"/>
              </a:rPr>
              <a:t>ASD</a:t>
            </a:r>
          </a:p>
          <a:p>
            <a:pPr marL="0" lvl="0" indent="0">
              <a:lnSpc>
                <a:spcPct val="100000"/>
              </a:lnSpc>
              <a:spcBef>
                <a:spcPts val="0"/>
              </a:spcBef>
              <a:spcAft>
                <a:spcPts val="0"/>
              </a:spcAft>
              <a:buNone/>
            </a:pPr>
            <a:endParaRPr lang="en-US" sz="2000" dirty="0">
              <a:solidFill>
                <a:prstClr val="white"/>
              </a:solidFill>
              <a:latin typeface="Univers"/>
            </a:endParaRPr>
          </a:p>
          <a:p>
            <a:pPr marL="0" lvl="0" indent="0">
              <a:lnSpc>
                <a:spcPct val="100000"/>
              </a:lnSpc>
              <a:spcBef>
                <a:spcPts val="0"/>
              </a:spcBef>
              <a:spcAft>
                <a:spcPts val="0"/>
              </a:spcAft>
              <a:buNone/>
            </a:pPr>
            <a:r>
              <a:rPr lang="en-US" sz="2000" dirty="0">
                <a:solidFill>
                  <a:prstClr val="white"/>
                </a:solidFill>
                <a:latin typeface="Univers"/>
              </a:rPr>
              <a:t>ADHD</a:t>
            </a:r>
          </a:p>
          <a:p>
            <a:pPr marL="0" lvl="0" indent="0">
              <a:lnSpc>
                <a:spcPct val="100000"/>
              </a:lnSpc>
              <a:spcBef>
                <a:spcPts val="0"/>
              </a:spcBef>
              <a:spcAft>
                <a:spcPts val="0"/>
              </a:spcAft>
              <a:buNone/>
            </a:pPr>
            <a:endParaRPr lang="en-US" sz="2000" dirty="0">
              <a:solidFill>
                <a:prstClr val="white"/>
              </a:solidFill>
              <a:latin typeface="Univers"/>
            </a:endParaRPr>
          </a:p>
          <a:p>
            <a:pPr marL="0" lvl="0" indent="0">
              <a:lnSpc>
                <a:spcPct val="100000"/>
              </a:lnSpc>
              <a:spcBef>
                <a:spcPts val="0"/>
              </a:spcBef>
              <a:spcAft>
                <a:spcPts val="0"/>
              </a:spcAft>
              <a:buNone/>
            </a:pPr>
            <a:r>
              <a:rPr lang="en-US" sz="2000" dirty="0">
                <a:solidFill>
                  <a:prstClr val="white"/>
                </a:solidFill>
                <a:latin typeface="Univers"/>
              </a:rPr>
              <a:t>Other learning or social differences</a:t>
            </a:r>
          </a:p>
          <a:p>
            <a:pPr marL="0" lvl="0" indent="0">
              <a:lnSpc>
                <a:spcPct val="100000"/>
              </a:lnSpc>
              <a:spcBef>
                <a:spcPts val="0"/>
              </a:spcBef>
              <a:spcAft>
                <a:spcPts val="0"/>
              </a:spcAft>
              <a:buNone/>
            </a:pPr>
            <a:endParaRPr lang="en-US" sz="2000" dirty="0">
              <a:solidFill>
                <a:prstClr val="white"/>
              </a:solidFill>
              <a:latin typeface="Univers"/>
            </a:endParaRPr>
          </a:p>
          <a:p>
            <a:pPr marL="0" lvl="0" indent="0">
              <a:lnSpc>
                <a:spcPct val="100000"/>
              </a:lnSpc>
              <a:spcBef>
                <a:spcPts val="0"/>
              </a:spcBef>
              <a:spcAft>
                <a:spcPts val="0"/>
              </a:spcAft>
              <a:buNone/>
            </a:pPr>
            <a:r>
              <a:rPr lang="en-US" sz="2000" dirty="0">
                <a:solidFill>
                  <a:prstClr val="white"/>
                </a:solidFill>
                <a:latin typeface="Univers"/>
              </a:rPr>
              <a:t>Social anxiety</a:t>
            </a:r>
          </a:p>
        </p:txBody>
      </p:sp>
      <p:sp>
        <p:nvSpPr>
          <p:cNvPr id="14" name="Text Placeholder 7">
            <a:extLst>
              <a:ext uri="{FF2B5EF4-FFF2-40B4-BE49-F238E27FC236}">
                <a16:creationId xmlns:a16="http://schemas.microsoft.com/office/drawing/2014/main" id="{7744C467-4A0B-0715-DBE1-A9F4C814A61D}"/>
              </a:ext>
            </a:extLst>
          </p:cNvPr>
          <p:cNvSpPr txBox="1">
            <a:spLocks/>
          </p:cNvSpPr>
          <p:nvPr/>
        </p:nvSpPr>
        <p:spPr>
          <a:xfrm>
            <a:off x="9695329" y="1818203"/>
            <a:ext cx="1815818" cy="535354"/>
          </a:xfrm>
          <a:prstGeom prst="rect">
            <a:avLst/>
          </a:prstGeom>
        </p:spPr>
        <p:txBody>
          <a:bodyPr vert="horz" wrap="square" lIns="0" tIns="0" rIns="0" bIns="0" rtlCol="0" anchor="b">
            <a:noAutofit/>
          </a:bodyPr>
          <a:lstStyle>
            <a:lvl1pPr marL="0" indent="0" algn="l" defTabSz="914400" rtl="0" eaLnBrk="1" latinLnBrk="0" hangingPunct="1">
              <a:lnSpc>
                <a:spcPct val="110000"/>
              </a:lnSpc>
              <a:spcBef>
                <a:spcPts val="1000"/>
              </a:spcBef>
              <a:spcAft>
                <a:spcPts val="800"/>
              </a:spcAft>
              <a:buFont typeface="Arial" panose="020B0604020202020204" pitchFamily="34" charset="0"/>
              <a:buNone/>
              <a:defRPr sz="2000" b="0" kern="1200" cap="all" spc="200" baseline="0">
                <a:solidFill>
                  <a:schemeClr val="tx1"/>
                </a:solidFill>
                <a:latin typeface="+mn-lt"/>
                <a:ea typeface="+mn-ea"/>
                <a:cs typeface="+mn-cs"/>
              </a:defRPr>
            </a:lvl1pPr>
            <a:lvl2pPr marL="457200" indent="0" algn="l" defTabSz="914400" rtl="0" eaLnBrk="1" latinLnBrk="0" hangingPunct="1">
              <a:lnSpc>
                <a:spcPct val="110000"/>
              </a:lnSpc>
              <a:spcBef>
                <a:spcPts val="500"/>
              </a:spcBef>
              <a:spcAft>
                <a:spcPts val="800"/>
              </a:spcAft>
              <a:buFont typeface="Arial" panose="020B0604020202020204" pitchFamily="34" charset="0"/>
              <a:buNone/>
              <a:defRPr sz="2000" b="1" kern="1200">
                <a:solidFill>
                  <a:schemeClr val="tx1">
                    <a:alpha val="60000"/>
                  </a:schemeClr>
                </a:solidFill>
                <a:latin typeface="+mn-lt"/>
                <a:ea typeface="+mn-ea"/>
                <a:cs typeface="+mn-cs"/>
              </a:defRPr>
            </a:lvl2pPr>
            <a:lvl3pPr marL="914400" indent="0" algn="l" defTabSz="914400" rtl="0" eaLnBrk="1" latinLnBrk="0" hangingPunct="1">
              <a:lnSpc>
                <a:spcPct val="110000"/>
              </a:lnSpc>
              <a:spcBef>
                <a:spcPts val="500"/>
              </a:spcBef>
              <a:spcAft>
                <a:spcPts val="800"/>
              </a:spcAft>
              <a:buFont typeface="Arial" panose="020B0604020202020204" pitchFamily="34" charset="0"/>
              <a:buNone/>
              <a:defRPr sz="1800" b="1" kern="1200">
                <a:solidFill>
                  <a:schemeClr val="tx1">
                    <a:alpha val="60000"/>
                  </a:schemeClr>
                </a:solidFill>
                <a:latin typeface="+mn-lt"/>
                <a:ea typeface="+mn-ea"/>
                <a:cs typeface="+mn-cs"/>
              </a:defRPr>
            </a:lvl3pPr>
            <a:lvl4pPr marL="1371600" indent="0" algn="l" defTabSz="914400" rtl="0" eaLnBrk="1" latinLnBrk="0" hangingPunct="1">
              <a:lnSpc>
                <a:spcPct val="110000"/>
              </a:lnSpc>
              <a:spcBef>
                <a:spcPts val="500"/>
              </a:spcBef>
              <a:spcAft>
                <a:spcPts val="800"/>
              </a:spcAft>
              <a:buFont typeface="Arial" panose="020B0604020202020204" pitchFamily="34" charset="0"/>
              <a:buNone/>
              <a:defRPr sz="1600" b="1" kern="1200">
                <a:solidFill>
                  <a:schemeClr val="tx1">
                    <a:alpha val="60000"/>
                  </a:schemeClr>
                </a:solidFill>
                <a:latin typeface="+mn-lt"/>
                <a:ea typeface="+mn-ea"/>
                <a:cs typeface="+mn-cs"/>
              </a:defRPr>
            </a:lvl4pPr>
            <a:lvl5pPr marL="1828800" indent="0" algn="l" defTabSz="914400" rtl="0" eaLnBrk="1" latinLnBrk="0" hangingPunct="1">
              <a:lnSpc>
                <a:spcPct val="110000"/>
              </a:lnSpc>
              <a:spcBef>
                <a:spcPts val="500"/>
              </a:spcBef>
              <a:spcAft>
                <a:spcPts val="800"/>
              </a:spcAft>
              <a:buFont typeface="Arial" panose="020B0604020202020204" pitchFamily="34" charset="0"/>
              <a:buNone/>
              <a:defRPr sz="1600" b="1" kern="1200">
                <a:solidFill>
                  <a:schemeClr val="tx1">
                    <a:alpha val="60000"/>
                  </a:schemeClr>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en-US" sz="2400" dirty="0">
                <a:solidFill>
                  <a:schemeClr val="bg1"/>
                </a:solidFill>
              </a:rPr>
              <a:t>Personal Qualities</a:t>
            </a:r>
          </a:p>
        </p:txBody>
      </p:sp>
      <p:sp>
        <p:nvSpPr>
          <p:cNvPr id="16" name="TextBox 15">
            <a:extLst>
              <a:ext uri="{FF2B5EF4-FFF2-40B4-BE49-F238E27FC236}">
                <a16:creationId xmlns:a16="http://schemas.microsoft.com/office/drawing/2014/main" id="{212D0522-F297-ADF1-AE48-55221C343A87}"/>
              </a:ext>
            </a:extLst>
          </p:cNvPr>
          <p:cNvSpPr txBox="1"/>
          <p:nvPr/>
        </p:nvSpPr>
        <p:spPr>
          <a:xfrm>
            <a:off x="0" y="6487386"/>
            <a:ext cx="6097554" cy="369332"/>
          </a:xfrm>
          <a:prstGeom prst="rect">
            <a:avLst/>
          </a:prstGeom>
          <a:noFill/>
        </p:spPr>
        <p:txBody>
          <a:bodyPr wrap="square">
            <a:spAutoFit/>
          </a:bodyPr>
          <a:lstStyle/>
          <a:p>
            <a:r>
              <a:rPr lang="en-US" sz="1800" dirty="0">
                <a:solidFill>
                  <a:schemeClr val="bg1"/>
                </a:solidFill>
                <a:latin typeface="Monotype Corsiva" panose="03010101010201010101" pitchFamily="66" charset="0"/>
                <a:ea typeface="Microsoft YaHei Light" panose="020B0502040204020203" pitchFamily="34" charset="-122"/>
              </a:rPr>
              <a:t>© Maggie Brown</a:t>
            </a:r>
          </a:p>
        </p:txBody>
      </p:sp>
      <p:sp>
        <p:nvSpPr>
          <p:cNvPr id="18" name="TextBox 17">
            <a:extLst>
              <a:ext uri="{FF2B5EF4-FFF2-40B4-BE49-F238E27FC236}">
                <a16:creationId xmlns:a16="http://schemas.microsoft.com/office/drawing/2014/main" id="{2B3B46EF-4609-8FDE-7DEF-438CF015C168}"/>
              </a:ext>
            </a:extLst>
          </p:cNvPr>
          <p:cNvSpPr txBox="1"/>
          <p:nvPr/>
        </p:nvSpPr>
        <p:spPr>
          <a:xfrm>
            <a:off x="3238320" y="1400800"/>
            <a:ext cx="6426484" cy="830997"/>
          </a:xfrm>
          <a:prstGeom prst="rect">
            <a:avLst/>
          </a:prstGeom>
          <a:noFill/>
        </p:spPr>
        <p:txBody>
          <a:bodyPr wrap="square">
            <a:spAutoFit/>
          </a:bodyPr>
          <a:lstStyle/>
          <a:p>
            <a:pPr marL="0" indent="0" algn="ctr">
              <a:spcBef>
                <a:spcPts val="0"/>
              </a:spcBef>
              <a:buNone/>
            </a:pPr>
            <a:r>
              <a:rPr lang="en-US" sz="2400" dirty="0">
                <a:solidFill>
                  <a:srgbClr val="9999FF"/>
                </a:solidFill>
              </a:rPr>
              <a:t>Early</a:t>
            </a:r>
          </a:p>
          <a:p>
            <a:pPr marL="0" indent="0" algn="ctr">
              <a:spcBef>
                <a:spcPts val="0"/>
              </a:spcBef>
              <a:buNone/>
            </a:pPr>
            <a:r>
              <a:rPr lang="en-US" sz="2400" dirty="0">
                <a:solidFill>
                  <a:srgbClr val="9999FF"/>
                </a:solidFill>
              </a:rPr>
              <a:t>Intervention</a:t>
            </a:r>
          </a:p>
        </p:txBody>
      </p:sp>
    </p:spTree>
    <p:extLst>
      <p:ext uri="{BB962C8B-B14F-4D97-AF65-F5344CB8AC3E}">
        <p14:creationId xmlns:p14="http://schemas.microsoft.com/office/powerpoint/2010/main" val="4246707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9">
                                            <p:txEl>
                                              <p:pRg st="2" end="2"/>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nodePh="1">
                                  <p:stCondLst>
                                    <p:cond delay="0"/>
                                  </p:stCondLst>
                                  <p:endCondLst>
                                    <p:cond evt="begin" delay="0">
                                      <p:tn val="29"/>
                                    </p:cond>
                                  </p:end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8"/>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1">
                                            <p:txEl>
                                              <p:pRg st="0" end="0"/>
                                            </p:tx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1">
                                            <p:txEl>
                                              <p:pRg st="2" end="2"/>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1">
                                            <p:txEl>
                                              <p:pRg st="4" end="4"/>
                                            </p:txEl>
                                          </p:spTgt>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11">
                                            <p:txEl>
                                              <p:pRg st="6" end="6"/>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11">
                                            <p:txEl>
                                              <p:pRg st="8" end="8"/>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13">
                                            <p:txEl>
                                              <p:pRg st="0" end="0"/>
                                            </p:txEl>
                                          </p:spTgt>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13">
                                            <p:txEl>
                                              <p:pRg st="2" end="2"/>
                                            </p:txEl>
                                          </p:spTgt>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3">
                                            <p:txEl>
                                              <p:pRg st="4" end="4"/>
                                            </p:txEl>
                                          </p:spTgt>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3">
                                            <p:txEl>
                                              <p:pRg st="6" end="6"/>
                                            </p:txEl>
                                          </p:spTgt>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1" presetClass="entr" presetSubtype="0" fill="hold" grpId="0" nodeType="clickEffect">
                                  <p:stCondLst>
                                    <p:cond delay="0"/>
                                  </p:stCondLst>
                                  <p:childTnLst>
                                    <p:set>
                                      <p:cBhvr>
                                        <p:cTn id="64"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7" grpId="0" build="p"/>
      <p:bldP spid="10" grpId="0" build="p"/>
      <p:bldP spid="12" grpId="0"/>
      <p:bldP spid="14" grpId="0"/>
      <p:bldP spid="18" grpId="0"/>
    </p:bld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Stars in the sky&#10;&#10;Description automatically generated with low confidence">
            <a:extLst>
              <a:ext uri="{FF2B5EF4-FFF2-40B4-BE49-F238E27FC236}">
                <a16:creationId xmlns:a16="http://schemas.microsoft.com/office/drawing/2014/main" id="{608D7F7A-99F3-DD12-4EDF-6B930DCE9BE1}"/>
              </a:ext>
            </a:extLst>
          </p:cNvPr>
          <p:cNvPicPr>
            <a:picLocks noChangeAspect="1"/>
          </p:cNvPicPr>
          <p:nvPr/>
        </p:nvPicPr>
        <p:blipFill rotWithShape="1">
          <a:blip r:embed="rId2">
            <a:extLst>
              <a:ext uri="{28A0092B-C50C-407E-A947-70E740481C1C}">
                <a14:useLocalDpi xmlns:a14="http://schemas.microsoft.com/office/drawing/2010/main" val="0"/>
              </a:ext>
            </a:extLst>
          </a:blip>
          <a:srcRect t="24268" b="19492"/>
          <a:stretch/>
        </p:blipFill>
        <p:spPr>
          <a:xfrm>
            <a:off x="20" y="1282"/>
            <a:ext cx="12191980" cy="6856718"/>
          </a:xfrm>
          <a:prstGeom prst="rect">
            <a:avLst/>
          </a:prstGeom>
        </p:spPr>
      </p:pic>
      <p:sp>
        <p:nvSpPr>
          <p:cNvPr id="4" name="Title 1">
            <a:extLst>
              <a:ext uri="{FF2B5EF4-FFF2-40B4-BE49-F238E27FC236}">
                <a16:creationId xmlns:a16="http://schemas.microsoft.com/office/drawing/2014/main" id="{EBF6EC03-63C0-B5CF-7375-F7A70B791B24}"/>
              </a:ext>
            </a:extLst>
          </p:cNvPr>
          <p:cNvSpPr txBox="1">
            <a:spLocks/>
          </p:cNvSpPr>
          <p:nvPr/>
        </p:nvSpPr>
        <p:spPr>
          <a:xfrm>
            <a:off x="327466" y="321688"/>
            <a:ext cx="5995209" cy="185001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solidFill>
                  <a:schemeClr val="bg1"/>
                </a:solidFill>
              </a:rPr>
              <a:t>The</a:t>
            </a:r>
            <a:br>
              <a:rPr lang="en-US" sz="4000" dirty="0">
                <a:solidFill>
                  <a:schemeClr val="bg1"/>
                </a:solidFill>
              </a:rPr>
            </a:br>
            <a:r>
              <a:rPr lang="en-US" sz="4000" u="sng" dirty="0">
                <a:solidFill>
                  <a:schemeClr val="bg1"/>
                </a:solidFill>
              </a:rPr>
              <a:t>intra</a:t>
            </a:r>
            <a:r>
              <a:rPr lang="en-US" sz="4000" dirty="0">
                <a:solidFill>
                  <a:schemeClr val="bg1"/>
                </a:solidFill>
              </a:rPr>
              <a:t>personal:</a:t>
            </a:r>
            <a:br>
              <a:rPr lang="en-US" sz="4000" dirty="0">
                <a:solidFill>
                  <a:schemeClr val="bg1"/>
                </a:solidFill>
              </a:rPr>
            </a:br>
            <a:br>
              <a:rPr lang="en-US" sz="4000" dirty="0">
                <a:solidFill>
                  <a:schemeClr val="bg1"/>
                </a:solidFill>
              </a:rPr>
            </a:br>
            <a:r>
              <a:rPr lang="en-US" sz="4000" dirty="0">
                <a:solidFill>
                  <a:schemeClr val="bg1"/>
                </a:solidFill>
                <a:latin typeface="Univers" panose="020B0503020202020204" pitchFamily="34" charset="0"/>
              </a:rPr>
              <a:t>IDENTITY &amp; OK’NESS</a:t>
            </a:r>
            <a:endParaRPr lang="en-NZ" sz="4000" dirty="0">
              <a:solidFill>
                <a:schemeClr val="bg1"/>
              </a:solidFill>
              <a:latin typeface="Univers" panose="020B0503020202020204" pitchFamily="34" charset="0"/>
            </a:endParaRPr>
          </a:p>
        </p:txBody>
      </p:sp>
      <p:sp>
        <p:nvSpPr>
          <p:cNvPr id="5" name="Content Placeholder 2">
            <a:extLst>
              <a:ext uri="{FF2B5EF4-FFF2-40B4-BE49-F238E27FC236}">
                <a16:creationId xmlns:a16="http://schemas.microsoft.com/office/drawing/2014/main" id="{F7AA7369-8E11-CAA1-4F1D-205EB14A5F21}"/>
              </a:ext>
            </a:extLst>
          </p:cNvPr>
          <p:cNvSpPr txBox="1">
            <a:spLocks/>
          </p:cNvSpPr>
          <p:nvPr/>
        </p:nvSpPr>
        <p:spPr>
          <a:xfrm>
            <a:off x="780954" y="2617451"/>
            <a:ext cx="5088231" cy="239012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0000"/>
              </a:lnSpc>
              <a:spcBef>
                <a:spcPts val="0"/>
              </a:spcBef>
            </a:pPr>
            <a:r>
              <a:rPr lang="en-US" sz="2400" dirty="0">
                <a:solidFill>
                  <a:prstClr val="white"/>
                </a:solidFill>
                <a:latin typeface="Univers"/>
              </a:rPr>
              <a:t>Misperceptions &amp; misdiagnoses</a:t>
            </a:r>
          </a:p>
          <a:p>
            <a:pPr marL="342900" indent="-342900">
              <a:lnSpc>
                <a:spcPct val="100000"/>
              </a:lnSpc>
              <a:spcBef>
                <a:spcPts val="0"/>
              </a:spcBef>
            </a:pPr>
            <a:endParaRPr lang="en-US" sz="2400" dirty="0">
              <a:solidFill>
                <a:prstClr val="white"/>
              </a:solidFill>
              <a:latin typeface="Univers"/>
            </a:endParaRPr>
          </a:p>
          <a:p>
            <a:pPr marL="342900" indent="-342900">
              <a:lnSpc>
                <a:spcPct val="100000"/>
              </a:lnSpc>
              <a:spcBef>
                <a:spcPts val="0"/>
              </a:spcBef>
            </a:pPr>
            <a:r>
              <a:rPr lang="en-US" sz="2400" dirty="0">
                <a:solidFill>
                  <a:prstClr val="white"/>
                </a:solidFill>
                <a:latin typeface="Univers"/>
              </a:rPr>
              <a:t>Inner narrative: </a:t>
            </a:r>
            <a:r>
              <a:rPr lang="en-US" sz="2400" dirty="0" err="1">
                <a:solidFill>
                  <a:prstClr val="white"/>
                </a:solidFill>
                <a:latin typeface="Univers"/>
              </a:rPr>
              <a:t>depathologize</a:t>
            </a:r>
            <a:r>
              <a:rPr lang="en-US" sz="2400" dirty="0">
                <a:solidFill>
                  <a:prstClr val="white"/>
                </a:solidFill>
                <a:latin typeface="Univers"/>
              </a:rPr>
              <a:t>, validate &amp; affirm</a:t>
            </a:r>
          </a:p>
          <a:p>
            <a:pPr marL="342900" indent="-342900">
              <a:lnSpc>
                <a:spcPct val="100000"/>
              </a:lnSpc>
              <a:spcBef>
                <a:spcPts val="0"/>
              </a:spcBef>
            </a:pPr>
            <a:endParaRPr lang="en-US" sz="2400" dirty="0">
              <a:solidFill>
                <a:prstClr val="white"/>
              </a:solidFill>
              <a:latin typeface="Univers"/>
            </a:endParaRPr>
          </a:p>
          <a:p>
            <a:pPr marL="342900" indent="-342900">
              <a:lnSpc>
                <a:spcPct val="100000"/>
              </a:lnSpc>
              <a:spcBef>
                <a:spcPts val="0"/>
              </a:spcBef>
            </a:pPr>
            <a:r>
              <a:rPr lang="en-US" sz="2400" dirty="0">
                <a:solidFill>
                  <a:prstClr val="white"/>
                </a:solidFill>
                <a:latin typeface="Univers"/>
              </a:rPr>
              <a:t>Sensitivities, intensities, complexities</a:t>
            </a:r>
          </a:p>
          <a:p>
            <a:pPr marL="342900" indent="-342900">
              <a:lnSpc>
                <a:spcPct val="100000"/>
              </a:lnSpc>
              <a:spcBef>
                <a:spcPts val="0"/>
              </a:spcBef>
            </a:pPr>
            <a:endParaRPr lang="en-US" sz="2400" dirty="0">
              <a:solidFill>
                <a:prstClr val="white"/>
              </a:solidFill>
              <a:latin typeface="Univers"/>
            </a:endParaRPr>
          </a:p>
          <a:p>
            <a:pPr marL="342900" indent="-342900">
              <a:lnSpc>
                <a:spcPct val="100000"/>
              </a:lnSpc>
              <a:spcBef>
                <a:spcPts val="0"/>
              </a:spcBef>
            </a:pPr>
            <a:endParaRPr lang="en-US" sz="2400" dirty="0">
              <a:solidFill>
                <a:prstClr val="white"/>
              </a:solidFill>
              <a:latin typeface="Univers"/>
            </a:endParaRPr>
          </a:p>
        </p:txBody>
      </p:sp>
      <p:pic>
        <p:nvPicPr>
          <p:cNvPr id="6" name="Picture Placeholder 5">
            <a:extLst>
              <a:ext uri="{FF2B5EF4-FFF2-40B4-BE49-F238E27FC236}">
                <a16:creationId xmlns:a16="http://schemas.microsoft.com/office/drawing/2014/main" id="{DCD9E264-37E0-CA98-D6E0-1DC2675381F7}"/>
              </a:ext>
            </a:extLst>
          </p:cNvPr>
          <p:cNvPicPr>
            <a:picLocks noChangeAspect="1"/>
          </p:cNvPicPr>
          <p:nvPr/>
        </p:nvPicPr>
        <p:blipFill>
          <a:blip r:embed="rId3"/>
          <a:srcRect l="12600" r="12600"/>
          <a:stretch/>
        </p:blipFill>
        <p:spPr>
          <a:xfrm>
            <a:off x="6322675" y="321688"/>
            <a:ext cx="4603857" cy="4603857"/>
          </a:xfrm>
          <a:custGeom>
            <a:avLst/>
            <a:gdLst>
              <a:gd name="connsiteX0" fmla="*/ 2566194 w 5132388"/>
              <a:gd name="connsiteY0" fmla="*/ 0 h 5132388"/>
              <a:gd name="connsiteX1" fmla="*/ 5132388 w 5132388"/>
              <a:gd name="connsiteY1" fmla="*/ 2566194 h 5132388"/>
              <a:gd name="connsiteX2" fmla="*/ 2566194 w 5132388"/>
              <a:gd name="connsiteY2" fmla="*/ 5132388 h 5132388"/>
              <a:gd name="connsiteX3" fmla="*/ 0 w 5132388"/>
              <a:gd name="connsiteY3" fmla="*/ 2566194 h 5132388"/>
              <a:gd name="connsiteX4" fmla="*/ 2566194 w 5132388"/>
              <a:gd name="connsiteY4" fmla="*/ 0 h 513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2388" h="5132388">
                <a:moveTo>
                  <a:pt x="2566194" y="0"/>
                </a:moveTo>
                <a:cubicBezTo>
                  <a:pt x="3983464" y="0"/>
                  <a:pt x="5132388" y="1148924"/>
                  <a:pt x="5132388" y="2566194"/>
                </a:cubicBezTo>
                <a:cubicBezTo>
                  <a:pt x="5132388" y="3983464"/>
                  <a:pt x="3983464" y="5132388"/>
                  <a:pt x="2566194" y="5132388"/>
                </a:cubicBezTo>
                <a:cubicBezTo>
                  <a:pt x="1148924" y="5132388"/>
                  <a:pt x="0" y="3983464"/>
                  <a:pt x="0" y="2566194"/>
                </a:cubicBezTo>
                <a:cubicBezTo>
                  <a:pt x="0" y="1148924"/>
                  <a:pt x="1148924" y="0"/>
                  <a:pt x="2566194" y="0"/>
                </a:cubicBezTo>
                <a:close/>
              </a:path>
            </a:pathLst>
          </a:custGeom>
        </p:spPr>
      </p:pic>
      <p:sp>
        <p:nvSpPr>
          <p:cNvPr id="9" name="TextBox 8">
            <a:extLst>
              <a:ext uri="{FF2B5EF4-FFF2-40B4-BE49-F238E27FC236}">
                <a16:creationId xmlns:a16="http://schemas.microsoft.com/office/drawing/2014/main" id="{3A289DC4-D728-5B90-5D93-BEA52894206F}"/>
              </a:ext>
            </a:extLst>
          </p:cNvPr>
          <p:cNvSpPr txBox="1"/>
          <p:nvPr/>
        </p:nvSpPr>
        <p:spPr>
          <a:xfrm>
            <a:off x="5460655" y="5335983"/>
            <a:ext cx="6573535" cy="1200329"/>
          </a:xfrm>
          <a:prstGeom prst="rect">
            <a:avLst/>
          </a:prstGeom>
          <a:noFill/>
        </p:spPr>
        <p:txBody>
          <a:bodyPr wrap="square" rtlCol="0">
            <a:spAutoFit/>
          </a:bodyPr>
          <a:lstStyle/>
          <a:p>
            <a:pPr algn="ctr"/>
            <a:r>
              <a:rPr lang="en-US" sz="2400" i="1" dirty="0">
                <a:solidFill>
                  <a:srgbClr val="00CC99"/>
                </a:solidFill>
                <a:effectLst/>
                <a:latin typeface="Calibri" panose="020F0502020204030204" pitchFamily="34" charset="0"/>
                <a:ea typeface="Calibri" panose="020F0502020204030204" pitchFamily="34" charset="0"/>
                <a:cs typeface="Times New Roman" panose="02020603050405020304" pitchFamily="18" charset="0"/>
              </a:rPr>
              <a:t>“To be thin-skinned, far-sighted and loose-tongued . . . is to feel too sharply, see too clearly,</a:t>
            </a:r>
          </a:p>
          <a:p>
            <a:pPr algn="ctr"/>
            <a:r>
              <a:rPr lang="en-US" sz="2400" i="1" dirty="0">
                <a:solidFill>
                  <a:srgbClr val="00CC99"/>
                </a:solidFill>
                <a:effectLst/>
                <a:latin typeface="Calibri" panose="020F0502020204030204" pitchFamily="34" charset="0"/>
                <a:ea typeface="Calibri" panose="020F0502020204030204" pitchFamily="34" charset="0"/>
                <a:cs typeface="Times New Roman" panose="02020603050405020304" pitchFamily="18" charset="0"/>
              </a:rPr>
              <a:t>speak too freely…” </a:t>
            </a:r>
            <a:endParaRPr lang="en-NZ" sz="2400" i="1" dirty="0">
              <a:solidFill>
                <a:srgbClr val="00CC99"/>
              </a:solidFill>
            </a:endParaRPr>
          </a:p>
        </p:txBody>
      </p:sp>
      <p:sp>
        <p:nvSpPr>
          <p:cNvPr id="10" name="TextBox 9">
            <a:extLst>
              <a:ext uri="{FF2B5EF4-FFF2-40B4-BE49-F238E27FC236}">
                <a16:creationId xmlns:a16="http://schemas.microsoft.com/office/drawing/2014/main" id="{815A8F51-BD39-7620-2E48-3C307BFC2766}"/>
              </a:ext>
            </a:extLst>
          </p:cNvPr>
          <p:cNvSpPr txBox="1"/>
          <p:nvPr/>
        </p:nvSpPr>
        <p:spPr>
          <a:xfrm>
            <a:off x="10083568" y="4345497"/>
            <a:ext cx="2214694" cy="276999"/>
          </a:xfrm>
          <a:prstGeom prst="rect">
            <a:avLst/>
          </a:prstGeom>
          <a:noFill/>
        </p:spPr>
        <p:txBody>
          <a:bodyPr wrap="square" rtlCol="0">
            <a:spAutoFit/>
          </a:bodyPr>
          <a:lstStyle/>
          <a:p>
            <a:r>
              <a:rPr lang="en-NZ" sz="1200" i="1" dirty="0">
                <a:solidFill>
                  <a:schemeClr val="bg1"/>
                </a:solidFill>
                <a:latin typeface="Agency FB" panose="020B0503020202020204" pitchFamily="34" charset="0"/>
              </a:rPr>
              <a:t>Art by: </a:t>
            </a:r>
            <a:r>
              <a:rPr lang="en-NZ" sz="1200" i="1" dirty="0" err="1">
                <a:solidFill>
                  <a:schemeClr val="bg1"/>
                </a:solidFill>
                <a:latin typeface="Agency FB" panose="020B0503020202020204" pitchFamily="34" charset="0"/>
              </a:rPr>
              <a:t>Jannick</a:t>
            </a:r>
            <a:r>
              <a:rPr lang="en-NZ" sz="1200" i="1" dirty="0">
                <a:solidFill>
                  <a:schemeClr val="bg1"/>
                </a:solidFill>
                <a:latin typeface="Agency FB" panose="020B0503020202020204" pitchFamily="34" charset="0"/>
              </a:rPr>
              <a:t> </a:t>
            </a:r>
            <a:r>
              <a:rPr lang="en-NZ" sz="1200" i="1" dirty="0" err="1">
                <a:solidFill>
                  <a:schemeClr val="bg1"/>
                </a:solidFill>
                <a:latin typeface="Agency FB" panose="020B0503020202020204" pitchFamily="34" charset="0"/>
              </a:rPr>
              <a:t>Deslauriers</a:t>
            </a:r>
            <a:endParaRPr lang="en-NZ" sz="1200" i="1" dirty="0">
              <a:solidFill>
                <a:schemeClr val="bg1"/>
              </a:solidFill>
              <a:latin typeface="Agency FB" panose="020B0503020202020204" pitchFamily="34" charset="0"/>
            </a:endParaRPr>
          </a:p>
        </p:txBody>
      </p:sp>
      <p:sp>
        <p:nvSpPr>
          <p:cNvPr id="11" name="TextBox 10">
            <a:extLst>
              <a:ext uri="{FF2B5EF4-FFF2-40B4-BE49-F238E27FC236}">
                <a16:creationId xmlns:a16="http://schemas.microsoft.com/office/drawing/2014/main" id="{7F9C8F29-F3B5-C403-BC56-02C119B55412}"/>
              </a:ext>
            </a:extLst>
          </p:cNvPr>
          <p:cNvSpPr txBox="1"/>
          <p:nvPr/>
        </p:nvSpPr>
        <p:spPr>
          <a:xfrm>
            <a:off x="0" y="6487386"/>
            <a:ext cx="6097554" cy="369332"/>
          </a:xfrm>
          <a:prstGeom prst="rect">
            <a:avLst/>
          </a:prstGeom>
          <a:noFill/>
        </p:spPr>
        <p:txBody>
          <a:bodyPr wrap="square">
            <a:spAutoFit/>
          </a:bodyPr>
          <a:lstStyle/>
          <a:p>
            <a:r>
              <a:rPr lang="en-US" sz="1800" dirty="0">
                <a:solidFill>
                  <a:schemeClr val="bg1"/>
                </a:solidFill>
                <a:latin typeface="Monotype Corsiva" panose="03010101010201010101" pitchFamily="66" charset="0"/>
                <a:ea typeface="Microsoft YaHei Light" panose="020B0502040204020203" pitchFamily="34" charset="-122"/>
              </a:rPr>
              <a:t>© Maggie Brown</a:t>
            </a:r>
          </a:p>
        </p:txBody>
      </p:sp>
    </p:spTree>
    <p:extLst>
      <p:ext uri="{BB962C8B-B14F-4D97-AF65-F5344CB8AC3E}">
        <p14:creationId xmlns:p14="http://schemas.microsoft.com/office/powerpoint/2010/main" val="12204309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9" grpId="0"/>
    </p:bld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Stars in the sky&#10;&#10;Description automatically generated with low confidence">
            <a:extLst>
              <a:ext uri="{FF2B5EF4-FFF2-40B4-BE49-F238E27FC236}">
                <a16:creationId xmlns:a16="http://schemas.microsoft.com/office/drawing/2014/main" id="{608D7F7A-99F3-DD12-4EDF-6B930DCE9BE1}"/>
              </a:ext>
            </a:extLst>
          </p:cNvPr>
          <p:cNvPicPr>
            <a:picLocks noChangeAspect="1"/>
          </p:cNvPicPr>
          <p:nvPr/>
        </p:nvPicPr>
        <p:blipFill rotWithShape="1">
          <a:blip r:embed="rId2">
            <a:extLst>
              <a:ext uri="{28A0092B-C50C-407E-A947-70E740481C1C}">
                <a14:useLocalDpi xmlns:a14="http://schemas.microsoft.com/office/drawing/2010/main" val="0"/>
              </a:ext>
            </a:extLst>
          </a:blip>
          <a:srcRect t="24268" b="19492"/>
          <a:stretch/>
        </p:blipFill>
        <p:spPr>
          <a:xfrm>
            <a:off x="20" y="1282"/>
            <a:ext cx="12191980" cy="6856718"/>
          </a:xfrm>
          <a:prstGeom prst="rect">
            <a:avLst/>
          </a:prstGeom>
        </p:spPr>
      </p:pic>
      <p:sp>
        <p:nvSpPr>
          <p:cNvPr id="4" name="Title 1">
            <a:extLst>
              <a:ext uri="{FF2B5EF4-FFF2-40B4-BE49-F238E27FC236}">
                <a16:creationId xmlns:a16="http://schemas.microsoft.com/office/drawing/2014/main" id="{F04EA7F2-F8A1-C298-3F98-3251B1DCB409}"/>
              </a:ext>
            </a:extLst>
          </p:cNvPr>
          <p:cNvSpPr txBox="1">
            <a:spLocks/>
          </p:cNvSpPr>
          <p:nvPr/>
        </p:nvSpPr>
        <p:spPr>
          <a:xfrm>
            <a:off x="394059" y="269212"/>
            <a:ext cx="6530616" cy="2233646"/>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dirty="0">
                <a:solidFill>
                  <a:schemeClr val="bg1"/>
                </a:solidFill>
              </a:rPr>
              <a:t>The social:</a:t>
            </a:r>
            <a:br>
              <a:rPr lang="en-US" sz="4000" dirty="0">
                <a:solidFill>
                  <a:schemeClr val="bg1"/>
                </a:solidFill>
              </a:rPr>
            </a:br>
            <a:br>
              <a:rPr lang="en-US" sz="4000" dirty="0">
                <a:solidFill>
                  <a:schemeClr val="bg1"/>
                </a:solidFill>
              </a:rPr>
            </a:br>
            <a:r>
              <a:rPr lang="en-US" sz="4000" dirty="0">
                <a:solidFill>
                  <a:schemeClr val="bg1"/>
                </a:solidFill>
                <a:latin typeface="Univers" panose="020B0503020202020204" pitchFamily="34" charset="0"/>
              </a:rPr>
              <a:t>VALUES &amp; ASPIRATIONS</a:t>
            </a:r>
            <a:endParaRPr lang="en-NZ" sz="4000" dirty="0">
              <a:solidFill>
                <a:schemeClr val="bg1"/>
              </a:solidFill>
              <a:latin typeface="Univers" panose="020B0503020202020204" pitchFamily="34" charset="0"/>
            </a:endParaRPr>
          </a:p>
        </p:txBody>
      </p:sp>
      <p:sp>
        <p:nvSpPr>
          <p:cNvPr id="5" name="Content Placeholder 2">
            <a:extLst>
              <a:ext uri="{FF2B5EF4-FFF2-40B4-BE49-F238E27FC236}">
                <a16:creationId xmlns:a16="http://schemas.microsoft.com/office/drawing/2014/main" id="{085405A9-5761-20A5-C1C0-98B6121922C0}"/>
              </a:ext>
            </a:extLst>
          </p:cNvPr>
          <p:cNvSpPr txBox="1">
            <a:spLocks/>
          </p:cNvSpPr>
          <p:nvPr/>
        </p:nvSpPr>
        <p:spPr>
          <a:xfrm>
            <a:off x="553330" y="2502858"/>
            <a:ext cx="5088231" cy="360373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00000"/>
              </a:lnSpc>
              <a:spcBef>
                <a:spcPts val="0"/>
              </a:spcBef>
            </a:pPr>
            <a:r>
              <a:rPr lang="en-US" sz="2400" dirty="0">
                <a:solidFill>
                  <a:prstClr val="white"/>
                </a:solidFill>
                <a:latin typeface="Univers"/>
              </a:rPr>
              <a:t>Emerging priorities challenge assumptions</a:t>
            </a:r>
          </a:p>
          <a:p>
            <a:pPr marL="342900" indent="-342900">
              <a:lnSpc>
                <a:spcPct val="100000"/>
              </a:lnSpc>
              <a:spcBef>
                <a:spcPts val="0"/>
              </a:spcBef>
            </a:pPr>
            <a:endParaRPr lang="en-US" sz="2400" dirty="0">
              <a:solidFill>
                <a:prstClr val="white"/>
              </a:solidFill>
              <a:latin typeface="Univers"/>
            </a:endParaRPr>
          </a:p>
          <a:p>
            <a:pPr marL="342900" indent="-342900">
              <a:lnSpc>
                <a:spcPct val="100000"/>
              </a:lnSpc>
              <a:spcBef>
                <a:spcPts val="0"/>
              </a:spcBef>
            </a:pPr>
            <a:r>
              <a:rPr lang="en-US" sz="2400" dirty="0">
                <a:solidFill>
                  <a:prstClr val="white"/>
                </a:solidFill>
                <a:latin typeface="Univers"/>
              </a:rPr>
              <a:t>Complex,  &amp; preference to ‘dive deep’ into wicked problems</a:t>
            </a:r>
          </a:p>
          <a:p>
            <a:pPr marL="342900" indent="-342900">
              <a:lnSpc>
                <a:spcPct val="100000"/>
              </a:lnSpc>
              <a:spcBef>
                <a:spcPts val="0"/>
              </a:spcBef>
            </a:pPr>
            <a:endParaRPr lang="en-US" sz="2400" dirty="0">
              <a:solidFill>
                <a:prstClr val="white"/>
              </a:solidFill>
              <a:latin typeface="Univers"/>
            </a:endParaRPr>
          </a:p>
          <a:p>
            <a:pPr marL="342900" indent="-342900">
              <a:lnSpc>
                <a:spcPct val="100000"/>
              </a:lnSpc>
              <a:spcBef>
                <a:spcPts val="0"/>
              </a:spcBef>
            </a:pPr>
            <a:r>
              <a:rPr lang="en-US" sz="2400" dirty="0">
                <a:solidFill>
                  <a:prstClr val="white"/>
                </a:solidFill>
                <a:latin typeface="Univers"/>
              </a:rPr>
              <a:t>Existential crises and TPD</a:t>
            </a:r>
          </a:p>
          <a:p>
            <a:pPr marL="342900" indent="-342900">
              <a:lnSpc>
                <a:spcPct val="100000"/>
              </a:lnSpc>
              <a:spcBef>
                <a:spcPts val="0"/>
              </a:spcBef>
            </a:pPr>
            <a:endParaRPr lang="en-US" sz="2400" dirty="0">
              <a:solidFill>
                <a:prstClr val="white"/>
              </a:solidFill>
              <a:latin typeface="Univers"/>
            </a:endParaRPr>
          </a:p>
          <a:p>
            <a:pPr marL="342900" indent="-342900">
              <a:lnSpc>
                <a:spcPct val="100000"/>
              </a:lnSpc>
              <a:spcBef>
                <a:spcPts val="0"/>
              </a:spcBef>
            </a:pPr>
            <a:r>
              <a:rPr lang="en-US" sz="2400" dirty="0">
                <a:solidFill>
                  <a:prstClr val="white"/>
                </a:solidFill>
                <a:latin typeface="Univers"/>
              </a:rPr>
              <a:t>Collaboration</a:t>
            </a:r>
            <a:endParaRPr lang="en-US" sz="2400" dirty="0"/>
          </a:p>
        </p:txBody>
      </p:sp>
      <p:pic>
        <p:nvPicPr>
          <p:cNvPr id="6" name="Picture Placeholder 5">
            <a:extLst>
              <a:ext uri="{FF2B5EF4-FFF2-40B4-BE49-F238E27FC236}">
                <a16:creationId xmlns:a16="http://schemas.microsoft.com/office/drawing/2014/main" id="{523C09C0-4706-FAE5-79F5-F294AFE2C0D9}"/>
              </a:ext>
            </a:extLst>
          </p:cNvPr>
          <p:cNvPicPr>
            <a:picLocks noChangeAspect="1"/>
          </p:cNvPicPr>
          <p:nvPr/>
        </p:nvPicPr>
        <p:blipFill rotWithShape="1">
          <a:blip r:embed="rId3">
            <a:extLst>
              <a:ext uri="{BEBA8EAE-BF5A-486C-A8C5-ECC9F3942E4B}">
                <a14:imgProps xmlns:a14="http://schemas.microsoft.com/office/drawing/2010/main">
                  <a14:imgLayer r:embed="rId4">
                    <a14:imgEffect>
                      <a14:artisticPaintBrush/>
                    </a14:imgEffect>
                    <a14:imgEffect>
                      <a14:colorTemperature colorTemp="4700"/>
                    </a14:imgEffect>
                    <a14:imgEffect>
                      <a14:brightnessContrast bright="20000" contrast="-40000"/>
                    </a14:imgEffect>
                  </a14:imgLayer>
                </a14:imgProps>
              </a:ext>
            </a:extLst>
          </a:blip>
          <a:srcRect l="4673" t="24134" r="-865" b="17033"/>
          <a:stretch/>
        </p:blipFill>
        <p:spPr>
          <a:xfrm>
            <a:off x="6924675" y="762372"/>
            <a:ext cx="4315850" cy="4048132"/>
          </a:xfrm>
          <a:custGeom>
            <a:avLst/>
            <a:gdLst>
              <a:gd name="connsiteX0" fmla="*/ 2566194 w 5132388"/>
              <a:gd name="connsiteY0" fmla="*/ 0 h 5132388"/>
              <a:gd name="connsiteX1" fmla="*/ 5132388 w 5132388"/>
              <a:gd name="connsiteY1" fmla="*/ 2566194 h 5132388"/>
              <a:gd name="connsiteX2" fmla="*/ 2566194 w 5132388"/>
              <a:gd name="connsiteY2" fmla="*/ 5132388 h 5132388"/>
              <a:gd name="connsiteX3" fmla="*/ 0 w 5132388"/>
              <a:gd name="connsiteY3" fmla="*/ 2566194 h 5132388"/>
              <a:gd name="connsiteX4" fmla="*/ 2566194 w 5132388"/>
              <a:gd name="connsiteY4" fmla="*/ 0 h 513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32388" h="5132388">
                <a:moveTo>
                  <a:pt x="2566194" y="0"/>
                </a:moveTo>
                <a:cubicBezTo>
                  <a:pt x="3983464" y="0"/>
                  <a:pt x="5132388" y="1148924"/>
                  <a:pt x="5132388" y="2566194"/>
                </a:cubicBezTo>
                <a:cubicBezTo>
                  <a:pt x="5132388" y="3983464"/>
                  <a:pt x="3983464" y="5132388"/>
                  <a:pt x="2566194" y="5132388"/>
                </a:cubicBezTo>
                <a:cubicBezTo>
                  <a:pt x="1148924" y="5132388"/>
                  <a:pt x="0" y="3983464"/>
                  <a:pt x="0" y="2566194"/>
                </a:cubicBezTo>
                <a:cubicBezTo>
                  <a:pt x="0" y="1148924"/>
                  <a:pt x="1148924" y="0"/>
                  <a:pt x="2566194" y="0"/>
                </a:cubicBezTo>
                <a:close/>
              </a:path>
            </a:pathLst>
          </a:custGeom>
          <a:effectLst>
            <a:softEdge rad="127000"/>
          </a:effectLst>
          <a:scene3d>
            <a:camera prst="orthographicFront"/>
            <a:lightRig rig="soft" dir="t"/>
          </a:scene3d>
        </p:spPr>
      </p:pic>
      <p:sp>
        <p:nvSpPr>
          <p:cNvPr id="9" name="TextBox 8">
            <a:extLst>
              <a:ext uri="{FF2B5EF4-FFF2-40B4-BE49-F238E27FC236}">
                <a16:creationId xmlns:a16="http://schemas.microsoft.com/office/drawing/2014/main" id="{B0C3A3EC-595F-81DA-B458-77DD647A5AF9}"/>
              </a:ext>
            </a:extLst>
          </p:cNvPr>
          <p:cNvSpPr txBox="1"/>
          <p:nvPr/>
        </p:nvSpPr>
        <p:spPr>
          <a:xfrm>
            <a:off x="7322820" y="5417400"/>
            <a:ext cx="4315850" cy="954107"/>
          </a:xfrm>
          <a:prstGeom prst="rect">
            <a:avLst/>
          </a:prstGeom>
          <a:noFill/>
        </p:spPr>
        <p:txBody>
          <a:bodyPr wrap="square" rtlCol="0">
            <a:spAutoFit/>
          </a:bodyPr>
          <a:lstStyle/>
          <a:p>
            <a:r>
              <a:rPr lang="en-US" sz="2800" i="1" dirty="0">
                <a:solidFill>
                  <a:srgbClr val="00CC99"/>
                </a:solidFill>
                <a:effectLst/>
                <a:latin typeface="Calibri" panose="020F0502020204030204" pitchFamily="34" charset="0"/>
                <a:ea typeface="Calibri" panose="020F0502020204030204" pitchFamily="34" charset="0"/>
                <a:cs typeface="Times New Roman" panose="02020603050405020304" pitchFamily="18" charset="0"/>
              </a:rPr>
              <a:t>To craft a life that works, </a:t>
            </a:r>
            <a:endParaRPr lang="en-US" sz="2800" i="1" dirty="0">
              <a:solidFill>
                <a:srgbClr val="00CC99"/>
              </a:solidFill>
              <a:latin typeface="Calibri" panose="020F0502020204030204" pitchFamily="34" charset="0"/>
              <a:ea typeface="Calibri" panose="020F0502020204030204" pitchFamily="34" charset="0"/>
              <a:cs typeface="Times New Roman" panose="02020603050405020304" pitchFamily="18" charset="0"/>
            </a:endParaRPr>
          </a:p>
          <a:p>
            <a:r>
              <a:rPr lang="en-US" sz="2800" i="1" dirty="0">
                <a:solidFill>
                  <a:srgbClr val="00CC99"/>
                </a:solidFill>
                <a:latin typeface="Calibri" panose="020F0502020204030204" pitchFamily="34" charset="0"/>
                <a:cs typeface="Times New Roman" panose="02020603050405020304" pitchFamily="18" charset="0"/>
              </a:rPr>
              <a:t>To live a life worth living.</a:t>
            </a:r>
            <a:endParaRPr lang="en-NZ" sz="2800" i="1" dirty="0">
              <a:solidFill>
                <a:srgbClr val="00CC99"/>
              </a:solidFill>
            </a:endParaRPr>
          </a:p>
        </p:txBody>
      </p:sp>
      <p:sp>
        <p:nvSpPr>
          <p:cNvPr id="10" name="TextBox 9">
            <a:extLst>
              <a:ext uri="{FF2B5EF4-FFF2-40B4-BE49-F238E27FC236}">
                <a16:creationId xmlns:a16="http://schemas.microsoft.com/office/drawing/2014/main" id="{5A9C312A-7251-5B19-A479-F4A6D6E2D2DB}"/>
              </a:ext>
            </a:extLst>
          </p:cNvPr>
          <p:cNvSpPr txBox="1"/>
          <p:nvPr/>
        </p:nvSpPr>
        <p:spPr>
          <a:xfrm>
            <a:off x="0" y="6487386"/>
            <a:ext cx="6097554" cy="369332"/>
          </a:xfrm>
          <a:prstGeom prst="rect">
            <a:avLst/>
          </a:prstGeom>
          <a:noFill/>
        </p:spPr>
        <p:txBody>
          <a:bodyPr wrap="square">
            <a:spAutoFit/>
          </a:bodyPr>
          <a:lstStyle/>
          <a:p>
            <a:r>
              <a:rPr lang="en-US" sz="1800" dirty="0">
                <a:solidFill>
                  <a:schemeClr val="bg1"/>
                </a:solidFill>
                <a:latin typeface="Monotype Corsiva" panose="03010101010201010101" pitchFamily="66" charset="0"/>
                <a:ea typeface="Microsoft YaHei Light" panose="020B0502040204020203" pitchFamily="34" charset="-122"/>
              </a:rPr>
              <a:t>© Maggie Brown</a:t>
            </a:r>
          </a:p>
        </p:txBody>
      </p:sp>
    </p:spTree>
    <p:extLst>
      <p:ext uri="{BB962C8B-B14F-4D97-AF65-F5344CB8AC3E}">
        <p14:creationId xmlns:p14="http://schemas.microsoft.com/office/powerpoint/2010/main" val="3474866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9" grpId="0"/>
    </p:bldLst>
  </p:timing>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Stars in the sky&#10;&#10;Description automatically generated with low confidence">
            <a:extLst>
              <a:ext uri="{FF2B5EF4-FFF2-40B4-BE49-F238E27FC236}">
                <a16:creationId xmlns:a16="http://schemas.microsoft.com/office/drawing/2014/main" id="{608D7F7A-99F3-DD12-4EDF-6B930DCE9BE1}"/>
              </a:ext>
            </a:extLst>
          </p:cNvPr>
          <p:cNvPicPr>
            <a:picLocks noChangeAspect="1"/>
          </p:cNvPicPr>
          <p:nvPr/>
        </p:nvPicPr>
        <p:blipFill rotWithShape="1">
          <a:blip r:embed="rId2">
            <a:extLst>
              <a:ext uri="{28A0092B-C50C-407E-A947-70E740481C1C}">
                <a14:useLocalDpi xmlns:a14="http://schemas.microsoft.com/office/drawing/2010/main" val="0"/>
              </a:ext>
            </a:extLst>
          </a:blip>
          <a:srcRect t="24268" b="19492"/>
          <a:stretch/>
        </p:blipFill>
        <p:spPr>
          <a:xfrm>
            <a:off x="20" y="1282"/>
            <a:ext cx="12191980" cy="6856718"/>
          </a:xfrm>
          <a:prstGeom prst="rect">
            <a:avLst/>
          </a:prstGeom>
        </p:spPr>
      </p:pic>
      <p:sp>
        <p:nvSpPr>
          <p:cNvPr id="4" name="Title 5">
            <a:extLst>
              <a:ext uri="{FF2B5EF4-FFF2-40B4-BE49-F238E27FC236}">
                <a16:creationId xmlns:a16="http://schemas.microsoft.com/office/drawing/2014/main" id="{035B0939-BAC8-96A4-DF3C-4F1B1E794390}"/>
              </a:ext>
            </a:extLst>
          </p:cNvPr>
          <p:cNvSpPr txBox="1">
            <a:spLocks/>
          </p:cNvSpPr>
          <p:nvPr/>
        </p:nvSpPr>
        <p:spPr>
          <a:xfrm>
            <a:off x="333487" y="388800"/>
            <a:ext cx="3356385" cy="596520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solidFill>
                  <a:schemeClr val="bg1"/>
                </a:solidFill>
                <a:latin typeface="+mn-lt"/>
              </a:rPr>
              <a:t>Next:</a:t>
            </a:r>
            <a:endParaRPr lang="en-US" dirty="0">
              <a:solidFill>
                <a:schemeClr val="bg1"/>
              </a:solidFill>
              <a:latin typeface="+mn-lt"/>
            </a:endParaRPr>
          </a:p>
        </p:txBody>
      </p:sp>
      <p:graphicFrame>
        <p:nvGraphicFramePr>
          <p:cNvPr id="5" name="Content Placeholder 3" descr="Timeline Placeholder">
            <a:extLst>
              <a:ext uri="{FF2B5EF4-FFF2-40B4-BE49-F238E27FC236}">
                <a16:creationId xmlns:a16="http://schemas.microsoft.com/office/drawing/2014/main" id="{6F488CFC-6138-D165-7A71-06E79A23AA84}"/>
              </a:ext>
            </a:extLst>
          </p:cNvPr>
          <p:cNvGraphicFramePr>
            <a:graphicFrameLocks/>
          </p:cNvGraphicFramePr>
          <p:nvPr>
            <p:extLst>
              <p:ext uri="{D42A27DB-BD31-4B8C-83A1-F6EECF244321}">
                <p14:modId xmlns:p14="http://schemas.microsoft.com/office/powerpoint/2010/main" val="3257405309"/>
              </p:ext>
            </p:extLst>
          </p:nvPr>
        </p:nvGraphicFramePr>
        <p:xfrm>
          <a:off x="4171950" y="555625"/>
          <a:ext cx="6923088" cy="57467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a:extLst>
              <a:ext uri="{FF2B5EF4-FFF2-40B4-BE49-F238E27FC236}">
                <a16:creationId xmlns:a16="http://schemas.microsoft.com/office/drawing/2014/main" id="{2E2D7FDF-4411-F6CC-E4C2-F0CCFA5F0A7F}"/>
              </a:ext>
            </a:extLst>
          </p:cNvPr>
          <p:cNvSpPr txBox="1"/>
          <p:nvPr/>
        </p:nvSpPr>
        <p:spPr>
          <a:xfrm>
            <a:off x="408132" y="1217785"/>
            <a:ext cx="2950229" cy="4801314"/>
          </a:xfrm>
          <a:prstGeom prst="rect">
            <a:avLst/>
          </a:prstGeom>
          <a:noFill/>
        </p:spPr>
        <p:txBody>
          <a:bodyPr wrap="square" rtlCol="0">
            <a:spAutoFit/>
          </a:bodyPr>
          <a:lstStyle/>
          <a:p>
            <a:r>
              <a:rPr lang="en-US" sz="2200" b="1" dirty="0">
                <a:solidFill>
                  <a:schemeClr val="bg1"/>
                </a:solidFill>
              </a:rPr>
              <a:t>Broaden</a:t>
            </a:r>
            <a:r>
              <a:rPr lang="en-US" sz="2000" dirty="0">
                <a:solidFill>
                  <a:schemeClr val="bg1"/>
                </a:solidFill>
              </a:rPr>
              <a:t>: person in context(s)</a:t>
            </a:r>
          </a:p>
          <a:p>
            <a:endParaRPr lang="en-US" sz="2000" dirty="0">
              <a:solidFill>
                <a:schemeClr val="bg1"/>
              </a:solidFill>
            </a:endParaRPr>
          </a:p>
          <a:p>
            <a:r>
              <a:rPr lang="en-US" sz="2200" b="1" dirty="0">
                <a:solidFill>
                  <a:schemeClr val="bg1"/>
                </a:solidFill>
              </a:rPr>
              <a:t>Challenge</a:t>
            </a:r>
            <a:r>
              <a:rPr lang="en-US" sz="2000" dirty="0">
                <a:solidFill>
                  <a:schemeClr val="bg1"/>
                </a:solidFill>
              </a:rPr>
              <a:t> the myths: infallibility, loner, aspirations</a:t>
            </a:r>
          </a:p>
          <a:p>
            <a:endParaRPr lang="en-US" sz="2000" dirty="0">
              <a:solidFill>
                <a:schemeClr val="bg1"/>
              </a:solidFill>
            </a:endParaRPr>
          </a:p>
          <a:p>
            <a:r>
              <a:rPr lang="en-US" sz="2200" b="1" dirty="0">
                <a:solidFill>
                  <a:schemeClr val="bg1"/>
                </a:solidFill>
              </a:rPr>
              <a:t>Raise</a:t>
            </a:r>
            <a:r>
              <a:rPr lang="en-US" sz="2000" dirty="0">
                <a:solidFill>
                  <a:schemeClr val="bg1"/>
                </a:solidFill>
              </a:rPr>
              <a:t> awareness</a:t>
            </a:r>
          </a:p>
          <a:p>
            <a:endParaRPr lang="en-US" sz="2000" dirty="0">
              <a:solidFill>
                <a:schemeClr val="bg1"/>
              </a:solidFill>
            </a:endParaRPr>
          </a:p>
          <a:p>
            <a:r>
              <a:rPr lang="en-US" sz="2200" b="1" dirty="0">
                <a:solidFill>
                  <a:schemeClr val="bg1"/>
                </a:solidFill>
              </a:rPr>
              <a:t>Provide</a:t>
            </a:r>
            <a:r>
              <a:rPr lang="en-US" sz="2000" dirty="0">
                <a:solidFill>
                  <a:schemeClr val="bg1"/>
                </a:solidFill>
              </a:rPr>
              <a:t> opportunities to connect</a:t>
            </a:r>
          </a:p>
          <a:p>
            <a:endParaRPr lang="en-US" sz="2000" dirty="0">
              <a:solidFill>
                <a:schemeClr val="bg1"/>
              </a:solidFill>
            </a:endParaRPr>
          </a:p>
          <a:p>
            <a:r>
              <a:rPr lang="en-US" sz="2200" b="1" dirty="0">
                <a:solidFill>
                  <a:schemeClr val="bg1"/>
                </a:solidFill>
              </a:rPr>
              <a:t>Support</a:t>
            </a:r>
            <a:r>
              <a:rPr lang="en-US" sz="2000" dirty="0">
                <a:solidFill>
                  <a:schemeClr val="bg1"/>
                </a:solidFill>
              </a:rPr>
              <a:t> grassroots research</a:t>
            </a:r>
          </a:p>
          <a:p>
            <a:endParaRPr lang="en-US" dirty="0">
              <a:solidFill>
                <a:schemeClr val="bg1"/>
              </a:solidFill>
            </a:endParaRPr>
          </a:p>
        </p:txBody>
      </p:sp>
      <p:sp>
        <p:nvSpPr>
          <p:cNvPr id="9" name="TextBox 8">
            <a:extLst>
              <a:ext uri="{FF2B5EF4-FFF2-40B4-BE49-F238E27FC236}">
                <a16:creationId xmlns:a16="http://schemas.microsoft.com/office/drawing/2014/main" id="{888B6E1B-71AF-482F-1778-E0A8544C442B}"/>
              </a:ext>
            </a:extLst>
          </p:cNvPr>
          <p:cNvSpPr txBox="1"/>
          <p:nvPr/>
        </p:nvSpPr>
        <p:spPr>
          <a:xfrm>
            <a:off x="0" y="6487386"/>
            <a:ext cx="6097554" cy="369332"/>
          </a:xfrm>
          <a:prstGeom prst="rect">
            <a:avLst/>
          </a:prstGeom>
          <a:noFill/>
        </p:spPr>
        <p:txBody>
          <a:bodyPr wrap="square">
            <a:spAutoFit/>
          </a:bodyPr>
          <a:lstStyle/>
          <a:p>
            <a:r>
              <a:rPr lang="en-US" sz="1800" dirty="0">
                <a:solidFill>
                  <a:schemeClr val="bg1"/>
                </a:solidFill>
                <a:latin typeface="Monotype Corsiva" panose="03010101010201010101" pitchFamily="66" charset="0"/>
                <a:ea typeface="Microsoft YaHei Light" panose="020B0502040204020203" pitchFamily="34" charset="-122"/>
              </a:rPr>
              <a:t>© Maggie Brown</a:t>
            </a:r>
          </a:p>
        </p:txBody>
      </p:sp>
    </p:spTree>
    <p:extLst>
      <p:ext uri="{BB962C8B-B14F-4D97-AF65-F5344CB8AC3E}">
        <p14:creationId xmlns:p14="http://schemas.microsoft.com/office/powerpoint/2010/main" val="15752160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Stars in the sky&#10;&#10;Description automatically generated with low confidence">
            <a:extLst>
              <a:ext uri="{FF2B5EF4-FFF2-40B4-BE49-F238E27FC236}">
                <a16:creationId xmlns:a16="http://schemas.microsoft.com/office/drawing/2014/main" id="{608D7F7A-99F3-DD12-4EDF-6B930DCE9BE1}"/>
              </a:ext>
            </a:extLst>
          </p:cNvPr>
          <p:cNvPicPr>
            <a:picLocks noChangeAspect="1"/>
          </p:cNvPicPr>
          <p:nvPr/>
        </p:nvPicPr>
        <p:blipFill rotWithShape="1">
          <a:blip r:embed="rId2">
            <a:extLst>
              <a:ext uri="{28A0092B-C50C-407E-A947-70E740481C1C}">
                <a14:useLocalDpi xmlns:a14="http://schemas.microsoft.com/office/drawing/2010/main" val="0"/>
              </a:ext>
            </a:extLst>
          </a:blip>
          <a:srcRect t="24268" b="19492"/>
          <a:stretch/>
        </p:blipFill>
        <p:spPr>
          <a:xfrm>
            <a:off x="20" y="1282"/>
            <a:ext cx="12191980" cy="6856718"/>
          </a:xfrm>
          <a:prstGeom prst="rect">
            <a:avLst/>
          </a:prstGeom>
        </p:spPr>
      </p:pic>
      <p:sp>
        <p:nvSpPr>
          <p:cNvPr id="4" name="Title 7">
            <a:extLst>
              <a:ext uri="{FF2B5EF4-FFF2-40B4-BE49-F238E27FC236}">
                <a16:creationId xmlns:a16="http://schemas.microsoft.com/office/drawing/2014/main" id="{BBAA37AE-56F0-C2F7-2A0C-A407A874E186}"/>
              </a:ext>
            </a:extLst>
          </p:cNvPr>
          <p:cNvSpPr txBox="1">
            <a:spLocks/>
          </p:cNvSpPr>
          <p:nvPr/>
        </p:nvSpPr>
        <p:spPr>
          <a:xfrm>
            <a:off x="493153" y="430718"/>
            <a:ext cx="3595689" cy="126244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4000" dirty="0">
                <a:solidFill>
                  <a:schemeClr val="bg1"/>
                </a:solidFill>
                <a:latin typeface="+mn-lt"/>
              </a:rPr>
              <a:t>“Conversations are powerful…”</a:t>
            </a:r>
          </a:p>
        </p:txBody>
      </p:sp>
      <p:pic>
        <p:nvPicPr>
          <p:cNvPr id="5" name="Picture Placeholder 17">
            <a:extLst>
              <a:ext uri="{FF2B5EF4-FFF2-40B4-BE49-F238E27FC236}">
                <a16:creationId xmlns:a16="http://schemas.microsoft.com/office/drawing/2014/main" id="{770B2D5A-03A2-3D76-583C-318B8BB58CE2}"/>
              </a:ext>
            </a:extLst>
          </p:cNvPr>
          <p:cNvPicPr>
            <a:picLocks noChangeAspect="1"/>
          </p:cNvPicPr>
          <p:nvPr/>
        </p:nvPicPr>
        <p:blipFill>
          <a:blip r:embed="rId3">
            <a:extLst>
              <a:ext uri="{837473B0-CC2E-450A-ABE3-18F120FF3D39}">
                <a1611:picAttrSrcUrl xmlns:a1611="http://schemas.microsoft.com/office/drawing/2016/11/main" r:id="rId4"/>
              </a:ext>
            </a:extLst>
          </a:blip>
          <a:srcRect l="28295" r="28295"/>
          <a:stretch/>
        </p:blipFill>
        <p:spPr>
          <a:xfrm>
            <a:off x="4367213" y="449263"/>
            <a:ext cx="3600450" cy="5508625"/>
          </a:xfrm>
          <a:prstGeom prst="rect">
            <a:avLst/>
          </a:prstGeom>
        </p:spPr>
      </p:pic>
      <p:pic>
        <p:nvPicPr>
          <p:cNvPr id="6" name="Picture Placeholder 22">
            <a:extLst>
              <a:ext uri="{FF2B5EF4-FFF2-40B4-BE49-F238E27FC236}">
                <a16:creationId xmlns:a16="http://schemas.microsoft.com/office/drawing/2014/main" id="{8F917414-A637-F80A-DA35-2C23B9521DE5}"/>
              </a:ext>
            </a:extLst>
          </p:cNvPr>
          <p:cNvPicPr>
            <a:picLocks noChangeAspect="1"/>
          </p:cNvPicPr>
          <p:nvPr/>
        </p:nvPicPr>
        <p:blipFill>
          <a:blip r:embed="rId5">
            <a:extLst>
              <a:ext uri="{837473B0-CC2E-450A-ABE3-18F120FF3D39}">
                <a1611:picAttrSrcUrl xmlns:a1611="http://schemas.microsoft.com/office/drawing/2016/11/main" r:id="rId6"/>
              </a:ext>
            </a:extLst>
          </a:blip>
          <a:srcRect l="19010" r="19010"/>
          <a:stretch/>
        </p:blipFill>
        <p:spPr>
          <a:xfrm>
            <a:off x="8147050" y="449263"/>
            <a:ext cx="3595688" cy="5502275"/>
          </a:xfrm>
          <a:prstGeom prst="rect">
            <a:avLst/>
          </a:prstGeom>
        </p:spPr>
      </p:pic>
      <p:sp>
        <p:nvSpPr>
          <p:cNvPr id="7" name="Title 40">
            <a:extLst>
              <a:ext uri="{FF2B5EF4-FFF2-40B4-BE49-F238E27FC236}">
                <a16:creationId xmlns:a16="http://schemas.microsoft.com/office/drawing/2014/main" id="{BFD2D2DE-8B1F-C6FF-EFCD-401988D785FE}"/>
              </a:ext>
            </a:extLst>
          </p:cNvPr>
          <p:cNvSpPr txBox="1">
            <a:spLocks/>
          </p:cNvSpPr>
          <p:nvPr/>
        </p:nvSpPr>
        <p:spPr>
          <a:xfrm>
            <a:off x="81492" y="1309007"/>
            <a:ext cx="4214850" cy="4506686"/>
          </a:xfrm>
          <a:prstGeom prst="rect">
            <a:avLst/>
          </a:prstGeom>
        </p:spPr>
        <p:txBody>
          <a:bodyPr vert="horz" lIns="0" tIns="0" rIns="0" bIns="0" rtlCol="0" anchor="t" anchorCtr="0">
            <a:noAutofit/>
          </a:bodyPr>
          <a:lstStyle>
            <a:lvl1pPr algn="l" defTabSz="914400" rtl="0" eaLnBrk="1" latinLnBrk="0" hangingPunct="1">
              <a:lnSpc>
                <a:spcPct val="100000"/>
              </a:lnSpc>
              <a:spcBef>
                <a:spcPct val="0"/>
              </a:spcBef>
              <a:buNone/>
              <a:defRPr sz="4400" i="1" kern="1200">
                <a:solidFill>
                  <a:schemeClr val="tx2"/>
                </a:solidFill>
                <a:latin typeface="+mj-lt"/>
                <a:ea typeface="+mj-ea"/>
                <a:cs typeface="+mj-cs"/>
              </a:defRPr>
            </a:lvl1pPr>
          </a:lstStyle>
          <a:p>
            <a:pPr algn="ctr"/>
            <a:endParaRPr lang="en-US" sz="2500" dirty="0">
              <a:solidFill>
                <a:schemeClr val="bg1"/>
              </a:solidFill>
              <a:latin typeface="+mn-lt"/>
              <a:ea typeface="Calibri" panose="020F0502020204030204" pitchFamily="34" charset="0"/>
              <a:cs typeface="Times New Roman" panose="02020603050405020304" pitchFamily="18" charset="0"/>
            </a:endParaRPr>
          </a:p>
          <a:p>
            <a:pPr algn="ctr"/>
            <a:r>
              <a:rPr lang="en-US" sz="2500" dirty="0">
                <a:solidFill>
                  <a:schemeClr val="bg1"/>
                </a:solidFill>
                <a:latin typeface="+mn-lt"/>
                <a:ea typeface="Calibri" panose="020F0502020204030204" pitchFamily="34" charset="0"/>
                <a:cs typeface="Times New Roman" panose="02020603050405020304" pitchFamily="18" charset="0"/>
              </a:rPr>
              <a:t>They can turn us toward different definitions &amp; different pathways.</a:t>
            </a:r>
          </a:p>
          <a:p>
            <a:pPr algn="ctr"/>
            <a:br>
              <a:rPr lang="en-US" sz="2500" dirty="0">
                <a:solidFill>
                  <a:schemeClr val="bg1"/>
                </a:solidFill>
                <a:latin typeface="+mn-lt"/>
                <a:ea typeface="Calibri" panose="020F0502020204030204" pitchFamily="34" charset="0"/>
                <a:cs typeface="Times New Roman" panose="02020603050405020304" pitchFamily="18" charset="0"/>
              </a:rPr>
            </a:br>
            <a:r>
              <a:rPr lang="en-US" sz="2500" dirty="0">
                <a:solidFill>
                  <a:schemeClr val="bg1"/>
                </a:solidFill>
                <a:latin typeface="+mn-lt"/>
                <a:ea typeface="Calibri" panose="020F0502020204030204" pitchFamily="34" charset="0"/>
                <a:cs typeface="Times New Roman" panose="02020603050405020304" pitchFamily="18" charset="0"/>
              </a:rPr>
              <a:t>They help us look at complicated matters from different perspectives as we turn them this way &amp; that.</a:t>
            </a:r>
          </a:p>
          <a:p>
            <a:pPr algn="ctr"/>
            <a:endParaRPr lang="en-US" sz="2500" dirty="0">
              <a:solidFill>
                <a:schemeClr val="tx1">
                  <a:lumMod val="95000"/>
                </a:schemeClr>
              </a:solidFill>
              <a:latin typeface="+mn-lt"/>
              <a:ea typeface="Calibri" panose="020F0502020204030204" pitchFamily="34" charset="0"/>
              <a:cs typeface="Times New Roman" panose="02020603050405020304" pitchFamily="18" charset="0"/>
            </a:endParaRPr>
          </a:p>
          <a:p>
            <a:pPr algn="ctr"/>
            <a:r>
              <a:rPr lang="en-US" sz="2500" dirty="0">
                <a:solidFill>
                  <a:schemeClr val="bg1"/>
                </a:solidFill>
                <a:latin typeface="+mn-lt"/>
                <a:ea typeface="Calibri" panose="020F0502020204030204" pitchFamily="34" charset="0"/>
                <a:cs typeface="Times New Roman" panose="02020603050405020304" pitchFamily="18" charset="0"/>
              </a:rPr>
              <a:t>  Striving to construct a new understanding.”</a:t>
            </a:r>
            <a:endParaRPr lang="en-NZ" sz="2500" b="1" dirty="0">
              <a:solidFill>
                <a:schemeClr val="bg1"/>
              </a:solidFill>
              <a:latin typeface="+mn-lt"/>
            </a:endParaRPr>
          </a:p>
        </p:txBody>
      </p:sp>
      <p:pic>
        <p:nvPicPr>
          <p:cNvPr id="9" name="Picture 8">
            <a:extLst>
              <a:ext uri="{FF2B5EF4-FFF2-40B4-BE49-F238E27FC236}">
                <a16:creationId xmlns:a16="http://schemas.microsoft.com/office/drawing/2014/main" id="{F11564E4-21A5-EAD8-A283-E40537056B20}"/>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9011967" y="702679"/>
            <a:ext cx="2480517" cy="2217837"/>
          </a:xfrm>
          <a:prstGeom prst="rect">
            <a:avLst/>
          </a:prstGeom>
        </p:spPr>
      </p:pic>
      <p:sp>
        <p:nvSpPr>
          <p:cNvPr id="11" name="TextBox 10">
            <a:extLst>
              <a:ext uri="{FF2B5EF4-FFF2-40B4-BE49-F238E27FC236}">
                <a16:creationId xmlns:a16="http://schemas.microsoft.com/office/drawing/2014/main" id="{AD46CF5E-9A8A-D2D5-4BCA-1FC3671818DA}"/>
              </a:ext>
            </a:extLst>
          </p:cNvPr>
          <p:cNvSpPr txBox="1"/>
          <p:nvPr/>
        </p:nvSpPr>
        <p:spPr>
          <a:xfrm>
            <a:off x="0" y="6487386"/>
            <a:ext cx="6097554" cy="369332"/>
          </a:xfrm>
          <a:prstGeom prst="rect">
            <a:avLst/>
          </a:prstGeom>
          <a:noFill/>
        </p:spPr>
        <p:txBody>
          <a:bodyPr wrap="square">
            <a:spAutoFit/>
          </a:bodyPr>
          <a:lstStyle/>
          <a:p>
            <a:r>
              <a:rPr lang="en-US" sz="1800" dirty="0">
                <a:solidFill>
                  <a:schemeClr val="bg1"/>
                </a:solidFill>
                <a:latin typeface="Monotype Corsiva" panose="03010101010201010101" pitchFamily="66" charset="0"/>
                <a:ea typeface="Microsoft YaHei Light" panose="020B0502040204020203" pitchFamily="34" charset="-122"/>
              </a:rPr>
              <a:t>© Maggie Brown</a:t>
            </a:r>
          </a:p>
        </p:txBody>
      </p:sp>
    </p:spTree>
    <p:extLst>
      <p:ext uri="{BB962C8B-B14F-4D97-AF65-F5344CB8AC3E}">
        <p14:creationId xmlns:p14="http://schemas.microsoft.com/office/powerpoint/2010/main" val="3574216888"/>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96CF2A2B-0745-440C-9224-C5C6A0A428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 name="Rectangle 15">
            <a:extLst>
              <a:ext uri="{FF2B5EF4-FFF2-40B4-BE49-F238E27FC236}">
                <a16:creationId xmlns:a16="http://schemas.microsoft.com/office/drawing/2014/main" id="{75BE6D6B-84C9-4D2B-97EB-773B7369EF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alibri" panose="020F0502020204030204"/>
              <a:ea typeface="+mn-ea"/>
              <a:cs typeface="+mn-cs"/>
            </a:endParaRPr>
          </a:p>
        </p:txBody>
      </p:sp>
      <p:pic>
        <p:nvPicPr>
          <p:cNvPr id="3" name="Picture 2" descr="Stars in the sky&#10;&#10;Description automatically generated with low confidence">
            <a:extLst>
              <a:ext uri="{FF2B5EF4-FFF2-40B4-BE49-F238E27FC236}">
                <a16:creationId xmlns:a16="http://schemas.microsoft.com/office/drawing/2014/main" id="{608D7F7A-99F3-DD12-4EDF-6B930DCE9BE1}"/>
              </a:ext>
            </a:extLst>
          </p:cNvPr>
          <p:cNvPicPr>
            <a:picLocks noChangeAspect="1"/>
          </p:cNvPicPr>
          <p:nvPr/>
        </p:nvPicPr>
        <p:blipFill rotWithShape="1">
          <a:blip r:embed="rId2">
            <a:alphaModFix amt="60000"/>
            <a:extLst>
              <a:ext uri="{28A0092B-C50C-407E-A947-70E740481C1C}">
                <a14:useLocalDpi xmlns:a14="http://schemas.microsoft.com/office/drawing/2010/main" val="0"/>
              </a:ext>
            </a:extLst>
          </a:blip>
          <a:srcRect t="24263" b="19487"/>
          <a:stretch/>
        </p:blipFill>
        <p:spPr>
          <a:xfrm>
            <a:off x="20" y="1282"/>
            <a:ext cx="12191980" cy="6856718"/>
          </a:xfrm>
          <a:prstGeom prst="rect">
            <a:avLst/>
          </a:prstGeom>
        </p:spPr>
      </p:pic>
      <p:sp>
        <p:nvSpPr>
          <p:cNvPr id="9" name="TextBox 8">
            <a:extLst>
              <a:ext uri="{FF2B5EF4-FFF2-40B4-BE49-F238E27FC236}">
                <a16:creationId xmlns:a16="http://schemas.microsoft.com/office/drawing/2014/main" id="{22170921-2963-CC47-9572-12ABA17715B0}"/>
              </a:ext>
            </a:extLst>
          </p:cNvPr>
          <p:cNvSpPr txBox="1"/>
          <p:nvPr/>
        </p:nvSpPr>
        <p:spPr>
          <a:xfrm>
            <a:off x="195210" y="1022857"/>
            <a:ext cx="11993742" cy="5574284"/>
          </a:xfrm>
          <a:prstGeom prst="rect">
            <a:avLst/>
          </a:prstGeom>
        </p:spPr>
        <p:txBody>
          <a:bodyPr vert="horz" lIns="91440" tIns="45720" rIns="91440" bIns="45720" rtlCol="0">
            <a:normAutofit/>
          </a:bodyPr>
          <a:lstStyle/>
          <a:p>
            <a:pPr marL="457200" marR="0" lvl="0" indent="-228600" fontAlgn="auto">
              <a:lnSpc>
                <a:spcPct val="90000"/>
              </a:lnSpc>
              <a:spcBef>
                <a:spcPts val="0"/>
              </a:spcBef>
              <a:spcAft>
                <a:spcPts val="1200"/>
              </a:spcAft>
              <a:buClrTx/>
              <a:buSzTx/>
              <a:buFont typeface="Arial" panose="020B0604020202020204" pitchFamily="34" charset="0"/>
              <a:buChar char="•"/>
              <a:tabLst/>
              <a:defRPr/>
            </a:pPr>
            <a:r>
              <a:rPr kumimoji="0" lang="en-US" sz="1600" b="1" i="0" u="none" strike="noStrike" cap="none" spc="0" normalizeH="0" baseline="0" noProof="0" dirty="0">
                <a:ln>
                  <a:noFill/>
                </a:ln>
                <a:solidFill>
                  <a:srgbClr val="FFFFFF"/>
                </a:solidFill>
                <a:effectLst/>
                <a:uLnTx/>
                <a:uFillTx/>
              </a:rPr>
              <a:t>Brown, M. (2021). Research with gifted adults: Mapping the territory using a socially just process. {Doctoral Thesis, The University of Auckland]. </a:t>
            </a:r>
            <a:r>
              <a:rPr kumimoji="0" lang="en-US" sz="1600" b="1" i="0" u="none" strike="noStrike" cap="none" spc="0" normalizeH="0" baseline="0" noProof="0" dirty="0" err="1">
                <a:ln>
                  <a:noFill/>
                </a:ln>
                <a:solidFill>
                  <a:srgbClr val="FFFFFF"/>
                </a:solidFill>
                <a:effectLst/>
                <a:uLnTx/>
                <a:uFillTx/>
              </a:rPr>
              <a:t>ResearchSpace@Auckland</a:t>
            </a:r>
            <a:r>
              <a:rPr kumimoji="0" lang="en-US" sz="1600" b="1" i="0" u="none" strike="noStrike" cap="none" spc="0" normalizeH="0" baseline="0" noProof="0" dirty="0">
                <a:ln>
                  <a:noFill/>
                </a:ln>
                <a:solidFill>
                  <a:srgbClr val="FFFFFF"/>
                </a:solidFill>
                <a:effectLst/>
                <a:uLnTx/>
                <a:uFillTx/>
              </a:rPr>
              <a:t>.  </a:t>
            </a:r>
            <a:r>
              <a:rPr kumimoji="0" lang="en-US" sz="1600" b="1" i="0" u="none" strike="noStrike" cap="none" spc="0" normalizeH="0" baseline="0" noProof="0" dirty="0">
                <a:ln>
                  <a:noFill/>
                </a:ln>
                <a:solidFill>
                  <a:srgbClr val="FFFFFF"/>
                </a:solidFill>
                <a:effectLst/>
                <a:uLnTx/>
                <a:uFillTx/>
                <a:hlinkClick r:id="rId3">
                  <a:extLst>
                    <a:ext uri="{A12FA001-AC4F-418D-AE19-62706E023703}">
                      <ahyp:hlinkClr xmlns:ahyp="http://schemas.microsoft.com/office/drawing/2018/hyperlinkcolor" val="tx"/>
                    </a:ext>
                  </a:extLst>
                </a:hlinkClick>
              </a:rPr>
              <a:t>https://hdl.handle.net/2292/54761</a:t>
            </a:r>
            <a:r>
              <a:rPr kumimoji="0" lang="en-US" sz="1600" b="1" i="0" u="none" strike="noStrike" cap="none" spc="0" normalizeH="0" baseline="0" noProof="0" dirty="0">
                <a:ln>
                  <a:noFill/>
                </a:ln>
                <a:solidFill>
                  <a:srgbClr val="FFFFFF"/>
                </a:solidFill>
                <a:effectLst/>
                <a:uLnTx/>
                <a:uFillTx/>
              </a:rPr>
              <a:t>    (Including Literature Review)</a:t>
            </a:r>
          </a:p>
          <a:p>
            <a:pPr marL="457200" marR="0" lvl="0" indent="-228600" fontAlgn="auto">
              <a:lnSpc>
                <a:spcPct val="90000"/>
              </a:lnSpc>
              <a:spcBef>
                <a:spcPts val="0"/>
              </a:spcBef>
              <a:spcAft>
                <a:spcPts val="1200"/>
              </a:spcAft>
              <a:buClrTx/>
              <a:buSzTx/>
              <a:buFont typeface="Arial" panose="020B0604020202020204" pitchFamily="34" charset="0"/>
              <a:buChar char="•"/>
              <a:tabLst/>
              <a:defRPr/>
            </a:pPr>
            <a:r>
              <a:rPr kumimoji="0" lang="en-US" sz="1600" b="1" i="0" u="none" strike="noStrike" cap="none" spc="0" normalizeH="0" baseline="0" noProof="0" dirty="0">
                <a:ln>
                  <a:noFill/>
                </a:ln>
                <a:solidFill>
                  <a:srgbClr val="FFFFFF"/>
                </a:solidFill>
                <a:effectLst/>
                <a:uLnTx/>
                <a:uFillTx/>
              </a:rPr>
              <a:t>Brown, M., &amp; Peterson, E. R. (2020). “We are not that!”: A focus group study with gifted adults. </a:t>
            </a:r>
            <a:r>
              <a:rPr kumimoji="0" lang="en-US" sz="1600" b="1" i="1" u="none" strike="noStrike" cap="none" spc="0" normalizeH="0" baseline="0" noProof="0" dirty="0">
                <a:ln>
                  <a:noFill/>
                </a:ln>
                <a:solidFill>
                  <a:srgbClr val="FFFFFF"/>
                </a:solidFill>
                <a:effectLst/>
                <a:uLnTx/>
                <a:uFillTx/>
              </a:rPr>
              <a:t>Advanced Development</a:t>
            </a:r>
            <a:r>
              <a:rPr kumimoji="0" lang="en-US" sz="1600" b="1" i="0" u="none" strike="noStrike" cap="none" spc="0" normalizeH="0" baseline="0" noProof="0" dirty="0">
                <a:ln>
                  <a:noFill/>
                </a:ln>
                <a:solidFill>
                  <a:srgbClr val="FFFFFF"/>
                </a:solidFill>
                <a:effectLst/>
                <a:uLnTx/>
                <a:uFillTx/>
              </a:rPr>
              <a:t>, </a:t>
            </a:r>
            <a:r>
              <a:rPr kumimoji="0" lang="en-US" sz="1600" b="1" i="1" u="none" strike="noStrike" cap="none" spc="0" normalizeH="0" baseline="0" noProof="0" dirty="0">
                <a:ln>
                  <a:noFill/>
                </a:ln>
                <a:solidFill>
                  <a:srgbClr val="FFFFFF"/>
                </a:solidFill>
                <a:effectLst/>
                <a:uLnTx/>
                <a:uFillTx/>
              </a:rPr>
              <a:t>18</a:t>
            </a:r>
            <a:r>
              <a:rPr kumimoji="0" lang="en-US" sz="1600" b="1" i="0" u="none" strike="noStrike" cap="none" spc="0" normalizeH="0" baseline="0" noProof="0" dirty="0">
                <a:ln>
                  <a:noFill/>
                </a:ln>
                <a:solidFill>
                  <a:srgbClr val="FFFFFF"/>
                </a:solidFill>
                <a:effectLst/>
                <a:uLnTx/>
                <a:uFillTx/>
              </a:rPr>
              <a:t>, 107-127. (Focus Group Study)</a:t>
            </a:r>
          </a:p>
          <a:p>
            <a:pPr marL="457200" marR="0" lvl="0" indent="-228600" fontAlgn="auto">
              <a:lnSpc>
                <a:spcPct val="90000"/>
              </a:lnSpc>
              <a:spcBef>
                <a:spcPts val="0"/>
              </a:spcBef>
              <a:spcAft>
                <a:spcPts val="1200"/>
              </a:spcAft>
              <a:buClrTx/>
              <a:buSzTx/>
              <a:buFont typeface="Arial" panose="020B0604020202020204" pitchFamily="34" charset="0"/>
              <a:buChar char="•"/>
              <a:tabLst/>
              <a:defRPr/>
            </a:pPr>
            <a:r>
              <a:rPr kumimoji="0" lang="en-US" sz="1600" b="1" i="0" u="none" strike="noStrike" cap="none" spc="0" normalizeH="0" baseline="0" noProof="0" dirty="0">
                <a:ln>
                  <a:noFill/>
                </a:ln>
                <a:solidFill>
                  <a:srgbClr val="FFFFFF"/>
                </a:solidFill>
                <a:effectLst/>
                <a:uLnTx/>
                <a:uFillTx/>
              </a:rPr>
              <a:t>Brown, M., &amp; Peterson, E. R., (2022) Current approaches to research with gifted adults: Differences known and unknown. </a:t>
            </a:r>
            <a:r>
              <a:rPr kumimoji="0" lang="en-US" sz="1600" b="1" i="1" u="none" strike="noStrike" cap="none" spc="0" normalizeH="0" baseline="0" noProof="0" dirty="0">
                <a:ln>
                  <a:noFill/>
                </a:ln>
                <a:solidFill>
                  <a:srgbClr val="FFFFFF"/>
                </a:solidFill>
                <a:effectLst/>
                <a:uLnTx/>
                <a:uFillTx/>
              </a:rPr>
              <a:t>Roeper Review, 6-18.  </a:t>
            </a:r>
            <a:r>
              <a:rPr kumimoji="0" lang="en-US" sz="1600" b="1" i="0" u="sng" strike="noStrike" cap="none" spc="0" normalizeH="0" baseline="0" noProof="0" dirty="0">
                <a:ln>
                  <a:noFill/>
                </a:ln>
                <a:solidFill>
                  <a:srgbClr val="FFFFFF"/>
                </a:solidFill>
                <a:effectLst/>
                <a:uLnTx/>
                <a:uFillTx/>
                <a:hlinkClick r:id="rId4">
                  <a:extLst>
                    <a:ext uri="{A12FA001-AC4F-418D-AE19-62706E023703}">
                      <ahyp:hlinkClr xmlns:ahyp="http://schemas.microsoft.com/office/drawing/2018/hyperlinkcolor" val="tx"/>
                    </a:ext>
                  </a:extLst>
                </a:hlinkClick>
              </a:rPr>
              <a:t>https://doi.org/10.1080/02783193.2021.2005207</a:t>
            </a:r>
            <a:r>
              <a:rPr kumimoji="0" lang="en-US" sz="1600" b="1" i="0" u="sng" strike="noStrike" cap="none" spc="0" normalizeH="0" baseline="0" noProof="0" dirty="0">
                <a:ln>
                  <a:noFill/>
                </a:ln>
                <a:solidFill>
                  <a:srgbClr val="FFFFFF"/>
                </a:solidFill>
                <a:effectLst/>
                <a:uLnTx/>
                <a:uFillTx/>
              </a:rPr>
              <a:t>   </a:t>
            </a:r>
            <a:r>
              <a:rPr kumimoji="0" lang="en-US" sz="1600" b="1" i="0" u="none" strike="noStrike" cap="none" spc="0" normalizeH="0" baseline="0" noProof="0" dirty="0">
                <a:ln>
                  <a:noFill/>
                </a:ln>
                <a:solidFill>
                  <a:srgbClr val="FFFFFF"/>
                </a:solidFill>
                <a:effectLst/>
                <a:uLnTx/>
                <a:uFillTx/>
              </a:rPr>
              <a:t>(Delphi Study Results)</a:t>
            </a:r>
          </a:p>
          <a:p>
            <a:pPr marL="457200" marR="0" lvl="0" indent="-228600" fontAlgn="auto">
              <a:lnSpc>
                <a:spcPct val="90000"/>
              </a:lnSpc>
              <a:spcBef>
                <a:spcPts val="0"/>
              </a:spcBef>
              <a:spcAft>
                <a:spcPts val="1200"/>
              </a:spcAft>
              <a:buClrTx/>
              <a:buSzTx/>
              <a:buFont typeface="Arial" panose="020B0604020202020204" pitchFamily="34" charset="0"/>
              <a:buChar char="•"/>
              <a:tabLst/>
              <a:defRPr/>
            </a:pPr>
            <a:r>
              <a:rPr kumimoji="0" lang="en-US" sz="1600" b="1" i="0" u="none" strike="noStrike" cap="none" spc="0" normalizeH="0" baseline="0" noProof="0" dirty="0">
                <a:ln>
                  <a:noFill/>
                </a:ln>
                <a:solidFill>
                  <a:srgbClr val="FFFFFF"/>
                </a:solidFill>
                <a:effectLst/>
                <a:uLnTx/>
                <a:uFillTx/>
              </a:rPr>
              <a:t>Brown, M., Peterson, E. R., &amp; Rawlinson, C. (2020). Research with gifted adults: What international experts think needs to happen to move the field forward. </a:t>
            </a:r>
            <a:r>
              <a:rPr kumimoji="0" lang="en-US" sz="1600" b="1" i="1" u="none" strike="noStrike" cap="none" spc="0" normalizeH="0" baseline="0" noProof="0" dirty="0">
                <a:ln>
                  <a:noFill/>
                </a:ln>
                <a:solidFill>
                  <a:srgbClr val="FFFFFF"/>
                </a:solidFill>
                <a:effectLst/>
                <a:uLnTx/>
                <a:uFillTx/>
              </a:rPr>
              <a:t>Roeper Review</a:t>
            </a:r>
            <a:r>
              <a:rPr kumimoji="0" lang="en-US" sz="1600" b="1" i="0" u="none" strike="noStrike" cap="none" spc="0" normalizeH="0" baseline="0" noProof="0" dirty="0">
                <a:ln>
                  <a:noFill/>
                </a:ln>
                <a:solidFill>
                  <a:srgbClr val="FFFFFF"/>
                </a:solidFill>
                <a:effectLst/>
                <a:uLnTx/>
                <a:uFillTx/>
              </a:rPr>
              <a:t>, </a:t>
            </a:r>
            <a:r>
              <a:rPr kumimoji="0" lang="en-US" sz="1600" b="1" i="1" u="none" strike="noStrike" cap="none" spc="0" normalizeH="0" baseline="0" noProof="0" dirty="0">
                <a:ln>
                  <a:noFill/>
                </a:ln>
                <a:solidFill>
                  <a:srgbClr val="FFFFFF"/>
                </a:solidFill>
                <a:effectLst/>
                <a:uLnTx/>
                <a:uFillTx/>
              </a:rPr>
              <a:t>42</a:t>
            </a:r>
            <a:r>
              <a:rPr kumimoji="0" lang="en-US" sz="1600" b="1" i="0" u="none" strike="noStrike" cap="none" spc="0" normalizeH="0" baseline="0" noProof="0" dirty="0">
                <a:ln>
                  <a:noFill/>
                </a:ln>
                <a:solidFill>
                  <a:srgbClr val="FFFFFF"/>
                </a:solidFill>
                <a:effectLst/>
                <a:uLnTx/>
                <a:uFillTx/>
              </a:rPr>
              <a:t>(2</a:t>
            </a:r>
            <a:r>
              <a:rPr kumimoji="0" lang="en-US" sz="1600" b="1" i="1" u="none" strike="noStrike" cap="none" spc="0" normalizeH="0" baseline="0" noProof="0" dirty="0">
                <a:ln>
                  <a:noFill/>
                </a:ln>
                <a:solidFill>
                  <a:srgbClr val="FFFFFF"/>
                </a:solidFill>
                <a:effectLst/>
                <a:uLnTx/>
                <a:uFillTx/>
              </a:rPr>
              <a:t>)</a:t>
            </a:r>
            <a:r>
              <a:rPr kumimoji="0" lang="en-US" sz="1600" b="1" i="0" u="none" strike="noStrike" cap="none" spc="0" normalizeH="0" baseline="0" noProof="0" dirty="0">
                <a:ln>
                  <a:noFill/>
                </a:ln>
                <a:solidFill>
                  <a:srgbClr val="FFFFFF"/>
                </a:solidFill>
                <a:effectLst/>
                <a:uLnTx/>
                <a:uFillTx/>
              </a:rPr>
              <a:t>, 95-108. </a:t>
            </a:r>
            <a:r>
              <a:rPr kumimoji="0" lang="en-US" sz="1600" b="1" i="0" u="none" strike="noStrike" cap="none" spc="0" normalizeH="0" baseline="0" noProof="0" dirty="0">
                <a:ln>
                  <a:noFill/>
                </a:ln>
                <a:solidFill>
                  <a:srgbClr val="FFFFFF"/>
                </a:solidFill>
                <a:effectLst/>
                <a:uLnTx/>
                <a:uFillTx/>
                <a:hlinkClick r:id="rId5">
                  <a:extLst>
                    <a:ext uri="{A12FA001-AC4F-418D-AE19-62706E023703}">
                      <ahyp:hlinkClr xmlns:ahyp="http://schemas.microsoft.com/office/drawing/2018/hyperlinkcolor" val="tx"/>
                    </a:ext>
                  </a:extLst>
                </a:hlinkClick>
              </a:rPr>
              <a:t>https://doi.org/10.1080/02783193.2020.1728797</a:t>
            </a:r>
            <a:r>
              <a:rPr kumimoji="0" lang="en-US" sz="1600" b="1" i="0" u="none" strike="noStrike" cap="none" spc="0" normalizeH="0" baseline="0" noProof="0" dirty="0">
                <a:ln>
                  <a:noFill/>
                </a:ln>
                <a:solidFill>
                  <a:srgbClr val="FFFFFF"/>
                </a:solidFill>
                <a:effectLst/>
                <a:uLnTx/>
                <a:uFillTx/>
              </a:rPr>
              <a:t>  (Delphi Study)</a:t>
            </a:r>
          </a:p>
          <a:p>
            <a:pPr marL="457200" marR="0" lvl="0" indent="-228600" fontAlgn="auto">
              <a:lnSpc>
                <a:spcPct val="90000"/>
              </a:lnSpc>
              <a:spcBef>
                <a:spcPts val="0"/>
              </a:spcBef>
              <a:spcAft>
                <a:spcPts val="1200"/>
              </a:spcAft>
              <a:buClrTx/>
              <a:buSzTx/>
              <a:buFont typeface="Arial" panose="020B0604020202020204" pitchFamily="34" charset="0"/>
              <a:buChar char="•"/>
              <a:tabLst/>
              <a:defRPr/>
            </a:pPr>
            <a:r>
              <a:rPr kumimoji="0" lang="en-US" sz="1600" b="1" i="0" u="none" strike="noStrike" cap="none" spc="0" normalizeH="0" baseline="0" noProof="0" dirty="0">
                <a:ln>
                  <a:noFill/>
                </a:ln>
                <a:solidFill>
                  <a:srgbClr val="FFFFFF"/>
                </a:solidFill>
                <a:effectLst/>
                <a:uLnTx/>
                <a:uFillTx/>
              </a:rPr>
              <a:t>Elder, H. (2020). </a:t>
            </a:r>
            <a:r>
              <a:rPr kumimoji="0" lang="en-US" sz="1600" b="1" i="1" u="none" strike="noStrike" cap="none" spc="0" normalizeH="0" baseline="0" noProof="0" dirty="0">
                <a:ln>
                  <a:noFill/>
                </a:ln>
                <a:solidFill>
                  <a:srgbClr val="FFFFFF"/>
                </a:solidFill>
                <a:effectLst/>
                <a:uLnTx/>
                <a:uFillTx/>
              </a:rPr>
              <a:t>Aroha: Māori wisdom for a contented life lived in harmony with our planet</a:t>
            </a:r>
            <a:r>
              <a:rPr kumimoji="0" lang="en-US" sz="1600" b="1" i="0" u="none" strike="noStrike" cap="none" spc="0" normalizeH="0" baseline="0" noProof="0" dirty="0">
                <a:ln>
                  <a:noFill/>
                </a:ln>
                <a:solidFill>
                  <a:srgbClr val="FFFFFF"/>
                </a:solidFill>
                <a:effectLst/>
                <a:uLnTx/>
                <a:uFillTx/>
              </a:rPr>
              <a:t>. Penguin. </a:t>
            </a:r>
          </a:p>
          <a:p>
            <a:pPr marL="457200" marR="0" lvl="0" indent="-228600" fontAlgn="auto">
              <a:lnSpc>
                <a:spcPct val="90000"/>
              </a:lnSpc>
              <a:spcBef>
                <a:spcPts val="0"/>
              </a:spcBef>
              <a:spcAft>
                <a:spcPts val="1200"/>
              </a:spcAft>
              <a:buClrTx/>
              <a:buSzTx/>
              <a:buFont typeface="Arial" panose="020B0604020202020204" pitchFamily="34" charset="0"/>
              <a:buChar char="•"/>
              <a:tabLst/>
              <a:defRPr/>
            </a:pPr>
            <a:r>
              <a:rPr kumimoji="0" lang="en-US" sz="1600" b="1" i="0" u="none" strike="noStrike" cap="none" spc="0" normalizeH="0" baseline="0" noProof="0" dirty="0" err="1">
                <a:ln>
                  <a:noFill/>
                </a:ln>
                <a:solidFill>
                  <a:srgbClr val="FFFFFF"/>
                </a:solidFill>
                <a:effectLst/>
                <a:uLnTx/>
                <a:uFillTx/>
              </a:rPr>
              <a:t>Grobman</a:t>
            </a:r>
            <a:r>
              <a:rPr kumimoji="0" lang="en-US" sz="1600" b="1" i="0" u="none" strike="noStrike" cap="none" spc="0" normalizeH="0" baseline="0" noProof="0" dirty="0">
                <a:ln>
                  <a:noFill/>
                </a:ln>
                <a:solidFill>
                  <a:srgbClr val="FFFFFF"/>
                </a:solidFill>
                <a:effectLst/>
                <a:uLnTx/>
                <a:uFillTx/>
              </a:rPr>
              <a:t>, J. (2009). A psychodynamic psychotherapy approach to the emotional problems of exceptionally and profoundly gifted adolescents and adults: A psychiatrist's experience. </a:t>
            </a:r>
            <a:r>
              <a:rPr kumimoji="0" lang="en-US" sz="1600" b="1" i="1" u="none" strike="noStrike" cap="none" spc="0" normalizeH="0" baseline="0" noProof="0" dirty="0">
                <a:ln>
                  <a:noFill/>
                </a:ln>
                <a:solidFill>
                  <a:srgbClr val="FFFFFF"/>
                </a:solidFill>
                <a:effectLst/>
                <a:uLnTx/>
                <a:uFillTx/>
              </a:rPr>
              <a:t>Journal for the Education of the Gifted</a:t>
            </a:r>
            <a:r>
              <a:rPr kumimoji="0" lang="en-US" sz="1600" b="1" i="0" u="none" strike="noStrike" cap="none" spc="0" normalizeH="0" baseline="0" noProof="0" dirty="0">
                <a:ln>
                  <a:noFill/>
                </a:ln>
                <a:solidFill>
                  <a:srgbClr val="FFFFFF"/>
                </a:solidFill>
                <a:effectLst/>
                <a:uLnTx/>
                <a:uFillTx/>
              </a:rPr>
              <a:t>, </a:t>
            </a:r>
            <a:r>
              <a:rPr kumimoji="0" lang="en-US" sz="1600" b="1" i="1" u="none" strike="noStrike" cap="none" spc="0" normalizeH="0" baseline="0" noProof="0" dirty="0">
                <a:ln>
                  <a:noFill/>
                </a:ln>
                <a:solidFill>
                  <a:srgbClr val="FFFFFF"/>
                </a:solidFill>
                <a:effectLst/>
                <a:uLnTx/>
                <a:uFillTx/>
              </a:rPr>
              <a:t>33</a:t>
            </a:r>
            <a:r>
              <a:rPr kumimoji="0" lang="en-US" sz="1600" b="1" i="0" u="none" strike="noStrike" cap="none" spc="0" normalizeH="0" baseline="0" noProof="0" dirty="0">
                <a:ln>
                  <a:noFill/>
                </a:ln>
                <a:solidFill>
                  <a:srgbClr val="FFFFFF"/>
                </a:solidFill>
                <a:effectLst/>
                <a:uLnTx/>
                <a:uFillTx/>
              </a:rPr>
              <a:t>(1), 106-125. </a:t>
            </a:r>
          </a:p>
          <a:p>
            <a:pPr marL="457200" marR="0" lvl="0" indent="-228600" fontAlgn="auto">
              <a:lnSpc>
                <a:spcPct val="90000"/>
              </a:lnSpc>
              <a:spcBef>
                <a:spcPts val="0"/>
              </a:spcBef>
              <a:spcAft>
                <a:spcPts val="1200"/>
              </a:spcAft>
              <a:buClrTx/>
              <a:buSzTx/>
              <a:buFont typeface="Arial" panose="020B0604020202020204" pitchFamily="34" charset="0"/>
              <a:buChar char="•"/>
              <a:tabLst/>
              <a:defRPr/>
            </a:pPr>
            <a:r>
              <a:rPr kumimoji="0" lang="en-US" sz="1600" b="1" i="0" u="none" strike="noStrike" cap="none" spc="0" normalizeH="0" baseline="0" noProof="0" dirty="0" err="1">
                <a:ln>
                  <a:noFill/>
                </a:ln>
                <a:solidFill>
                  <a:srgbClr val="FFFFFF"/>
                </a:solidFill>
                <a:effectLst/>
                <a:uLnTx/>
                <a:uFillTx/>
              </a:rPr>
              <a:t>Kuipers</a:t>
            </a:r>
            <a:r>
              <a:rPr kumimoji="0" lang="en-US" sz="1600" b="1" i="0" u="none" strike="noStrike" cap="none" spc="0" normalizeH="0" baseline="0" noProof="0" dirty="0">
                <a:ln>
                  <a:noFill/>
                </a:ln>
                <a:solidFill>
                  <a:srgbClr val="FFFFFF"/>
                </a:solidFill>
                <a:effectLst/>
                <a:uLnTx/>
                <a:uFillTx/>
              </a:rPr>
              <a:t>, W. (2010). </a:t>
            </a:r>
            <a:r>
              <a:rPr kumimoji="0" lang="en-US" sz="1600" b="1" i="1" u="none" strike="noStrike" cap="none" spc="0" normalizeH="0" baseline="0" noProof="0" dirty="0">
                <a:ln>
                  <a:noFill/>
                </a:ln>
                <a:solidFill>
                  <a:srgbClr val="FFFFFF"/>
                </a:solidFill>
                <a:effectLst/>
                <a:uLnTx/>
                <a:uFillTx/>
              </a:rPr>
              <a:t>Enjoying the gift of being uncommon: Extra intelligent, intense and effective</a:t>
            </a:r>
            <a:r>
              <a:rPr kumimoji="0" lang="en-US" sz="1600" b="1" i="0" u="none" strike="noStrike" cap="none" spc="0" normalizeH="0" baseline="0" noProof="0" dirty="0">
                <a:ln>
                  <a:noFill/>
                </a:ln>
                <a:solidFill>
                  <a:srgbClr val="FFFFFF"/>
                </a:solidFill>
                <a:effectLst/>
                <a:uLnTx/>
                <a:uFillTx/>
              </a:rPr>
              <a:t>. CreateSpace.</a:t>
            </a:r>
          </a:p>
          <a:p>
            <a:pPr marL="457200" marR="0" lvl="0" indent="-228600" fontAlgn="auto">
              <a:lnSpc>
                <a:spcPct val="90000"/>
              </a:lnSpc>
              <a:spcBef>
                <a:spcPts val="1200"/>
              </a:spcBef>
              <a:spcAft>
                <a:spcPts val="1200"/>
              </a:spcAft>
              <a:buClrTx/>
              <a:buSzTx/>
              <a:buFont typeface="Arial" panose="020B0604020202020204" pitchFamily="34" charset="0"/>
              <a:buChar char="•"/>
              <a:tabLst/>
              <a:defRPr/>
            </a:pPr>
            <a:r>
              <a:rPr kumimoji="0" lang="en-US" altLang="en-US" sz="1600" b="1" i="0" u="none" strike="noStrike" cap="none" spc="0" normalizeH="0" baseline="0" noProof="0" dirty="0" err="1">
                <a:ln>
                  <a:noFill/>
                </a:ln>
                <a:solidFill>
                  <a:srgbClr val="FFFFFF"/>
                </a:solidFill>
                <a:effectLst/>
                <a:uLnTx/>
                <a:uFillTx/>
              </a:rPr>
              <a:t>Rinn</a:t>
            </a:r>
            <a:r>
              <a:rPr kumimoji="0" lang="en-US" altLang="en-US" sz="1600" b="1" i="0" u="none" strike="noStrike" cap="none" spc="0" normalizeH="0" baseline="0" noProof="0" dirty="0">
                <a:ln>
                  <a:noFill/>
                </a:ln>
                <a:solidFill>
                  <a:srgbClr val="FFFFFF"/>
                </a:solidFill>
                <a:effectLst/>
                <a:uLnTx/>
                <a:uFillTx/>
              </a:rPr>
              <a:t>, A. N., &amp; Bishop, J. (2015). Gifted adults. </a:t>
            </a:r>
            <a:r>
              <a:rPr kumimoji="0" lang="en-US" altLang="en-US" sz="1600" b="1" i="1" u="none" strike="noStrike" cap="none" spc="0" normalizeH="0" baseline="0" noProof="0" dirty="0">
                <a:ln>
                  <a:noFill/>
                </a:ln>
                <a:solidFill>
                  <a:srgbClr val="FFFFFF"/>
                </a:solidFill>
                <a:effectLst/>
                <a:uLnTx/>
                <a:uFillTx/>
              </a:rPr>
              <a:t>Gifted Child Quarterly</a:t>
            </a:r>
            <a:r>
              <a:rPr kumimoji="0" lang="en-US" altLang="en-US" sz="1600" b="1" i="0" u="none" strike="noStrike" cap="none" spc="0" normalizeH="0" baseline="0" noProof="0" dirty="0">
                <a:ln>
                  <a:noFill/>
                </a:ln>
                <a:solidFill>
                  <a:srgbClr val="FFFFFF"/>
                </a:solidFill>
                <a:effectLst/>
                <a:uLnTx/>
                <a:uFillTx/>
              </a:rPr>
              <a:t>,</a:t>
            </a:r>
            <a:r>
              <a:rPr kumimoji="0" lang="en-US" altLang="en-US" sz="1600" b="1" i="1" u="none" strike="noStrike" cap="none" spc="0" normalizeH="0" baseline="0" noProof="0" dirty="0">
                <a:ln>
                  <a:noFill/>
                </a:ln>
                <a:solidFill>
                  <a:srgbClr val="FFFFFF"/>
                </a:solidFill>
                <a:effectLst/>
                <a:uLnTx/>
                <a:uFillTx/>
              </a:rPr>
              <a:t> 59</a:t>
            </a:r>
            <a:r>
              <a:rPr kumimoji="0" lang="en-US" altLang="en-US" sz="1600" b="1" i="0" u="none" strike="noStrike" cap="none" spc="0" normalizeH="0" baseline="0" noProof="0" dirty="0">
                <a:ln>
                  <a:noFill/>
                </a:ln>
                <a:solidFill>
                  <a:srgbClr val="FFFFFF"/>
                </a:solidFill>
                <a:effectLst/>
                <a:uLnTx/>
                <a:uFillTx/>
              </a:rPr>
              <a:t>(4), 213-235. </a:t>
            </a:r>
            <a:r>
              <a:rPr kumimoji="0" lang="en-US" altLang="en-US" sz="1600" b="1" i="0" u="none" strike="noStrike" cap="none" spc="0" normalizeH="0" baseline="0" noProof="0" dirty="0">
                <a:ln>
                  <a:noFill/>
                </a:ln>
                <a:solidFill>
                  <a:srgbClr val="FFFFFF"/>
                </a:solidFill>
                <a:effectLst/>
                <a:uLnTx/>
                <a:uFillTx/>
                <a:hlinkClick r:id="rId6">
                  <a:extLst>
                    <a:ext uri="{A12FA001-AC4F-418D-AE19-62706E023703}">
                      <ahyp:hlinkClr xmlns:ahyp="http://schemas.microsoft.com/office/drawing/2018/hyperlinkcolor" val="tx"/>
                    </a:ext>
                  </a:extLst>
                </a:hlinkClick>
              </a:rPr>
              <a:t>https://doi.org/10.1177/0016986215600795</a:t>
            </a:r>
            <a:r>
              <a:rPr kumimoji="0" lang="en-US" altLang="en-US" sz="1600" b="1" i="0" u="none" strike="noStrike" cap="none" spc="0" normalizeH="0" baseline="0" noProof="0" dirty="0">
                <a:ln>
                  <a:noFill/>
                </a:ln>
                <a:solidFill>
                  <a:srgbClr val="FFFFFF"/>
                </a:solidFill>
                <a:effectLst/>
                <a:uLnTx/>
                <a:uFillTx/>
              </a:rPr>
              <a:t>  (Literature Review)</a:t>
            </a:r>
          </a:p>
          <a:p>
            <a:pPr marL="1944" marR="0" lvl="0" indent="-228600" fontAlgn="auto">
              <a:lnSpc>
                <a:spcPct val="90000"/>
              </a:lnSpc>
              <a:spcBef>
                <a:spcPts val="1000"/>
              </a:spcBef>
              <a:spcAft>
                <a:spcPts val="800"/>
              </a:spcAft>
              <a:buClrTx/>
              <a:buSzTx/>
              <a:buFont typeface="Arial" panose="020B0604020202020204" pitchFamily="34" charset="0"/>
              <a:buChar char="•"/>
              <a:tabLst/>
              <a:defRPr/>
            </a:pPr>
            <a:endParaRPr kumimoji="0" lang="en-US" sz="1600" b="0" i="0" u="none" strike="noStrike" cap="none" spc="0" normalizeH="0" baseline="0" noProof="0" dirty="0">
              <a:ln>
                <a:noFill/>
              </a:ln>
              <a:solidFill>
                <a:srgbClr val="FFFFFF"/>
              </a:solidFill>
              <a:effectLst/>
              <a:uLnTx/>
              <a:uFillTx/>
            </a:endParaRPr>
          </a:p>
        </p:txBody>
      </p:sp>
      <p:sp>
        <p:nvSpPr>
          <p:cNvPr id="12" name="Rectangle 11">
            <a:extLst>
              <a:ext uri="{FF2B5EF4-FFF2-40B4-BE49-F238E27FC236}">
                <a16:creationId xmlns:a16="http://schemas.microsoft.com/office/drawing/2014/main" id="{AC2D9FCC-3780-D29D-2B7F-5F4EAB1AA47D}"/>
              </a:ext>
            </a:extLst>
          </p:cNvPr>
          <p:cNvSpPr/>
          <p:nvPr/>
        </p:nvSpPr>
        <p:spPr>
          <a:xfrm>
            <a:off x="1" y="0"/>
            <a:ext cx="12192000" cy="762000"/>
          </a:xfrm>
          <a:prstGeom prst="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NZ" sz="3200" b="0" i="0" u="none" strike="noStrike" kern="1200" cap="none" spc="0" normalizeH="0" baseline="0" noProof="0" dirty="0">
                <a:ln>
                  <a:noFill/>
                </a:ln>
                <a:solidFill>
                  <a:prstClr val="white"/>
                </a:solidFill>
                <a:effectLst/>
                <a:uLnTx/>
                <a:uFillTx/>
                <a:latin typeface="Calibri" panose="020F0502020204030204"/>
                <a:ea typeface="+mn-ea"/>
                <a:cs typeface="+mn-cs"/>
              </a:rPr>
              <a:t>KEY REFERENCES</a:t>
            </a:r>
          </a:p>
        </p:txBody>
      </p:sp>
    </p:spTree>
    <p:extLst>
      <p:ext uri="{BB962C8B-B14F-4D97-AF65-F5344CB8AC3E}">
        <p14:creationId xmlns:p14="http://schemas.microsoft.com/office/powerpoint/2010/main" val="1796407844"/>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descr="Stars in the sky&#10;&#10;Description automatically generated with low confidence">
            <a:extLst>
              <a:ext uri="{FF2B5EF4-FFF2-40B4-BE49-F238E27FC236}">
                <a16:creationId xmlns:a16="http://schemas.microsoft.com/office/drawing/2014/main" id="{608D7F7A-99F3-DD12-4EDF-6B930DCE9BE1}"/>
              </a:ext>
            </a:extLst>
          </p:cNvPr>
          <p:cNvPicPr>
            <a:picLocks noChangeAspect="1"/>
          </p:cNvPicPr>
          <p:nvPr/>
        </p:nvPicPr>
        <p:blipFill rotWithShape="1">
          <a:blip r:embed="rId2">
            <a:extLst>
              <a:ext uri="{28A0092B-C50C-407E-A947-70E740481C1C}">
                <a14:useLocalDpi xmlns:a14="http://schemas.microsoft.com/office/drawing/2010/main" val="0"/>
              </a:ext>
            </a:extLst>
          </a:blip>
          <a:srcRect t="24268" b="19492"/>
          <a:stretch/>
        </p:blipFill>
        <p:spPr>
          <a:xfrm>
            <a:off x="20" y="1282"/>
            <a:ext cx="12191980" cy="6856718"/>
          </a:xfrm>
          <a:prstGeom prst="rect">
            <a:avLst/>
          </a:prstGeom>
        </p:spPr>
      </p:pic>
      <p:sp>
        <p:nvSpPr>
          <p:cNvPr id="4" name="Title 40">
            <a:extLst>
              <a:ext uri="{FF2B5EF4-FFF2-40B4-BE49-F238E27FC236}">
                <a16:creationId xmlns:a16="http://schemas.microsoft.com/office/drawing/2014/main" id="{1C46453D-078F-48A1-E19A-22024A62B6FD}"/>
              </a:ext>
            </a:extLst>
          </p:cNvPr>
          <p:cNvSpPr txBox="1">
            <a:spLocks/>
          </p:cNvSpPr>
          <p:nvPr/>
        </p:nvSpPr>
        <p:spPr>
          <a:xfrm>
            <a:off x="5384929" y="480623"/>
            <a:ext cx="7013326" cy="5885000"/>
          </a:xfrm>
          <a:prstGeom prst="rect">
            <a:avLst/>
          </a:prstGeom>
        </p:spPr>
        <p:txBody>
          <a:bodyPr anchor="t">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7200" dirty="0">
                <a:solidFill>
                  <a:schemeClr val="bg1"/>
                </a:solidFill>
                <a:latin typeface="Bahnschrift SemiLight Condensed" panose="020B0502040204020203" pitchFamily="34" charset="0"/>
                <a:ea typeface="Calibri" panose="020F0502020204030204" pitchFamily="34" charset="0"/>
                <a:cs typeface="Times New Roman" panose="02020603050405020304" pitchFamily="18" charset="0"/>
              </a:rPr>
              <a:t>Thank you!</a:t>
            </a:r>
          </a:p>
          <a:p>
            <a:pPr algn="ctr"/>
            <a:endParaRPr lang="en-US" sz="7200" dirty="0">
              <a:solidFill>
                <a:schemeClr val="bg1"/>
              </a:solidFill>
              <a:latin typeface="Bahnschrift SemiLight Condensed" panose="020B0502040204020203" pitchFamily="34" charset="0"/>
              <a:ea typeface="Calibri" panose="020F0502020204030204" pitchFamily="34" charset="0"/>
              <a:cs typeface="Times New Roman" panose="02020603050405020304" pitchFamily="18" charset="0"/>
            </a:endParaRPr>
          </a:p>
          <a:p>
            <a:pPr algn="ctr"/>
            <a:endParaRPr lang="en-US" sz="4000" dirty="0">
              <a:solidFill>
                <a:schemeClr val="bg1"/>
              </a:solidFill>
              <a:latin typeface="Calibri" panose="020F0502020204030204" pitchFamily="34" charset="0"/>
              <a:ea typeface="Calibri" panose="020F0502020204030204" pitchFamily="34" charset="0"/>
              <a:cs typeface="Times New Roman" panose="02020603050405020304" pitchFamily="18" charset="0"/>
            </a:endParaRPr>
          </a:p>
          <a:p>
            <a:pPr algn="ctr"/>
            <a:br>
              <a:rPr lang="en-US" sz="4000" dirty="0">
                <a:solidFill>
                  <a:schemeClr val="bg1"/>
                </a:solidFill>
                <a:latin typeface="Calibri" panose="020F0502020204030204" pitchFamily="34" charset="0"/>
                <a:ea typeface="Calibri" panose="020F0502020204030204" pitchFamily="34" charset="0"/>
                <a:cs typeface="Times New Roman" panose="02020603050405020304" pitchFamily="18" charset="0"/>
              </a:rPr>
            </a:br>
            <a:r>
              <a:rPr lang="en-US" sz="4000" dirty="0">
                <a:solidFill>
                  <a:schemeClr val="bg1"/>
                </a:solidFill>
                <a:latin typeface="+mn-lt"/>
                <a:ea typeface="Calibri" panose="020F0502020204030204" pitchFamily="34" charset="0"/>
                <a:cs typeface="Times New Roman" panose="02020603050405020304" pitchFamily="18" charset="0"/>
              </a:rPr>
              <a:t>PLEASE CONNECT!</a:t>
            </a:r>
            <a:br>
              <a:rPr lang="en-US" sz="4000" dirty="0">
                <a:solidFill>
                  <a:schemeClr val="bg1"/>
                </a:solidFill>
                <a:latin typeface="+mn-lt"/>
                <a:ea typeface="Calibri" panose="020F0502020204030204" pitchFamily="34" charset="0"/>
                <a:cs typeface="Times New Roman" panose="02020603050405020304" pitchFamily="18" charset="0"/>
              </a:rPr>
            </a:br>
            <a:r>
              <a:rPr lang="en-US" sz="2800" dirty="0">
                <a:solidFill>
                  <a:schemeClr val="bg1"/>
                </a:solidFill>
                <a:latin typeface="+mn-lt"/>
                <a:ea typeface="Calibri" panose="020F0502020204030204" pitchFamily="34" charset="0"/>
                <a:cs typeface="Times New Roman" panose="02020603050405020304" pitchFamily="18" charset="0"/>
              </a:rPr>
              <a:t>Dr. Maggie Brown: Psychotherapist</a:t>
            </a:r>
            <a:br>
              <a:rPr lang="en-US" sz="3600" dirty="0">
                <a:solidFill>
                  <a:schemeClr val="bg1"/>
                </a:solidFill>
                <a:latin typeface="+mn-lt"/>
                <a:ea typeface="Calibri" panose="020F0502020204030204" pitchFamily="34" charset="0"/>
                <a:cs typeface="Times New Roman" panose="02020603050405020304" pitchFamily="18" charset="0"/>
              </a:rPr>
            </a:br>
            <a:r>
              <a:rPr lang="en-US" sz="3600" dirty="0">
                <a:solidFill>
                  <a:schemeClr val="bg1"/>
                </a:solidFill>
                <a:latin typeface="+mn-lt"/>
                <a:ea typeface="Calibri" panose="020F0502020204030204" pitchFamily="34" charset="0"/>
                <a:cs typeface="Times New Roman" panose="02020603050405020304" pitchFamily="18" charset="0"/>
                <a:hlinkClick r:id="rId3">
                  <a:extLst>
                    <a:ext uri="{A12FA001-AC4F-418D-AE19-62706E023703}">
                      <ahyp:hlinkClr xmlns:ahyp="http://schemas.microsoft.com/office/drawing/2018/hyperlinkcolor" val="tx"/>
                    </a:ext>
                  </a:extLst>
                </a:hlinkClick>
              </a:rPr>
              <a:t>www.maggiebrown.co</a:t>
            </a:r>
            <a:r>
              <a:rPr lang="en-US" sz="3600" dirty="0">
                <a:solidFill>
                  <a:schemeClr val="bg1"/>
                </a:solidFill>
                <a:latin typeface="+mn-lt"/>
                <a:ea typeface="Calibri" panose="020F0502020204030204" pitchFamily="34" charset="0"/>
                <a:cs typeface="Times New Roman" panose="02020603050405020304" pitchFamily="18" charset="0"/>
              </a:rPr>
              <a:t> </a:t>
            </a:r>
            <a:br>
              <a:rPr lang="en-US" sz="3600" dirty="0">
                <a:solidFill>
                  <a:schemeClr val="bg1"/>
                </a:solidFill>
                <a:latin typeface="+mn-lt"/>
                <a:ea typeface="Calibri" panose="020F0502020204030204" pitchFamily="34" charset="0"/>
                <a:cs typeface="Times New Roman" panose="02020603050405020304" pitchFamily="18" charset="0"/>
              </a:rPr>
            </a:br>
            <a:r>
              <a:rPr lang="en-US" sz="3600" dirty="0">
                <a:solidFill>
                  <a:schemeClr val="bg1"/>
                </a:solidFill>
                <a:latin typeface="+mn-lt"/>
                <a:ea typeface="Calibri" panose="020F0502020204030204" pitchFamily="34" charset="0"/>
                <a:cs typeface="Times New Roman" panose="02020603050405020304" pitchFamily="18" charset="0"/>
              </a:rPr>
              <a:t>maggie.brown@aut.ac.nz</a:t>
            </a:r>
            <a:endParaRPr lang="en-NZ" sz="3600" b="1" dirty="0">
              <a:solidFill>
                <a:schemeClr val="bg1"/>
              </a:solidFill>
              <a:latin typeface="+mn-lt"/>
            </a:endParaRPr>
          </a:p>
        </p:txBody>
      </p:sp>
      <p:pic>
        <p:nvPicPr>
          <p:cNvPr id="6" name="Picture Placeholder 13">
            <a:extLst>
              <a:ext uri="{FF2B5EF4-FFF2-40B4-BE49-F238E27FC236}">
                <a16:creationId xmlns:a16="http://schemas.microsoft.com/office/drawing/2014/main" id="{4487CF24-8F2C-B2E4-8191-5100015A5000}"/>
              </a:ext>
            </a:extLst>
          </p:cNvPr>
          <p:cNvPicPr>
            <a:picLocks noChangeAspect="1"/>
          </p:cNvPicPr>
          <p:nvPr/>
        </p:nvPicPr>
        <p:blipFill>
          <a:blip r:embed="rId4"/>
          <a:srcRect/>
          <a:stretch/>
        </p:blipFill>
        <p:spPr>
          <a:xfrm>
            <a:off x="0" y="-5877"/>
            <a:ext cx="5592707" cy="6858000"/>
          </a:xfrm>
          <a:prstGeom prst="rect">
            <a:avLst/>
          </a:prstGeom>
          <a:solidFill>
            <a:schemeClr val="accent6">
              <a:lumMod val="40000"/>
              <a:lumOff val="60000"/>
            </a:schemeClr>
          </a:solidFill>
        </p:spPr>
      </p:pic>
      <p:sp>
        <p:nvSpPr>
          <p:cNvPr id="9" name="TextBox 8">
            <a:extLst>
              <a:ext uri="{FF2B5EF4-FFF2-40B4-BE49-F238E27FC236}">
                <a16:creationId xmlns:a16="http://schemas.microsoft.com/office/drawing/2014/main" id="{BBE155D2-A7E9-D204-FFD6-DDFC2C55A7D4}"/>
              </a:ext>
            </a:extLst>
          </p:cNvPr>
          <p:cNvSpPr txBox="1"/>
          <p:nvPr/>
        </p:nvSpPr>
        <p:spPr>
          <a:xfrm>
            <a:off x="0" y="6487386"/>
            <a:ext cx="6097554" cy="369332"/>
          </a:xfrm>
          <a:prstGeom prst="rect">
            <a:avLst/>
          </a:prstGeom>
          <a:noFill/>
        </p:spPr>
        <p:txBody>
          <a:bodyPr wrap="square">
            <a:spAutoFit/>
          </a:bodyPr>
          <a:lstStyle/>
          <a:p>
            <a:r>
              <a:rPr lang="en-US" sz="1800" dirty="0">
                <a:solidFill>
                  <a:schemeClr val="bg1"/>
                </a:solidFill>
                <a:latin typeface="Monotype Corsiva" panose="03010101010201010101" pitchFamily="66" charset="0"/>
                <a:ea typeface="Microsoft YaHei Light" panose="020B0502040204020203" pitchFamily="34" charset="-122"/>
              </a:rPr>
              <a:t>© Maggie Brown</a:t>
            </a:r>
          </a:p>
        </p:txBody>
      </p:sp>
      <p:pic>
        <p:nvPicPr>
          <p:cNvPr id="10" name="Graphic 9" descr="Star">
            <a:extLst>
              <a:ext uri="{FF2B5EF4-FFF2-40B4-BE49-F238E27FC236}">
                <a16:creationId xmlns:a16="http://schemas.microsoft.com/office/drawing/2014/main" id="{41AE9701-B288-735E-6763-209DF0DC7916}"/>
              </a:ext>
            </a:extLst>
          </p:cNvPr>
          <p:cNvPicPr>
            <a:picLocks noChangeAspect="1"/>
          </p:cNvPicPr>
          <p:nvPr/>
        </p:nvPicPr>
        <p:blipFill>
          <a:blip r:embed="rId5">
            <a:extLst>
              <a:ext uri="{96DAC541-7B7A-43D3-8B79-37D633B846F1}">
                <asvg:svgBlip xmlns:asvg="http://schemas.microsoft.com/office/drawing/2016/SVG/main" r:embed="rId6"/>
              </a:ext>
            </a:extLst>
          </a:blip>
          <a:srcRect/>
          <a:stretch/>
        </p:blipFill>
        <p:spPr>
          <a:xfrm>
            <a:off x="8463368" y="2199392"/>
            <a:ext cx="856447" cy="856447"/>
          </a:xfrm>
          <a:prstGeom prst="rect">
            <a:avLst/>
          </a:prstGeom>
        </p:spPr>
      </p:pic>
    </p:spTree>
    <p:extLst>
      <p:ext uri="{BB962C8B-B14F-4D97-AF65-F5344CB8AC3E}">
        <p14:creationId xmlns:p14="http://schemas.microsoft.com/office/powerpoint/2010/main" val="162682722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picture containing text, ocean floor, night sky&#10;&#10;Description automatically generated">
            <a:extLst>
              <a:ext uri="{FF2B5EF4-FFF2-40B4-BE49-F238E27FC236}">
                <a16:creationId xmlns:a16="http://schemas.microsoft.com/office/drawing/2014/main" id="{31F22406-B2E6-2263-B3F0-581013789EF6}"/>
              </a:ext>
            </a:extLst>
          </p:cNvPr>
          <p:cNvPicPr>
            <a:picLocks noChangeAspect="1"/>
          </p:cNvPicPr>
          <p:nvPr/>
        </p:nvPicPr>
        <p:blipFill rotWithShape="1">
          <a:blip r:embed="rId2">
            <a:extLst>
              <a:ext uri="{28A0092B-C50C-407E-A947-70E740481C1C}">
                <a14:useLocalDpi xmlns:a14="http://schemas.microsoft.com/office/drawing/2010/main" val="0"/>
              </a:ext>
            </a:extLst>
          </a:blip>
          <a:srcRect r="7110" b="-1"/>
          <a:stretch/>
        </p:blipFill>
        <p:spPr>
          <a:xfrm>
            <a:off x="20" y="10"/>
            <a:ext cx="12191980" cy="6857990"/>
          </a:xfrm>
          <a:prstGeom prst="rect">
            <a:avLst/>
          </a:prstGeom>
        </p:spPr>
      </p:pic>
      <p:sp>
        <p:nvSpPr>
          <p:cNvPr id="65"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id="{3D89BC7F-F028-E4E7-33A9-27BBC3B181F3}"/>
              </a:ext>
            </a:extLst>
          </p:cNvPr>
          <p:cNvSpPr>
            <a:spLocks noGrp="1"/>
          </p:cNvSpPr>
          <p:nvPr>
            <p:ph type="ctrTitle"/>
          </p:nvPr>
        </p:nvSpPr>
        <p:spPr>
          <a:xfrm>
            <a:off x="8022021" y="3231931"/>
            <a:ext cx="3852041" cy="1834056"/>
          </a:xfrm>
        </p:spPr>
        <p:txBody>
          <a:bodyPr>
            <a:normAutofit/>
          </a:bodyPr>
          <a:lstStyle/>
          <a:p>
            <a:r>
              <a:rPr lang="en-US" sz="4000" dirty="0"/>
              <a:t>10 Minute Break</a:t>
            </a:r>
          </a:p>
        </p:txBody>
      </p:sp>
      <p:sp>
        <p:nvSpPr>
          <p:cNvPr id="3" name="Subtitle 2">
            <a:extLst>
              <a:ext uri="{FF2B5EF4-FFF2-40B4-BE49-F238E27FC236}">
                <a16:creationId xmlns:a16="http://schemas.microsoft.com/office/drawing/2014/main" id="{49CD5C29-BA30-553E-A76A-B2E91A1449D8}"/>
              </a:ext>
            </a:extLst>
          </p:cNvPr>
          <p:cNvSpPr>
            <a:spLocks noGrp="1"/>
          </p:cNvSpPr>
          <p:nvPr>
            <p:ph type="subTitle" idx="1"/>
          </p:nvPr>
        </p:nvSpPr>
        <p:spPr>
          <a:xfrm>
            <a:off x="7782910" y="5242675"/>
            <a:ext cx="4330262" cy="683284"/>
          </a:xfrm>
        </p:spPr>
        <p:txBody>
          <a:bodyPr>
            <a:normAutofit/>
          </a:bodyPr>
          <a:lstStyle/>
          <a:p>
            <a:r>
              <a:rPr lang="en-US" sz="2000" dirty="0"/>
              <a:t>Next up: Dr. Ellen Fiedler</a:t>
            </a:r>
          </a:p>
        </p:txBody>
      </p:sp>
      <p:cxnSp>
        <p:nvCxnSpPr>
          <p:cNvPr id="67" name="Straight Connector 66">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09503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descr="Stars in the sky&#10;&#10;Description automatically generated with low confidence">
            <a:extLst>
              <a:ext uri="{FF2B5EF4-FFF2-40B4-BE49-F238E27FC236}">
                <a16:creationId xmlns:a16="http://schemas.microsoft.com/office/drawing/2014/main" id="{906B3AC7-4356-C48C-4DAA-CBF6938CF844}"/>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t="24271" b="19495"/>
          <a:stretch/>
        </p:blipFill>
        <p:spPr>
          <a:xfrm>
            <a:off x="-1" y="-30"/>
            <a:ext cx="12192000" cy="6855958"/>
          </a:xfrm>
          <a:prstGeom prst="rect">
            <a:avLst/>
          </a:prstGeom>
        </p:spPr>
      </p:pic>
      <p:sp>
        <p:nvSpPr>
          <p:cNvPr id="2" name="Title 1">
            <a:extLst>
              <a:ext uri="{FF2B5EF4-FFF2-40B4-BE49-F238E27FC236}">
                <a16:creationId xmlns:a16="http://schemas.microsoft.com/office/drawing/2014/main" id="{E42F62E3-C848-E6CB-A085-3A626C9D4363}"/>
              </a:ext>
            </a:extLst>
          </p:cNvPr>
          <p:cNvSpPr>
            <a:spLocks noGrp="1"/>
          </p:cNvSpPr>
          <p:nvPr>
            <p:ph type="ctrTitle"/>
          </p:nvPr>
        </p:nvSpPr>
        <p:spPr>
          <a:xfrm>
            <a:off x="595421" y="4062279"/>
            <a:ext cx="4666470" cy="2076333"/>
          </a:xfrm>
        </p:spPr>
        <p:txBody>
          <a:bodyPr anchor="t">
            <a:normAutofit/>
          </a:bodyPr>
          <a:lstStyle/>
          <a:p>
            <a:pPr algn="l"/>
            <a:r>
              <a:rPr lang="en-US" sz="3200" dirty="0"/>
              <a:t>Stormy Seas or Smooth Sailing? Being Gifted During Life’s Later Years</a:t>
            </a:r>
          </a:p>
        </p:txBody>
      </p:sp>
      <p:sp>
        <p:nvSpPr>
          <p:cNvPr id="3" name="Subtitle 2">
            <a:extLst>
              <a:ext uri="{FF2B5EF4-FFF2-40B4-BE49-F238E27FC236}">
                <a16:creationId xmlns:a16="http://schemas.microsoft.com/office/drawing/2014/main" id="{17DDCA46-F893-99B0-41F9-AC8925BFFF8C}"/>
              </a:ext>
            </a:extLst>
          </p:cNvPr>
          <p:cNvSpPr>
            <a:spLocks noGrp="1"/>
          </p:cNvSpPr>
          <p:nvPr>
            <p:ph type="subTitle" idx="1"/>
          </p:nvPr>
        </p:nvSpPr>
        <p:spPr>
          <a:xfrm>
            <a:off x="595421" y="2941859"/>
            <a:ext cx="4823883" cy="972180"/>
          </a:xfrm>
        </p:spPr>
        <p:txBody>
          <a:bodyPr anchor="b">
            <a:normAutofit/>
          </a:bodyPr>
          <a:lstStyle/>
          <a:p>
            <a:pPr algn="l"/>
            <a:r>
              <a:rPr lang="en-US" sz="4800" dirty="0"/>
              <a:t>Dr. Ellen Fiedler</a:t>
            </a:r>
          </a:p>
        </p:txBody>
      </p:sp>
      <p:sp>
        <p:nvSpPr>
          <p:cNvPr id="67" name="Freeform: Shape 66">
            <a:extLst>
              <a:ext uri="{FF2B5EF4-FFF2-40B4-BE49-F238E27FC236}">
                <a16:creationId xmlns:a16="http://schemas.microsoft.com/office/drawing/2014/main" id="{BCC55ACC-A2F6-403C-A3A4-D59B3734D45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857312" y="381000"/>
            <a:ext cx="6334689" cy="6477000"/>
          </a:xfrm>
          <a:custGeom>
            <a:avLst/>
            <a:gdLst>
              <a:gd name="connsiteX0" fmla="*/ 3561588 w 6334689"/>
              <a:gd name="connsiteY0" fmla="*/ 0 h 6477000"/>
              <a:gd name="connsiteX1" fmla="*/ 6309883 w 6334689"/>
              <a:gd name="connsiteY1" fmla="*/ 1296087 h 6477000"/>
              <a:gd name="connsiteX2" fmla="*/ 6334689 w 6334689"/>
              <a:gd name="connsiteY2" fmla="*/ 1329261 h 6477000"/>
              <a:gd name="connsiteX3" fmla="*/ 6334689 w 6334689"/>
              <a:gd name="connsiteY3" fmla="*/ 5793916 h 6477000"/>
              <a:gd name="connsiteX4" fmla="*/ 6309883 w 6334689"/>
              <a:gd name="connsiteY4" fmla="*/ 5827089 h 6477000"/>
              <a:gd name="connsiteX5" fmla="*/ 5760467 w 6334689"/>
              <a:gd name="connsiteY5" fmla="*/ 6363539 h 6477000"/>
              <a:gd name="connsiteX6" fmla="*/ 5607796 w 6334689"/>
              <a:gd name="connsiteY6" fmla="*/ 6477000 h 6477000"/>
              <a:gd name="connsiteX7" fmla="*/ 1519571 w 6334689"/>
              <a:gd name="connsiteY7" fmla="*/ 6477000 h 6477000"/>
              <a:gd name="connsiteX8" fmla="*/ 1296088 w 6334689"/>
              <a:gd name="connsiteY8" fmla="*/ 6309883 h 6477000"/>
              <a:gd name="connsiteX9" fmla="*/ 0 w 6334689"/>
              <a:gd name="connsiteY9" fmla="*/ 3561588 h 6477000"/>
              <a:gd name="connsiteX10" fmla="*/ 3561588 w 6334689"/>
              <a:gd name="connsiteY10" fmla="*/ 0 h 647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334689" h="6477000">
                <a:moveTo>
                  <a:pt x="3561588" y="0"/>
                </a:moveTo>
                <a:cubicBezTo>
                  <a:pt x="4668032" y="0"/>
                  <a:pt x="5656635" y="504534"/>
                  <a:pt x="6309883" y="1296087"/>
                </a:cubicBezTo>
                <a:lnTo>
                  <a:pt x="6334689" y="1329261"/>
                </a:lnTo>
                <a:lnTo>
                  <a:pt x="6334689" y="5793916"/>
                </a:lnTo>
                <a:lnTo>
                  <a:pt x="6309883" y="5827089"/>
                </a:lnTo>
                <a:cubicBezTo>
                  <a:pt x="6146571" y="6024977"/>
                  <a:pt x="5962299" y="6204927"/>
                  <a:pt x="5760467" y="6363539"/>
                </a:cubicBezTo>
                <a:lnTo>
                  <a:pt x="5607796" y="6477000"/>
                </a:lnTo>
                <a:lnTo>
                  <a:pt x="1519571" y="6477000"/>
                </a:lnTo>
                <a:lnTo>
                  <a:pt x="1296088" y="6309883"/>
                </a:lnTo>
                <a:cubicBezTo>
                  <a:pt x="504535" y="5656635"/>
                  <a:pt x="0" y="4668032"/>
                  <a:pt x="0" y="3561588"/>
                </a:cubicBezTo>
                <a:cubicBezTo>
                  <a:pt x="0" y="1594577"/>
                  <a:pt x="1594577" y="0"/>
                  <a:pt x="356158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5" name="Picture 14" descr="A picture containing person, person, indoor, wearing&#10;&#10;Description automatically generated">
            <a:extLst>
              <a:ext uri="{FF2B5EF4-FFF2-40B4-BE49-F238E27FC236}">
                <a16:creationId xmlns:a16="http://schemas.microsoft.com/office/drawing/2014/main" id="{16009CCE-D8DE-42BB-9625-165574B7BAB1}"/>
              </a:ext>
            </a:extLst>
          </p:cNvPr>
          <p:cNvPicPr>
            <a:picLocks noChangeAspect="1"/>
          </p:cNvPicPr>
          <p:nvPr/>
        </p:nvPicPr>
        <p:blipFill rotWithShape="1">
          <a:blip r:embed="rId3">
            <a:extLst>
              <a:ext uri="{28A0092B-C50C-407E-A947-70E740481C1C}">
                <a14:useLocalDpi xmlns:a14="http://schemas.microsoft.com/office/drawing/2010/main" val="0"/>
              </a:ext>
            </a:extLst>
          </a:blip>
          <a:srcRect t="8963" r="-2" b="13033"/>
          <a:stretch/>
        </p:blipFill>
        <p:spPr>
          <a:xfrm>
            <a:off x="6021086" y="544804"/>
            <a:ext cx="6170914" cy="6313225"/>
          </a:xfrm>
          <a:custGeom>
            <a:avLst/>
            <a:gdLst/>
            <a:ahLst/>
            <a:cxnLst/>
            <a:rect l="l" t="t" r="r" b="b"/>
            <a:pathLst>
              <a:path w="6170914" h="6313225">
                <a:moveTo>
                  <a:pt x="3397813" y="0"/>
                </a:moveTo>
                <a:cubicBezTo>
                  <a:pt x="4453378" y="0"/>
                  <a:pt x="5396522" y="481334"/>
                  <a:pt x="6019731" y="1236489"/>
                </a:cubicBezTo>
                <a:lnTo>
                  <a:pt x="6170914" y="1438663"/>
                </a:lnTo>
                <a:lnTo>
                  <a:pt x="6170914" y="5356963"/>
                </a:lnTo>
                <a:lnTo>
                  <a:pt x="6019731" y="5559138"/>
                </a:lnTo>
                <a:cubicBezTo>
                  <a:pt x="5786028" y="5842321"/>
                  <a:pt x="5507333" y="6086998"/>
                  <a:pt x="5194591" y="6282226"/>
                </a:cubicBezTo>
                <a:lnTo>
                  <a:pt x="5141791" y="6313225"/>
                </a:lnTo>
                <a:lnTo>
                  <a:pt x="1659199" y="6313225"/>
                </a:lnTo>
                <a:lnTo>
                  <a:pt x="1498064" y="6215333"/>
                </a:lnTo>
                <a:cubicBezTo>
                  <a:pt x="594240" y="5604721"/>
                  <a:pt x="0" y="4570663"/>
                  <a:pt x="0" y="3397813"/>
                </a:cubicBezTo>
                <a:cubicBezTo>
                  <a:pt x="0" y="1521253"/>
                  <a:pt x="1521253" y="0"/>
                  <a:pt x="3397813" y="0"/>
                </a:cubicBezTo>
                <a:close/>
              </a:path>
            </a:pathLst>
          </a:custGeom>
        </p:spPr>
      </p:pic>
      <p:pic>
        <p:nvPicPr>
          <p:cNvPr id="39" name="Picture 38" descr="A black and white sign&#10;&#10;Description automatically generated with low confidence">
            <a:extLst>
              <a:ext uri="{FF2B5EF4-FFF2-40B4-BE49-F238E27FC236}">
                <a16:creationId xmlns:a16="http://schemas.microsoft.com/office/drawing/2014/main" id="{5981E949-B1C5-3367-EB04-8A4537CA8C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4863" y="510883"/>
            <a:ext cx="3081534" cy="847346"/>
          </a:xfrm>
          <a:prstGeom prst="rect">
            <a:avLst/>
          </a:prstGeom>
        </p:spPr>
      </p:pic>
      <p:sp>
        <p:nvSpPr>
          <p:cNvPr id="8" name="TextBox 7">
            <a:extLst>
              <a:ext uri="{FF2B5EF4-FFF2-40B4-BE49-F238E27FC236}">
                <a16:creationId xmlns:a16="http://schemas.microsoft.com/office/drawing/2014/main" id="{F692069C-4577-9FE6-622D-74D709935D77}"/>
              </a:ext>
            </a:extLst>
          </p:cNvPr>
          <p:cNvSpPr txBox="1"/>
          <p:nvPr/>
        </p:nvSpPr>
        <p:spPr>
          <a:xfrm>
            <a:off x="1" y="6498398"/>
            <a:ext cx="6158752" cy="369332"/>
          </a:xfrm>
          <a:prstGeom prst="rect">
            <a:avLst/>
          </a:prstGeom>
          <a:noFill/>
        </p:spPr>
        <p:txBody>
          <a:bodyPr wrap="square">
            <a:spAutoFit/>
          </a:bodyPr>
          <a:lstStyle/>
          <a:p>
            <a:r>
              <a:rPr lang="en-US" sz="1800" dirty="0">
                <a:latin typeface="Monotype Corsiva" panose="03010101010201010101" pitchFamily="66" charset="0"/>
                <a:ea typeface="Microsoft YaHei Light" panose="020B0502040204020203" pitchFamily="34" charset="-122"/>
              </a:rPr>
              <a:t>© Ellen Fiedler</a:t>
            </a:r>
          </a:p>
        </p:txBody>
      </p:sp>
    </p:spTree>
    <p:extLst>
      <p:ext uri="{BB962C8B-B14F-4D97-AF65-F5344CB8AC3E}">
        <p14:creationId xmlns:p14="http://schemas.microsoft.com/office/powerpoint/2010/main" val="3132994990"/>
      </p:ext>
    </p:extLst>
  </p:cSld>
  <p:clrMapOvr>
    <a:overrideClrMapping bg1="dk1" tx1="lt1" bg2="dk2" tx2="lt2" accent1="accent1" accent2="accent2" accent3="accent3" accent4="accent4" accent5="accent5" accent6="accent6" hlink="hlink" folHlink="folHlink"/>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Stars in the sky&#10;&#10;Description automatically generated with low confidence">
            <a:extLst>
              <a:ext uri="{FF2B5EF4-FFF2-40B4-BE49-F238E27FC236}">
                <a16:creationId xmlns:a16="http://schemas.microsoft.com/office/drawing/2014/main" id="{089F4259-7D65-F7D4-EF73-21B2FAADD28F}"/>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24268" b="19492"/>
          <a:stretch/>
        </p:blipFill>
        <p:spPr>
          <a:xfrm>
            <a:off x="20" y="1282"/>
            <a:ext cx="12191980" cy="6856718"/>
          </a:xfrm>
          <a:prstGeom prst="rect">
            <a:avLst/>
          </a:prstGeom>
        </p:spPr>
      </p:pic>
      <p:sp>
        <p:nvSpPr>
          <p:cNvPr id="7" name="Title 1">
            <a:extLst>
              <a:ext uri="{FF2B5EF4-FFF2-40B4-BE49-F238E27FC236}">
                <a16:creationId xmlns:a16="http://schemas.microsoft.com/office/drawing/2014/main" id="{4692651F-9F9D-8D94-0AC5-D27C440F59B9}"/>
              </a:ext>
            </a:extLst>
          </p:cNvPr>
          <p:cNvSpPr>
            <a:spLocks noGrp="1"/>
          </p:cNvSpPr>
          <p:nvPr>
            <p:ph type="title"/>
          </p:nvPr>
        </p:nvSpPr>
        <p:spPr>
          <a:xfrm>
            <a:off x="704380" y="947164"/>
            <a:ext cx="8761413" cy="706964"/>
          </a:xfrm>
        </p:spPr>
        <p:txBody>
          <a:bodyPr>
            <a:noAutofit/>
          </a:bodyPr>
          <a:lstStyle/>
          <a:p>
            <a:r>
              <a:rPr lang="en-US" b="1" dirty="0">
                <a:solidFill>
                  <a:schemeClr val="bg1"/>
                </a:solidFill>
              </a:rPr>
              <a:t>Why do I care about gifted adults, including those who are “older?”</a:t>
            </a:r>
          </a:p>
        </p:txBody>
      </p:sp>
      <p:sp>
        <p:nvSpPr>
          <p:cNvPr id="8" name="Content Placeholder 2">
            <a:extLst>
              <a:ext uri="{FF2B5EF4-FFF2-40B4-BE49-F238E27FC236}">
                <a16:creationId xmlns:a16="http://schemas.microsoft.com/office/drawing/2014/main" id="{4DF0D0DA-37F8-B705-73F0-5D1EF4303159}"/>
              </a:ext>
            </a:extLst>
          </p:cNvPr>
          <p:cNvSpPr txBox="1">
            <a:spLocks/>
          </p:cNvSpPr>
          <p:nvPr/>
        </p:nvSpPr>
        <p:spPr>
          <a:xfrm>
            <a:off x="704380" y="2252134"/>
            <a:ext cx="10772003" cy="4605866"/>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thaiDist">
              <a:spcAft>
                <a:spcPts val="1400"/>
              </a:spcAft>
            </a:pPr>
            <a:r>
              <a:rPr lang="en-US" sz="2400" dirty="0">
                <a:solidFill>
                  <a:schemeClr val="bg1"/>
                </a:solidFill>
              </a:rPr>
              <a:t>Speaking from my heart.</a:t>
            </a:r>
          </a:p>
          <a:p>
            <a:pPr algn="thaiDist">
              <a:spcAft>
                <a:spcPts val="1400"/>
              </a:spcAft>
            </a:pPr>
            <a:r>
              <a:rPr lang="en-US" sz="2400" dirty="0">
                <a:solidFill>
                  <a:schemeClr val="bg1"/>
                </a:solidFill>
              </a:rPr>
              <a:t>A word or two about the title of my presentation …..</a:t>
            </a:r>
          </a:p>
          <a:p>
            <a:pPr algn="thaiDist">
              <a:spcAft>
                <a:spcPts val="1400"/>
              </a:spcAft>
            </a:pPr>
            <a:r>
              <a:rPr lang="en-US" sz="2400" dirty="0">
                <a:solidFill>
                  <a:schemeClr val="bg1"/>
                </a:solidFill>
              </a:rPr>
              <a:t>Think about and consider what I’ll be talking about as well as what the others have discussed today.</a:t>
            </a:r>
          </a:p>
          <a:p>
            <a:pPr algn="thaiDist">
              <a:spcAft>
                <a:spcPts val="1400"/>
              </a:spcAft>
            </a:pPr>
            <a:r>
              <a:rPr lang="en-US" sz="2400" dirty="0">
                <a:solidFill>
                  <a:schemeClr val="bg1"/>
                </a:solidFill>
              </a:rPr>
              <a:t>Good to have conversations about all of this!</a:t>
            </a:r>
          </a:p>
          <a:p>
            <a:pPr algn="thaiDist">
              <a:spcAft>
                <a:spcPts val="1400"/>
              </a:spcAft>
            </a:pPr>
            <a:r>
              <a:rPr lang="en-US" sz="2400" dirty="0">
                <a:solidFill>
                  <a:schemeClr val="bg1"/>
                </a:solidFill>
              </a:rPr>
              <a:t>Disclaimer about generalizations that I’ll be making.</a:t>
            </a:r>
          </a:p>
          <a:p>
            <a:pPr lvl="1" algn="thaiDist">
              <a:spcBef>
                <a:spcPts val="0"/>
              </a:spcBef>
              <a:spcAft>
                <a:spcPts val="1400"/>
              </a:spcAft>
            </a:pPr>
            <a:r>
              <a:rPr lang="en-US" sz="2200" dirty="0">
                <a:solidFill>
                  <a:schemeClr val="bg1"/>
                </a:solidFill>
              </a:rPr>
              <a:t>Perfectly fine for you to be thinking “yes, but…..” </a:t>
            </a:r>
          </a:p>
        </p:txBody>
      </p:sp>
      <p:sp>
        <p:nvSpPr>
          <p:cNvPr id="9" name="TextBox 8">
            <a:extLst>
              <a:ext uri="{FF2B5EF4-FFF2-40B4-BE49-F238E27FC236}">
                <a16:creationId xmlns:a16="http://schemas.microsoft.com/office/drawing/2014/main" id="{58953CBE-F693-AD98-E247-EF4C2BEE77C6}"/>
              </a:ext>
            </a:extLst>
          </p:cNvPr>
          <p:cNvSpPr txBox="1"/>
          <p:nvPr/>
        </p:nvSpPr>
        <p:spPr>
          <a:xfrm>
            <a:off x="1" y="6498398"/>
            <a:ext cx="6158752" cy="369332"/>
          </a:xfrm>
          <a:prstGeom prst="rect">
            <a:avLst/>
          </a:prstGeom>
          <a:noFill/>
        </p:spPr>
        <p:txBody>
          <a:bodyPr wrap="square">
            <a:spAutoFit/>
          </a:bodyPr>
          <a:lstStyle/>
          <a:p>
            <a:r>
              <a:rPr lang="en-US" sz="1800" dirty="0">
                <a:solidFill>
                  <a:schemeClr val="bg1"/>
                </a:solidFill>
                <a:latin typeface="Monotype Corsiva" panose="03010101010201010101" pitchFamily="66" charset="0"/>
                <a:ea typeface="Microsoft YaHei Light" panose="020B0502040204020203" pitchFamily="34" charset="-122"/>
              </a:rPr>
              <a:t>© Rianne van de Ven</a:t>
            </a:r>
          </a:p>
        </p:txBody>
      </p:sp>
    </p:spTree>
    <p:extLst>
      <p:ext uri="{BB962C8B-B14F-4D97-AF65-F5344CB8AC3E}">
        <p14:creationId xmlns:p14="http://schemas.microsoft.com/office/powerpoint/2010/main" val="38516131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Stars in the sky&#10;&#10;Description automatically generated with low confidence">
            <a:extLst>
              <a:ext uri="{FF2B5EF4-FFF2-40B4-BE49-F238E27FC236}">
                <a16:creationId xmlns:a16="http://schemas.microsoft.com/office/drawing/2014/main" id="{CBFBCB6D-96B6-CC50-59E8-682ACC74F143}"/>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24268" b="19492"/>
          <a:stretch/>
        </p:blipFill>
        <p:spPr>
          <a:xfrm>
            <a:off x="20" y="1282"/>
            <a:ext cx="12191980" cy="6856718"/>
          </a:xfrm>
          <a:prstGeom prst="rect">
            <a:avLst/>
          </a:prstGeom>
        </p:spPr>
      </p:pic>
      <p:sp>
        <p:nvSpPr>
          <p:cNvPr id="7" name="Rectangle 2">
            <a:extLst>
              <a:ext uri="{FF2B5EF4-FFF2-40B4-BE49-F238E27FC236}">
                <a16:creationId xmlns:a16="http://schemas.microsoft.com/office/drawing/2014/main" id="{9F5BDC37-613C-B0E5-E516-948405B50812}"/>
              </a:ext>
            </a:extLst>
          </p:cNvPr>
          <p:cNvSpPr>
            <a:spLocks noGrp="1" noChangeArrowheads="1"/>
          </p:cNvSpPr>
          <p:nvPr>
            <p:ph type="title"/>
          </p:nvPr>
        </p:nvSpPr>
        <p:spPr>
          <a:xfrm>
            <a:off x="1571367" y="794582"/>
            <a:ext cx="7620000" cy="951309"/>
          </a:xfrm>
        </p:spPr>
        <p:txBody>
          <a:bodyPr>
            <a:normAutofit/>
          </a:bodyPr>
          <a:lstStyle/>
          <a:p>
            <a:pPr algn="ctr">
              <a:defRPr/>
            </a:pPr>
            <a:r>
              <a:rPr lang="en-US" b="1" dirty="0">
                <a:solidFill>
                  <a:schemeClr val="bg1"/>
                </a:solidFill>
                <a:latin typeface="Bradley Hand Bold"/>
                <a:cs typeface="Bradley Hand Bold"/>
              </a:rPr>
              <a:t>You don’t outgrow giftedness!</a:t>
            </a:r>
          </a:p>
        </p:txBody>
      </p:sp>
      <p:sp>
        <p:nvSpPr>
          <p:cNvPr id="8" name="Rectangle 1">
            <a:extLst>
              <a:ext uri="{FF2B5EF4-FFF2-40B4-BE49-F238E27FC236}">
                <a16:creationId xmlns:a16="http://schemas.microsoft.com/office/drawing/2014/main" id="{657AC840-6713-7FDF-AD16-6D48E2357289}"/>
              </a:ext>
            </a:extLst>
          </p:cNvPr>
          <p:cNvSpPr txBox="1">
            <a:spLocks noChangeArrowheads="1"/>
          </p:cNvSpPr>
          <p:nvPr/>
        </p:nvSpPr>
        <p:spPr>
          <a:xfrm>
            <a:off x="4611392" y="1841157"/>
            <a:ext cx="7240182" cy="5568105"/>
          </a:xfrm>
          <a:prstGeom prst="rect">
            <a:avLst/>
          </a:prstGeom>
        </p:spPr>
        <p:txBody>
          <a:bodyPr vert="horz" lIns="64291" tIns="32146" rIns="64291" bIns="32146"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16380" indent="-457200">
              <a:spcAft>
                <a:spcPts val="600"/>
              </a:spcAft>
              <a:defRPr/>
            </a:pPr>
            <a:endParaRPr lang="en-US" dirty="0">
              <a:solidFill>
                <a:schemeClr val="bg1"/>
              </a:solidFill>
              <a:effectLst>
                <a:outerShdw blurRad="38100" dist="38100" dir="2700000" algn="tl">
                  <a:srgbClr val="DDDDDD"/>
                </a:outerShdw>
              </a:effectLst>
            </a:endParaRPr>
          </a:p>
          <a:p>
            <a:pPr marL="741291" indent="-482111">
              <a:spcAft>
                <a:spcPts val="600"/>
              </a:spcAft>
              <a:buSzPct val="100000"/>
              <a:defRPr/>
            </a:pPr>
            <a:r>
              <a:rPr lang="en-US" dirty="0">
                <a:solidFill>
                  <a:schemeClr val="bg1"/>
                </a:solidFill>
              </a:rPr>
              <a:t>Gifted children become gifted adults.</a:t>
            </a:r>
          </a:p>
          <a:p>
            <a:pPr marL="741291" indent="-482111">
              <a:spcAft>
                <a:spcPts val="600"/>
              </a:spcAft>
              <a:buSzPct val="100000"/>
              <a:defRPr/>
            </a:pPr>
            <a:r>
              <a:rPr lang="en-US" dirty="0">
                <a:solidFill>
                  <a:schemeClr val="bg1"/>
                </a:solidFill>
              </a:rPr>
              <a:t>Giftedness is part and parcel of who someone is at every age and stage of life.</a:t>
            </a:r>
          </a:p>
          <a:p>
            <a:pPr marL="741291" indent="-482111">
              <a:spcAft>
                <a:spcPts val="600"/>
              </a:spcAft>
              <a:buSzPct val="100000"/>
              <a:defRPr/>
            </a:pPr>
            <a:r>
              <a:rPr lang="en-US" dirty="0">
                <a:solidFill>
                  <a:schemeClr val="bg1"/>
                </a:solidFill>
              </a:rPr>
              <a:t>My focus today is on </a:t>
            </a:r>
            <a:r>
              <a:rPr lang="en-US" u="sng" dirty="0">
                <a:solidFill>
                  <a:schemeClr val="bg1"/>
                </a:solidFill>
              </a:rPr>
              <a:t>older gifted adults</a:t>
            </a:r>
            <a:r>
              <a:rPr lang="en-US" dirty="0">
                <a:solidFill>
                  <a:schemeClr val="bg1"/>
                </a:solidFill>
              </a:rPr>
              <a:t> </a:t>
            </a:r>
            <a:r>
              <a:rPr lang="mr-IN" dirty="0">
                <a:solidFill>
                  <a:schemeClr val="bg1"/>
                </a:solidFill>
              </a:rPr>
              <a:t>–</a:t>
            </a:r>
            <a:r>
              <a:rPr lang="en-US" dirty="0">
                <a:solidFill>
                  <a:schemeClr val="bg1"/>
                </a:solidFill>
              </a:rPr>
              <a:t> a typically forgotten group of gifted individuals.</a:t>
            </a:r>
          </a:p>
        </p:txBody>
      </p:sp>
      <p:pic>
        <p:nvPicPr>
          <p:cNvPr id="9" name="Content Placeholder 4" descr="http://www.forbescollege.com/files/1533884/lifespan%20image(2).jpg?lmsauth=3248e97b8b8419fc9994a0f1176e140d1e1b68b1">
            <a:extLst>
              <a:ext uri="{FF2B5EF4-FFF2-40B4-BE49-F238E27FC236}">
                <a16:creationId xmlns:a16="http://schemas.microsoft.com/office/drawing/2014/main" id="{D2FF5EE6-0D62-F647-0A6C-D094BEB2F8E6}"/>
              </a:ext>
            </a:extLst>
          </p:cNvPr>
          <p:cNvPicPr>
            <a:picLocks noGrp="1"/>
          </p:cNvPicPr>
          <p:nvPr/>
        </p:nvPicPr>
        <p:blipFill>
          <a:blip r:embed="rId3">
            <a:extLst>
              <a:ext uri="{28A0092B-C50C-407E-A947-70E740481C1C}">
                <a14:useLocalDpi xmlns:a14="http://schemas.microsoft.com/office/drawing/2010/main" val="0"/>
              </a:ext>
            </a:extLst>
          </a:blip>
          <a:srcRect/>
          <a:stretch>
            <a:fillRect/>
          </a:stretch>
        </p:blipFill>
        <p:spPr bwMode="auto">
          <a:xfrm>
            <a:off x="704336" y="3733800"/>
            <a:ext cx="3558746" cy="2329618"/>
          </a:xfrm>
          <a:prstGeom prst="rect">
            <a:avLst/>
          </a:prstGeom>
          <a:noFill/>
          <a:ln>
            <a:noFill/>
          </a:ln>
        </p:spPr>
      </p:pic>
    </p:spTree>
    <p:extLst>
      <p:ext uri="{BB962C8B-B14F-4D97-AF65-F5344CB8AC3E}">
        <p14:creationId xmlns:p14="http://schemas.microsoft.com/office/powerpoint/2010/main" val="17125868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Stars in the sky&#10;&#10;Description automatically generated with low confidence">
            <a:extLst>
              <a:ext uri="{FF2B5EF4-FFF2-40B4-BE49-F238E27FC236}">
                <a16:creationId xmlns:a16="http://schemas.microsoft.com/office/drawing/2014/main" id="{879DDEF2-9432-1248-E4E0-BFC1CD4125A0}"/>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24268" b="19492"/>
          <a:stretch/>
        </p:blipFill>
        <p:spPr>
          <a:xfrm>
            <a:off x="20" y="1282"/>
            <a:ext cx="12191980" cy="6856718"/>
          </a:xfrm>
          <a:prstGeom prst="rect">
            <a:avLst/>
          </a:prstGeom>
        </p:spPr>
      </p:pic>
      <p:sp>
        <p:nvSpPr>
          <p:cNvPr id="7" name="Title 1">
            <a:extLst>
              <a:ext uri="{FF2B5EF4-FFF2-40B4-BE49-F238E27FC236}">
                <a16:creationId xmlns:a16="http://schemas.microsoft.com/office/drawing/2014/main" id="{1C8F9210-FDEC-BC4A-2D23-FCE497CE5E99}"/>
              </a:ext>
            </a:extLst>
          </p:cNvPr>
          <p:cNvSpPr>
            <a:spLocks noGrp="1"/>
          </p:cNvSpPr>
          <p:nvPr>
            <p:ph type="title"/>
          </p:nvPr>
        </p:nvSpPr>
        <p:spPr>
          <a:xfrm>
            <a:off x="755780" y="973668"/>
            <a:ext cx="9703836" cy="706964"/>
          </a:xfrm>
        </p:spPr>
        <p:txBody>
          <a:bodyPr>
            <a:noAutofit/>
          </a:bodyPr>
          <a:lstStyle/>
          <a:p>
            <a:pPr algn="ctr"/>
            <a:r>
              <a:rPr lang="en-US" b="1" dirty="0">
                <a:solidFill>
                  <a:schemeClr val="bg1"/>
                </a:solidFill>
              </a:rPr>
              <a:t>Looking at Perspectives on Giftedness: Food for Thought and Discussion</a:t>
            </a:r>
          </a:p>
        </p:txBody>
      </p:sp>
      <p:sp>
        <p:nvSpPr>
          <p:cNvPr id="8" name="Content Placeholder 2">
            <a:extLst>
              <a:ext uri="{FF2B5EF4-FFF2-40B4-BE49-F238E27FC236}">
                <a16:creationId xmlns:a16="http://schemas.microsoft.com/office/drawing/2014/main" id="{53E99AD7-3CC6-CA1A-68E9-B0F5546EB4FD}"/>
              </a:ext>
            </a:extLst>
          </p:cNvPr>
          <p:cNvSpPr txBox="1">
            <a:spLocks/>
          </p:cNvSpPr>
          <p:nvPr/>
        </p:nvSpPr>
        <p:spPr>
          <a:xfrm>
            <a:off x="383827" y="2369127"/>
            <a:ext cx="11531081" cy="4488873"/>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bg1"/>
                </a:solidFill>
              </a:rPr>
              <a:t>IQ does provide some helpful information, but ……</a:t>
            </a:r>
          </a:p>
          <a:p>
            <a:r>
              <a:rPr lang="en-US" dirty="0">
                <a:solidFill>
                  <a:schemeClr val="bg1"/>
                </a:solidFill>
              </a:rPr>
              <a:t>The “Columbus Group definition – a useful perspective that includes:</a:t>
            </a:r>
          </a:p>
          <a:p>
            <a:pPr lvl="1"/>
            <a:r>
              <a:rPr lang="en-US" dirty="0">
                <a:solidFill>
                  <a:schemeClr val="bg1"/>
                </a:solidFill>
              </a:rPr>
              <a:t>Asynchronous development</a:t>
            </a:r>
          </a:p>
          <a:p>
            <a:pPr lvl="1"/>
            <a:r>
              <a:rPr lang="en-US" dirty="0">
                <a:solidFill>
                  <a:schemeClr val="bg1"/>
                </a:solidFill>
              </a:rPr>
              <a:t>Advanced cognitive abilities and heightened intensity</a:t>
            </a:r>
          </a:p>
          <a:p>
            <a:pPr lvl="1"/>
            <a:r>
              <a:rPr lang="en-US" dirty="0">
                <a:solidFill>
                  <a:schemeClr val="bg1"/>
                </a:solidFill>
              </a:rPr>
              <a:t>The result: qualitatively different inner experiences and awareness that are different from the norm</a:t>
            </a:r>
          </a:p>
          <a:p>
            <a:pPr lvl="1"/>
            <a:r>
              <a:rPr lang="en-US" dirty="0">
                <a:solidFill>
                  <a:schemeClr val="bg1"/>
                </a:solidFill>
              </a:rPr>
              <a:t>Renders the gifted particularly vulnerable (regardless of age)</a:t>
            </a:r>
          </a:p>
          <a:p>
            <a:pPr>
              <a:lnSpc>
                <a:spcPct val="150000"/>
              </a:lnSpc>
            </a:pPr>
            <a:r>
              <a:rPr lang="en-US" dirty="0">
                <a:solidFill>
                  <a:schemeClr val="bg1"/>
                </a:solidFill>
              </a:rPr>
              <a:t>Annemarie Roeper’s definition: Another “inside view” of giftedness including greater sensitivity and a greater ability to understand and transform perceptions into intellectual and emotional experiences</a:t>
            </a:r>
          </a:p>
          <a:p>
            <a:pPr>
              <a:lnSpc>
                <a:spcPct val="150000"/>
              </a:lnSpc>
            </a:pPr>
            <a:r>
              <a:rPr lang="en-US" dirty="0">
                <a:solidFill>
                  <a:schemeClr val="bg1"/>
                </a:solidFill>
              </a:rPr>
              <a:t>These definitions go well beyond performance-based views that often haunt gifted adults throughout life</a:t>
            </a:r>
          </a:p>
        </p:txBody>
      </p:sp>
    </p:spTree>
    <p:extLst>
      <p:ext uri="{BB962C8B-B14F-4D97-AF65-F5344CB8AC3E}">
        <p14:creationId xmlns:p14="http://schemas.microsoft.com/office/powerpoint/2010/main" val="1179695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Stars in the sky&#10;&#10;Description automatically generated with low confidence">
            <a:extLst>
              <a:ext uri="{FF2B5EF4-FFF2-40B4-BE49-F238E27FC236}">
                <a16:creationId xmlns:a16="http://schemas.microsoft.com/office/drawing/2014/main" id="{879DDEF2-9432-1248-E4E0-BFC1CD4125A0}"/>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24268" b="19492"/>
          <a:stretch/>
        </p:blipFill>
        <p:spPr>
          <a:xfrm>
            <a:off x="20" y="1282"/>
            <a:ext cx="12191980" cy="6856718"/>
          </a:xfrm>
          <a:prstGeom prst="rect">
            <a:avLst/>
          </a:prstGeom>
        </p:spPr>
      </p:pic>
      <p:sp>
        <p:nvSpPr>
          <p:cNvPr id="4" name="Title 1">
            <a:extLst>
              <a:ext uri="{FF2B5EF4-FFF2-40B4-BE49-F238E27FC236}">
                <a16:creationId xmlns:a16="http://schemas.microsoft.com/office/drawing/2014/main" id="{04AC8F44-1814-E041-9ECF-5A85782C296B}"/>
              </a:ext>
            </a:extLst>
          </p:cNvPr>
          <p:cNvSpPr>
            <a:spLocks noGrp="1"/>
          </p:cNvSpPr>
          <p:nvPr>
            <p:ph type="title"/>
          </p:nvPr>
        </p:nvSpPr>
        <p:spPr>
          <a:xfrm>
            <a:off x="1154954" y="973668"/>
            <a:ext cx="8761413" cy="706964"/>
          </a:xfrm>
        </p:spPr>
        <p:txBody>
          <a:bodyPr/>
          <a:lstStyle/>
          <a:p>
            <a:r>
              <a:rPr lang="en-US" b="1" dirty="0">
                <a:solidFill>
                  <a:schemeClr val="bg1"/>
                </a:solidFill>
              </a:rPr>
              <a:t>Then and now ? ? ?</a:t>
            </a:r>
          </a:p>
        </p:txBody>
      </p:sp>
      <p:pic>
        <p:nvPicPr>
          <p:cNvPr id="6" name="Picture 1" descr="page9image18051216">
            <a:extLst>
              <a:ext uri="{FF2B5EF4-FFF2-40B4-BE49-F238E27FC236}">
                <a16:creationId xmlns:a16="http://schemas.microsoft.com/office/drawing/2014/main" id="{4FCFBC62-BC04-49B1-1A3D-536EB8E90BD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90531" y="2500927"/>
            <a:ext cx="8374209" cy="489425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a:extLst>
              <a:ext uri="{FF2B5EF4-FFF2-40B4-BE49-F238E27FC236}">
                <a16:creationId xmlns:a16="http://schemas.microsoft.com/office/drawing/2014/main" id="{348CEE85-B94F-D5CC-858C-6C2C1651F681}"/>
              </a:ext>
            </a:extLst>
          </p:cNvPr>
          <p:cNvSpPr/>
          <p:nvPr/>
        </p:nvSpPr>
        <p:spPr>
          <a:xfrm>
            <a:off x="1154954" y="2471485"/>
            <a:ext cx="10774017" cy="1569660"/>
          </a:xfrm>
          <a:prstGeom prst="rect">
            <a:avLst/>
          </a:prstGeom>
        </p:spPr>
        <p:txBody>
          <a:bodyPr wrap="square">
            <a:spAutoFit/>
          </a:bodyPr>
          <a:lstStyle/>
          <a:p>
            <a:pPr lvl="0" algn="ctr" defTabSz="914400" eaLnBrk="0" fontAlgn="base" hangingPunct="0">
              <a:spcBef>
                <a:spcPct val="0"/>
              </a:spcBef>
              <a:spcAft>
                <a:spcPct val="0"/>
              </a:spcAft>
            </a:pPr>
            <a:r>
              <a:rPr lang="en-US" altLang="en-US" sz="3200" dirty="0">
                <a:solidFill>
                  <a:schemeClr val="bg1"/>
                </a:solidFill>
                <a:latin typeface="Arial" panose="020B0604020202020204" pitchFamily="34" charset="0"/>
                <a:ea typeface="Helvetica" pitchFamily="2" charset="0"/>
              </a:rPr>
              <a:t>Historically, the intellectual and academic achievements of gifted </a:t>
            </a:r>
            <a:r>
              <a:rPr lang="en-US" altLang="en-US" sz="3200" u="sng" dirty="0">
                <a:solidFill>
                  <a:schemeClr val="bg1"/>
                </a:solidFill>
                <a:latin typeface="Arial" panose="020B0604020202020204" pitchFamily="34" charset="0"/>
                <a:ea typeface="Helvetica" pitchFamily="2" charset="0"/>
              </a:rPr>
              <a:t>children </a:t>
            </a:r>
            <a:r>
              <a:rPr lang="en-US" altLang="en-US" sz="3200" dirty="0">
                <a:solidFill>
                  <a:schemeClr val="bg1"/>
                </a:solidFill>
                <a:latin typeface="Arial" panose="020B0604020202020204" pitchFamily="34" charset="0"/>
                <a:ea typeface="Helvetica" pitchFamily="2" charset="0"/>
              </a:rPr>
              <a:t>have been emphasized, with very little attention paid to gifted </a:t>
            </a:r>
            <a:r>
              <a:rPr lang="en-US" altLang="en-US" sz="3200" u="sng" dirty="0">
                <a:solidFill>
                  <a:schemeClr val="bg1"/>
                </a:solidFill>
                <a:latin typeface="Arial" panose="020B0604020202020204" pitchFamily="34" charset="0"/>
                <a:ea typeface="Helvetica" pitchFamily="2" charset="0"/>
              </a:rPr>
              <a:t>adults</a:t>
            </a:r>
            <a:r>
              <a:rPr lang="en-US" altLang="en-US" sz="3200" dirty="0">
                <a:solidFill>
                  <a:schemeClr val="bg1"/>
                </a:solidFill>
                <a:latin typeface="Arial" panose="020B0604020202020204" pitchFamily="34" charset="0"/>
                <a:ea typeface="Helvetica" pitchFamily="2" charset="0"/>
              </a:rPr>
              <a:t> … until recently. </a:t>
            </a:r>
            <a:endParaRPr lang="en-US" altLang="en-US" sz="3200" dirty="0">
              <a:solidFill>
                <a:schemeClr val="bg1"/>
              </a:solidFill>
              <a:latin typeface="Arial" panose="020B0604020202020204" pitchFamily="34" charset="0"/>
            </a:endParaRPr>
          </a:p>
        </p:txBody>
      </p:sp>
    </p:spTree>
    <p:extLst>
      <p:ext uri="{BB962C8B-B14F-4D97-AF65-F5344CB8AC3E}">
        <p14:creationId xmlns:p14="http://schemas.microsoft.com/office/powerpoint/2010/main" val="3255978774"/>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Stars in the sky&#10;&#10;Description automatically generated with low confidence">
            <a:extLst>
              <a:ext uri="{FF2B5EF4-FFF2-40B4-BE49-F238E27FC236}">
                <a16:creationId xmlns:a16="http://schemas.microsoft.com/office/drawing/2014/main" id="{879DDEF2-9432-1248-E4E0-BFC1CD4125A0}"/>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24268" b="19492"/>
          <a:stretch/>
        </p:blipFill>
        <p:spPr>
          <a:xfrm>
            <a:off x="20" y="1282"/>
            <a:ext cx="12191980" cy="6856718"/>
          </a:xfrm>
          <a:prstGeom prst="rect">
            <a:avLst/>
          </a:prstGeom>
        </p:spPr>
      </p:pic>
      <p:sp>
        <p:nvSpPr>
          <p:cNvPr id="4" name="Content Placeholder 2">
            <a:extLst>
              <a:ext uri="{FF2B5EF4-FFF2-40B4-BE49-F238E27FC236}">
                <a16:creationId xmlns:a16="http://schemas.microsoft.com/office/drawing/2014/main" id="{47BE41BB-2D9D-B8AE-0039-AD08DC027E31}"/>
              </a:ext>
            </a:extLst>
          </p:cNvPr>
          <p:cNvSpPr txBox="1">
            <a:spLocks/>
          </p:cNvSpPr>
          <p:nvPr/>
        </p:nvSpPr>
        <p:spPr>
          <a:xfrm>
            <a:off x="73205" y="2300326"/>
            <a:ext cx="7535910" cy="446069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20000"/>
              </a:lnSpc>
              <a:buFont typeface="Arial" panose="020B0604020202020204" pitchFamily="34" charset="0"/>
              <a:buNone/>
            </a:pPr>
            <a:r>
              <a:rPr lang="en-US" sz="2600" b="1">
                <a:solidFill>
                  <a:schemeClr val="bg1"/>
                </a:solidFill>
                <a:latin typeface="+mj-lt"/>
              </a:rPr>
              <a:t>My model </a:t>
            </a:r>
            <a:r>
              <a:rPr lang="en-US" sz="2600" i="1">
                <a:solidFill>
                  <a:schemeClr val="bg1"/>
                </a:solidFill>
                <a:latin typeface="+mj-lt"/>
              </a:rPr>
              <a:t>(adapted from Erik Erikson’s work)</a:t>
            </a:r>
            <a:r>
              <a:rPr lang="en-US" sz="2600" b="1">
                <a:solidFill>
                  <a:schemeClr val="bg1"/>
                </a:solidFill>
                <a:latin typeface="+mj-lt"/>
              </a:rPr>
              <a:t> </a:t>
            </a:r>
          </a:p>
          <a:p>
            <a:pPr>
              <a:lnSpc>
                <a:spcPct val="120000"/>
              </a:lnSpc>
            </a:pPr>
            <a:r>
              <a:rPr lang="en-US" sz="2600" b="1">
                <a:solidFill>
                  <a:schemeClr val="bg1"/>
                </a:solidFill>
                <a:latin typeface="+mj-lt"/>
              </a:rPr>
              <a:t>incudes three stages for </a:t>
            </a:r>
            <a:r>
              <a:rPr lang="en-US" sz="2600" b="1" u="sng">
                <a:solidFill>
                  <a:schemeClr val="bg1"/>
                </a:solidFill>
                <a:latin typeface="+mj-lt"/>
              </a:rPr>
              <a:t>older</a:t>
            </a:r>
            <a:r>
              <a:rPr lang="en-US" sz="2600" b="1">
                <a:solidFill>
                  <a:schemeClr val="bg1"/>
                </a:solidFill>
                <a:latin typeface="+mj-lt"/>
              </a:rPr>
              <a:t> gifted adults </a:t>
            </a:r>
            <a:r>
              <a:rPr lang="en-US" sz="2000" i="1">
                <a:solidFill>
                  <a:schemeClr val="bg1"/>
                </a:solidFill>
                <a:latin typeface="+mj-lt"/>
              </a:rPr>
              <a:t>(as well as three stages for younger gifted adults):</a:t>
            </a:r>
          </a:p>
          <a:p>
            <a:pPr lvl="1">
              <a:lnSpc>
                <a:spcPct val="170000"/>
              </a:lnSpc>
            </a:pPr>
            <a:r>
              <a:rPr lang="en-US" sz="2600" b="1">
                <a:solidFill>
                  <a:schemeClr val="bg1"/>
                </a:solidFill>
                <a:latin typeface="+mj-lt"/>
              </a:rPr>
              <a:t>Navigators</a:t>
            </a:r>
            <a:r>
              <a:rPr lang="en-US" sz="2600">
                <a:solidFill>
                  <a:schemeClr val="bg1"/>
                </a:solidFill>
              </a:rPr>
              <a:t>—Approximately ages 50-65 </a:t>
            </a:r>
          </a:p>
          <a:p>
            <a:pPr lvl="1">
              <a:lnSpc>
                <a:spcPct val="170000"/>
              </a:lnSpc>
            </a:pPr>
            <a:r>
              <a:rPr lang="en-US" sz="2600" b="1">
                <a:solidFill>
                  <a:schemeClr val="bg1"/>
                </a:solidFill>
                <a:latin typeface="+mj-lt"/>
              </a:rPr>
              <a:t>Actualizers</a:t>
            </a:r>
            <a:r>
              <a:rPr lang="en-US" sz="2600">
                <a:solidFill>
                  <a:schemeClr val="bg1"/>
                </a:solidFill>
              </a:rPr>
              <a:t>—Approximately ages 65-80</a:t>
            </a:r>
          </a:p>
          <a:p>
            <a:pPr lvl="1">
              <a:lnSpc>
                <a:spcPct val="170000"/>
              </a:lnSpc>
            </a:pPr>
            <a:r>
              <a:rPr lang="en-US" sz="2600" b="1">
                <a:solidFill>
                  <a:schemeClr val="bg1"/>
                </a:solidFill>
                <a:latin typeface="+mj-lt"/>
              </a:rPr>
              <a:t>Cruisers</a:t>
            </a:r>
            <a:r>
              <a:rPr lang="en-US" sz="2600">
                <a:solidFill>
                  <a:schemeClr val="bg1"/>
                </a:solidFill>
              </a:rPr>
              <a:t>—Approximately 80 and beyond</a:t>
            </a:r>
          </a:p>
          <a:p>
            <a:pPr marL="0" indent="0">
              <a:buFont typeface="Arial" panose="020B0604020202020204" pitchFamily="34" charset="0"/>
              <a:buNone/>
            </a:pPr>
            <a:endParaRPr lang="en-US" sz="5500" b="1" dirty="0">
              <a:solidFill>
                <a:schemeClr val="bg1"/>
              </a:solidFill>
            </a:endParaRPr>
          </a:p>
        </p:txBody>
      </p:sp>
      <p:sp>
        <p:nvSpPr>
          <p:cNvPr id="6" name="Title 1">
            <a:extLst>
              <a:ext uri="{FF2B5EF4-FFF2-40B4-BE49-F238E27FC236}">
                <a16:creationId xmlns:a16="http://schemas.microsoft.com/office/drawing/2014/main" id="{BA33AF97-A076-A6E6-75D3-9AB9D700027A}"/>
              </a:ext>
            </a:extLst>
          </p:cNvPr>
          <p:cNvSpPr>
            <a:spLocks noGrp="1"/>
          </p:cNvSpPr>
          <p:nvPr>
            <p:ph type="title"/>
          </p:nvPr>
        </p:nvSpPr>
        <p:spPr>
          <a:xfrm>
            <a:off x="772886" y="701963"/>
            <a:ext cx="10080171" cy="1246909"/>
          </a:xfrm>
        </p:spPr>
        <p:txBody>
          <a:bodyPr>
            <a:normAutofit fontScale="90000"/>
          </a:bodyPr>
          <a:lstStyle/>
          <a:p>
            <a:pPr algn="ctr"/>
            <a:r>
              <a:rPr lang="en-US" b="1" dirty="0">
                <a:solidFill>
                  <a:schemeClr val="bg1"/>
                </a:solidFill>
              </a:rPr>
              <a:t>You Don’t Outgrow It!</a:t>
            </a:r>
            <a:br>
              <a:rPr lang="en-US" b="1" dirty="0">
                <a:solidFill>
                  <a:schemeClr val="bg1"/>
                </a:solidFill>
              </a:rPr>
            </a:br>
            <a:r>
              <a:rPr lang="en-US" b="1" dirty="0">
                <a:solidFill>
                  <a:schemeClr val="bg1"/>
                </a:solidFill>
              </a:rPr>
              <a:t>The Journey Through Life’s Later Years</a:t>
            </a:r>
          </a:p>
        </p:txBody>
      </p:sp>
      <p:pic>
        <p:nvPicPr>
          <p:cNvPr id="7" name="Picture 6" descr="A picture containing text, person, smiling&#10;&#10;Description automatically generated">
            <a:extLst>
              <a:ext uri="{FF2B5EF4-FFF2-40B4-BE49-F238E27FC236}">
                <a16:creationId xmlns:a16="http://schemas.microsoft.com/office/drawing/2014/main" id="{0B133B4A-E39F-E64B-AE0C-D5A5300469A9}"/>
              </a:ext>
            </a:extLst>
          </p:cNvPr>
          <p:cNvPicPr>
            <a:picLocks noChangeAspect="1"/>
          </p:cNvPicPr>
          <p:nvPr/>
        </p:nvPicPr>
        <p:blipFill>
          <a:blip r:embed="rId3"/>
          <a:stretch>
            <a:fillRect/>
          </a:stretch>
        </p:blipFill>
        <p:spPr>
          <a:xfrm>
            <a:off x="7378995" y="3334964"/>
            <a:ext cx="1714939" cy="1906182"/>
          </a:xfrm>
          <a:prstGeom prst="rect">
            <a:avLst/>
          </a:prstGeom>
        </p:spPr>
      </p:pic>
      <p:pic>
        <p:nvPicPr>
          <p:cNvPr id="8" name="Picture 7" descr="A picture containing text, person&#10;&#10;Description automatically generated">
            <a:extLst>
              <a:ext uri="{FF2B5EF4-FFF2-40B4-BE49-F238E27FC236}">
                <a16:creationId xmlns:a16="http://schemas.microsoft.com/office/drawing/2014/main" id="{0EB1A6E0-8643-F872-0A4C-F32EA3E79663}"/>
              </a:ext>
            </a:extLst>
          </p:cNvPr>
          <p:cNvPicPr>
            <a:picLocks noChangeAspect="1"/>
          </p:cNvPicPr>
          <p:nvPr/>
        </p:nvPicPr>
        <p:blipFill>
          <a:blip r:embed="rId4"/>
          <a:stretch>
            <a:fillRect/>
          </a:stretch>
        </p:blipFill>
        <p:spPr>
          <a:xfrm>
            <a:off x="9115200" y="4141213"/>
            <a:ext cx="1509061" cy="1906182"/>
          </a:xfrm>
          <a:prstGeom prst="rect">
            <a:avLst/>
          </a:prstGeom>
        </p:spPr>
      </p:pic>
      <p:sp>
        <p:nvSpPr>
          <p:cNvPr id="9" name="Rectangle 8">
            <a:extLst>
              <a:ext uri="{FF2B5EF4-FFF2-40B4-BE49-F238E27FC236}">
                <a16:creationId xmlns:a16="http://schemas.microsoft.com/office/drawing/2014/main" id="{CF983873-0342-E822-9BD8-8B50544FB3C8}"/>
              </a:ext>
            </a:extLst>
          </p:cNvPr>
          <p:cNvSpPr/>
          <p:nvPr/>
        </p:nvSpPr>
        <p:spPr>
          <a:xfrm>
            <a:off x="5345723" y="6365359"/>
            <a:ext cx="5057168" cy="369332"/>
          </a:xfrm>
          <a:prstGeom prst="rect">
            <a:avLst/>
          </a:prstGeom>
        </p:spPr>
        <p:txBody>
          <a:bodyPr wrap="square">
            <a:spAutoFit/>
          </a:bodyPr>
          <a:lstStyle/>
          <a:p>
            <a:r>
              <a:rPr lang="en-US" i="1" dirty="0">
                <a:solidFill>
                  <a:schemeClr val="bg1"/>
                </a:solidFill>
                <a:latin typeface="Bradley Hand Bold"/>
                <a:cs typeface="Bradley Hand Bold"/>
              </a:rPr>
              <a:t>(Slide adapted from: Fiedler &amp; Webb, 2011)</a:t>
            </a:r>
            <a:endParaRPr lang="en-US" dirty="0">
              <a:solidFill>
                <a:schemeClr val="bg1"/>
              </a:solidFill>
              <a:latin typeface="Bradley Hand Bold"/>
              <a:cs typeface="Bradley Hand Bold"/>
            </a:endParaRPr>
          </a:p>
        </p:txBody>
      </p:sp>
      <p:sp>
        <p:nvSpPr>
          <p:cNvPr id="11" name="TextBox 10">
            <a:extLst>
              <a:ext uri="{FF2B5EF4-FFF2-40B4-BE49-F238E27FC236}">
                <a16:creationId xmlns:a16="http://schemas.microsoft.com/office/drawing/2014/main" id="{082D0D04-A797-2BD6-B3DB-0F6F160D886C}"/>
              </a:ext>
            </a:extLst>
          </p:cNvPr>
          <p:cNvSpPr txBox="1"/>
          <p:nvPr/>
        </p:nvSpPr>
        <p:spPr>
          <a:xfrm>
            <a:off x="3679902" y="8854068"/>
            <a:ext cx="184731" cy="369332"/>
          </a:xfrm>
          <a:prstGeom prst="rect">
            <a:avLst/>
          </a:prstGeom>
          <a:noFill/>
        </p:spPr>
        <p:txBody>
          <a:bodyPr wrap="none" rtlCol="0">
            <a:spAutoFit/>
          </a:bodyPr>
          <a:lstStyle/>
          <a:p>
            <a:endParaRPr lang="en-US" dirty="0">
              <a:solidFill>
                <a:schemeClr val="bg1"/>
              </a:solidFill>
            </a:endParaRPr>
          </a:p>
        </p:txBody>
      </p:sp>
      <p:pic>
        <p:nvPicPr>
          <p:cNvPr id="12" name="Picture 11" descr="A picture containing person, indoor, window&#10;&#10;Description automatically generated">
            <a:extLst>
              <a:ext uri="{FF2B5EF4-FFF2-40B4-BE49-F238E27FC236}">
                <a16:creationId xmlns:a16="http://schemas.microsoft.com/office/drawing/2014/main" id="{C222B004-9DC4-64DB-C5A6-DD6A4C68C216}"/>
              </a:ext>
            </a:extLst>
          </p:cNvPr>
          <p:cNvPicPr>
            <a:picLocks noChangeAspect="1"/>
          </p:cNvPicPr>
          <p:nvPr/>
        </p:nvPicPr>
        <p:blipFill>
          <a:blip r:embed="rId5"/>
          <a:stretch>
            <a:fillRect/>
          </a:stretch>
        </p:blipFill>
        <p:spPr>
          <a:xfrm rot="5400000">
            <a:off x="10418767" y="4961459"/>
            <a:ext cx="1856763" cy="1689702"/>
          </a:xfrm>
          <a:prstGeom prst="rect">
            <a:avLst/>
          </a:prstGeom>
        </p:spPr>
      </p:pic>
    </p:spTree>
    <p:extLst>
      <p:ext uri="{BB962C8B-B14F-4D97-AF65-F5344CB8AC3E}">
        <p14:creationId xmlns:p14="http://schemas.microsoft.com/office/powerpoint/2010/main" val="26213022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xEl>
                                              <p:pRg st="4" end="4"/>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Stars in the sky&#10;&#10;Description automatically generated with low confidence">
            <a:extLst>
              <a:ext uri="{FF2B5EF4-FFF2-40B4-BE49-F238E27FC236}">
                <a16:creationId xmlns:a16="http://schemas.microsoft.com/office/drawing/2014/main" id="{879DDEF2-9432-1248-E4E0-BFC1CD4125A0}"/>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24268" b="19492"/>
          <a:stretch/>
        </p:blipFill>
        <p:spPr>
          <a:xfrm>
            <a:off x="20" y="1282"/>
            <a:ext cx="12191980" cy="6856718"/>
          </a:xfrm>
          <a:prstGeom prst="rect">
            <a:avLst/>
          </a:prstGeom>
        </p:spPr>
      </p:pic>
      <p:sp>
        <p:nvSpPr>
          <p:cNvPr id="13" name="Title 1">
            <a:extLst>
              <a:ext uri="{FF2B5EF4-FFF2-40B4-BE49-F238E27FC236}">
                <a16:creationId xmlns:a16="http://schemas.microsoft.com/office/drawing/2014/main" id="{67DECDBC-51FD-4E2E-B34A-554F76B80362}"/>
              </a:ext>
            </a:extLst>
          </p:cNvPr>
          <p:cNvSpPr>
            <a:spLocks noGrp="1"/>
          </p:cNvSpPr>
          <p:nvPr>
            <p:ph type="title"/>
          </p:nvPr>
        </p:nvSpPr>
        <p:spPr>
          <a:xfrm>
            <a:off x="1154955" y="1056904"/>
            <a:ext cx="7003393" cy="623728"/>
          </a:xfrm>
        </p:spPr>
        <p:txBody>
          <a:bodyPr>
            <a:noAutofit/>
          </a:bodyPr>
          <a:lstStyle/>
          <a:p>
            <a:r>
              <a:rPr lang="en-US" b="1" dirty="0">
                <a:solidFill>
                  <a:schemeClr val="bg1"/>
                </a:solidFill>
              </a:rPr>
              <a:t>One more category: </a:t>
            </a:r>
            <a:br>
              <a:rPr lang="en-US" b="1" dirty="0">
                <a:solidFill>
                  <a:schemeClr val="bg1"/>
                </a:solidFill>
              </a:rPr>
            </a:br>
            <a:r>
              <a:rPr lang="en-US" b="1" dirty="0">
                <a:solidFill>
                  <a:schemeClr val="bg1"/>
                </a:solidFill>
              </a:rPr>
              <a:t>The Invisible Ones</a:t>
            </a:r>
          </a:p>
        </p:txBody>
      </p:sp>
      <p:sp>
        <p:nvSpPr>
          <p:cNvPr id="14" name="Content Placeholder 2">
            <a:extLst>
              <a:ext uri="{FF2B5EF4-FFF2-40B4-BE49-F238E27FC236}">
                <a16:creationId xmlns:a16="http://schemas.microsoft.com/office/drawing/2014/main" id="{6699FF99-E959-F686-E1EB-29FE6DA3D657}"/>
              </a:ext>
            </a:extLst>
          </p:cNvPr>
          <p:cNvSpPr txBox="1">
            <a:spLocks/>
          </p:cNvSpPr>
          <p:nvPr/>
        </p:nvSpPr>
        <p:spPr>
          <a:xfrm>
            <a:off x="667512" y="2512304"/>
            <a:ext cx="10856976" cy="4345696"/>
          </a:xfrm>
          <a:prstGeom prst="rect">
            <a:avLst/>
          </a:prstGeom>
        </p:spPr>
        <p:txBody>
          <a:bodyPr vert="horz" lIns="91440" tIns="45720" rIns="91440" bIns="45720" rtlCol="0">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70000"/>
              </a:lnSpc>
            </a:pPr>
            <a:r>
              <a:rPr lang="en-US" sz="9600" dirty="0">
                <a:solidFill>
                  <a:schemeClr val="bg1"/>
                </a:solidFill>
                <a:effectLst>
                  <a:outerShdw blurRad="38100" dist="38100" dir="2700000" algn="tl">
                    <a:srgbClr val="DDDDDD"/>
                  </a:outerShdw>
                </a:effectLst>
                <a:cs typeface="Bradley Hand ITC TT-Bold" charset="0"/>
                <a:sym typeface="Bradley Hand ITC TT-Bold" charset="0"/>
              </a:rPr>
              <a:t>Adults so far into denial that their giftedness becomes invisible,</a:t>
            </a:r>
          </a:p>
          <a:p>
            <a:pPr>
              <a:lnSpc>
                <a:spcPct val="120000"/>
              </a:lnSpc>
            </a:pPr>
            <a:r>
              <a:rPr lang="en-US" sz="9600" dirty="0">
                <a:solidFill>
                  <a:schemeClr val="bg1"/>
                </a:solidFill>
                <a:effectLst>
                  <a:outerShdw blurRad="38100" dist="38100" dir="2700000" algn="tl">
                    <a:srgbClr val="DDDDDD"/>
                  </a:outerShdw>
                </a:effectLst>
                <a:cs typeface="Bradley Hand ITC TT-Bold" charset="0"/>
                <a:sym typeface="Bradley Hand ITC TT-Bold" charset="0"/>
              </a:rPr>
              <a:t>Those whose giftedness has never been readily apparent, </a:t>
            </a:r>
          </a:p>
          <a:p>
            <a:pPr>
              <a:lnSpc>
                <a:spcPct val="120000"/>
              </a:lnSpc>
            </a:pPr>
            <a:r>
              <a:rPr lang="en-US" sz="9600" dirty="0">
                <a:solidFill>
                  <a:schemeClr val="bg1"/>
                </a:solidFill>
                <a:effectLst>
                  <a:outerShdw blurRad="38100" dist="38100" dir="2700000" algn="tl">
                    <a:srgbClr val="DDDDDD"/>
                  </a:outerShdw>
                </a:effectLst>
                <a:cs typeface="Bradley Hand ITC TT-Bold" charset="0"/>
                <a:sym typeface="Bradley Hand ITC TT-Bold" charset="0"/>
              </a:rPr>
              <a:t>Adults who choose paths that don’t necessarily rely on validation by others, or</a:t>
            </a:r>
          </a:p>
          <a:p>
            <a:pPr>
              <a:lnSpc>
                <a:spcPct val="170000"/>
              </a:lnSpc>
            </a:pPr>
            <a:r>
              <a:rPr lang="en-US" sz="9600" dirty="0">
                <a:solidFill>
                  <a:schemeClr val="bg1"/>
                </a:solidFill>
                <a:effectLst>
                  <a:outerShdw blurRad="38100" dist="38100" dir="2700000" algn="tl">
                    <a:srgbClr val="DDDDDD"/>
                  </a:outerShdw>
                </a:effectLst>
                <a:cs typeface="Bradley Hand ITC TT-Bold" charset="0"/>
                <a:sym typeface="Bradley Hand ITC TT-Bold" charset="0"/>
              </a:rPr>
              <a:t>Those who consciously choose to hide who they really are</a:t>
            </a:r>
          </a:p>
          <a:p>
            <a:pPr marL="457200" lvl="1" indent="0" algn="ctr">
              <a:buFont typeface="Arial" panose="020B0604020202020204" pitchFamily="34" charset="0"/>
              <a:buNone/>
            </a:pPr>
            <a:r>
              <a:rPr lang="en-US" sz="5500" dirty="0">
                <a:solidFill>
                  <a:schemeClr val="bg1"/>
                </a:solidFill>
                <a:effectLst>
                  <a:outerShdw blurRad="38100" dist="38100" dir="2700000" algn="tl">
                    <a:srgbClr val="DDDDDD"/>
                  </a:outerShdw>
                </a:effectLst>
                <a:cs typeface="Bradley Hand ITC TT-Bold" charset="0"/>
                <a:sym typeface="Bradley Hand ITC TT-Bold" charset="0"/>
              </a:rPr>
              <a:t>.</a:t>
            </a:r>
          </a:p>
          <a:p>
            <a:pPr marL="457200" lvl="1" indent="0" algn="ctr">
              <a:buFont typeface="Arial" panose="020B0604020202020204" pitchFamily="34" charset="0"/>
              <a:buNone/>
            </a:pPr>
            <a:endParaRPr lang="en-US" sz="5500" b="1" dirty="0">
              <a:solidFill>
                <a:schemeClr val="bg1"/>
              </a:solidFill>
              <a:effectLst>
                <a:outerShdw blurRad="38100" dist="38100" dir="2700000" algn="tl">
                  <a:srgbClr val="DDDDDD"/>
                </a:outerShdw>
              </a:effectLst>
              <a:cs typeface="Bradley Hand ITC TT-Bold" charset="0"/>
              <a:sym typeface="Bradley Hand ITC TT-Bold" charset="0"/>
            </a:endParaRPr>
          </a:p>
          <a:p>
            <a:pPr marL="0" lvl="1" indent="0" algn="ctr">
              <a:buFont typeface="Arial" panose="020B0604020202020204" pitchFamily="34" charset="0"/>
              <a:buNone/>
            </a:pPr>
            <a:r>
              <a:rPr lang="en-US" sz="9600" dirty="0">
                <a:solidFill>
                  <a:schemeClr val="bg1"/>
                </a:solidFill>
                <a:effectLst>
                  <a:outerShdw blurRad="38100" dist="38100" dir="2700000" algn="tl">
                    <a:srgbClr val="DDDDDD"/>
                  </a:outerShdw>
                </a:effectLst>
                <a:cs typeface="Bradley Hand ITC TT-Bold" charset="0"/>
                <a:sym typeface="Bradley Hand ITC TT-Bold" charset="0"/>
              </a:rPr>
              <a:t>Bright/creative/gifted adults can “go chameleon” at any age or stage of life</a:t>
            </a:r>
            <a:endParaRPr lang="en-US" sz="9600" dirty="0">
              <a:solidFill>
                <a:schemeClr val="bg1"/>
              </a:solidFill>
            </a:endParaRPr>
          </a:p>
          <a:p>
            <a:endParaRPr lang="en-US" dirty="0">
              <a:solidFill>
                <a:schemeClr val="bg1"/>
              </a:solidFill>
            </a:endParaRPr>
          </a:p>
        </p:txBody>
      </p:sp>
    </p:spTree>
    <p:extLst>
      <p:ext uri="{BB962C8B-B14F-4D97-AF65-F5344CB8AC3E}">
        <p14:creationId xmlns:p14="http://schemas.microsoft.com/office/powerpoint/2010/main" val="3719181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4">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childTnLst>
                                    <p:set>
                                      <p:cBhvr>
                                        <p:cTn id="22" dur="1" fill="hold">
                                          <p:stCondLst>
                                            <p:cond delay="0"/>
                                          </p:stCondLst>
                                        </p:cTn>
                                        <p:tgtEl>
                                          <p:spTgt spid="1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uiExpand="1" build="p"/>
      <p:bldP spid="14" grpId="1" uiExpand="1" build="p"/>
    </p:bld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Stars in the sky&#10;&#10;Description automatically generated with low confidence">
            <a:extLst>
              <a:ext uri="{FF2B5EF4-FFF2-40B4-BE49-F238E27FC236}">
                <a16:creationId xmlns:a16="http://schemas.microsoft.com/office/drawing/2014/main" id="{879DDEF2-9432-1248-E4E0-BFC1CD4125A0}"/>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24268" b="19492"/>
          <a:stretch/>
        </p:blipFill>
        <p:spPr>
          <a:xfrm>
            <a:off x="20" y="1282"/>
            <a:ext cx="12191980" cy="6856718"/>
          </a:xfrm>
          <a:prstGeom prst="rect">
            <a:avLst/>
          </a:prstGeom>
        </p:spPr>
      </p:pic>
      <p:sp>
        <p:nvSpPr>
          <p:cNvPr id="4" name="Title 1">
            <a:extLst>
              <a:ext uri="{FF2B5EF4-FFF2-40B4-BE49-F238E27FC236}">
                <a16:creationId xmlns:a16="http://schemas.microsoft.com/office/drawing/2014/main" id="{E65797D1-7659-7404-BD2F-5990596B2162}"/>
              </a:ext>
            </a:extLst>
          </p:cNvPr>
          <p:cNvSpPr>
            <a:spLocks noGrp="1"/>
          </p:cNvSpPr>
          <p:nvPr>
            <p:ph type="title"/>
          </p:nvPr>
        </p:nvSpPr>
        <p:spPr>
          <a:xfrm>
            <a:off x="1154955" y="1056904"/>
            <a:ext cx="8348641" cy="623728"/>
          </a:xfrm>
        </p:spPr>
        <p:txBody>
          <a:bodyPr>
            <a:normAutofit fontScale="90000"/>
          </a:bodyPr>
          <a:lstStyle/>
          <a:p>
            <a:r>
              <a:rPr lang="en-US" b="1" dirty="0">
                <a:solidFill>
                  <a:schemeClr val="bg1"/>
                </a:solidFill>
              </a:rPr>
              <a:t>One more category: </a:t>
            </a:r>
            <a:br>
              <a:rPr lang="en-US" b="1" dirty="0">
                <a:solidFill>
                  <a:schemeClr val="bg1"/>
                </a:solidFill>
              </a:rPr>
            </a:br>
            <a:r>
              <a:rPr lang="en-US" b="1" dirty="0">
                <a:solidFill>
                  <a:schemeClr val="bg1"/>
                </a:solidFill>
              </a:rPr>
              <a:t>The Invisible Ones</a:t>
            </a:r>
          </a:p>
        </p:txBody>
      </p:sp>
      <p:sp>
        <p:nvSpPr>
          <p:cNvPr id="6" name="Content Placeholder 2">
            <a:extLst>
              <a:ext uri="{FF2B5EF4-FFF2-40B4-BE49-F238E27FC236}">
                <a16:creationId xmlns:a16="http://schemas.microsoft.com/office/drawing/2014/main" id="{A6D62768-6706-C069-082F-754C7D22E32B}"/>
              </a:ext>
            </a:extLst>
          </p:cNvPr>
          <p:cNvSpPr txBox="1">
            <a:spLocks/>
          </p:cNvSpPr>
          <p:nvPr/>
        </p:nvSpPr>
        <p:spPr>
          <a:xfrm>
            <a:off x="667512" y="2512304"/>
            <a:ext cx="10856976" cy="4345696"/>
          </a:xfrm>
          <a:prstGeom prst="rect">
            <a:avLst/>
          </a:prstGeom>
        </p:spPr>
        <p:txBody>
          <a:bodyPr vert="horz" lIns="91440" tIns="45720" rIns="91440" bIns="45720" rtlCol="0">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70000"/>
              </a:lnSpc>
            </a:pPr>
            <a:r>
              <a:rPr lang="en-US" sz="9600" dirty="0">
                <a:solidFill>
                  <a:schemeClr val="bg1"/>
                </a:solidFill>
                <a:effectLst>
                  <a:outerShdw blurRad="38100" dist="38100" dir="2700000" algn="tl">
                    <a:srgbClr val="DDDDDD"/>
                  </a:outerShdw>
                </a:effectLst>
                <a:cs typeface="Bradley Hand ITC TT-Bold" charset="0"/>
                <a:sym typeface="Bradley Hand ITC TT-Bold" charset="0"/>
              </a:rPr>
              <a:t>Adults so far into denial that their giftedness becomes invisible,</a:t>
            </a:r>
          </a:p>
          <a:p>
            <a:pPr>
              <a:lnSpc>
                <a:spcPct val="120000"/>
              </a:lnSpc>
            </a:pPr>
            <a:r>
              <a:rPr lang="en-US" sz="9600" dirty="0">
                <a:solidFill>
                  <a:schemeClr val="bg1"/>
                </a:solidFill>
                <a:effectLst>
                  <a:outerShdw blurRad="38100" dist="38100" dir="2700000" algn="tl">
                    <a:srgbClr val="DDDDDD"/>
                  </a:outerShdw>
                </a:effectLst>
                <a:cs typeface="Bradley Hand ITC TT-Bold" charset="0"/>
                <a:sym typeface="Bradley Hand ITC TT-Bold" charset="0"/>
              </a:rPr>
              <a:t>Those whose giftedness has never been readily apparent, </a:t>
            </a:r>
          </a:p>
          <a:p>
            <a:pPr>
              <a:lnSpc>
                <a:spcPct val="120000"/>
              </a:lnSpc>
            </a:pPr>
            <a:r>
              <a:rPr lang="en-US" sz="9600" dirty="0">
                <a:solidFill>
                  <a:schemeClr val="bg1"/>
                </a:solidFill>
                <a:effectLst>
                  <a:outerShdw blurRad="38100" dist="38100" dir="2700000" algn="tl">
                    <a:srgbClr val="DDDDDD"/>
                  </a:outerShdw>
                </a:effectLst>
                <a:cs typeface="Bradley Hand ITC TT-Bold" charset="0"/>
                <a:sym typeface="Bradley Hand ITC TT-Bold" charset="0"/>
              </a:rPr>
              <a:t>Adults who choose paths that don’t necessarily rely on validation by others, or</a:t>
            </a:r>
          </a:p>
          <a:p>
            <a:pPr>
              <a:lnSpc>
                <a:spcPct val="170000"/>
              </a:lnSpc>
            </a:pPr>
            <a:r>
              <a:rPr lang="en-US" sz="9600" dirty="0">
                <a:solidFill>
                  <a:schemeClr val="bg1"/>
                </a:solidFill>
                <a:effectLst>
                  <a:outerShdw blurRad="38100" dist="38100" dir="2700000" algn="tl">
                    <a:srgbClr val="DDDDDD"/>
                  </a:outerShdw>
                </a:effectLst>
                <a:cs typeface="Bradley Hand ITC TT-Bold" charset="0"/>
                <a:sym typeface="Bradley Hand ITC TT-Bold" charset="0"/>
              </a:rPr>
              <a:t>Those who consciously choose to hide who they really are</a:t>
            </a:r>
          </a:p>
          <a:p>
            <a:pPr marL="457200" lvl="1" indent="0" algn="ctr">
              <a:buFont typeface="Arial" panose="020B0604020202020204" pitchFamily="34" charset="0"/>
              <a:buNone/>
            </a:pPr>
            <a:r>
              <a:rPr lang="en-US" sz="5500" dirty="0">
                <a:solidFill>
                  <a:schemeClr val="bg1"/>
                </a:solidFill>
                <a:effectLst>
                  <a:outerShdw blurRad="38100" dist="38100" dir="2700000" algn="tl">
                    <a:srgbClr val="DDDDDD"/>
                  </a:outerShdw>
                </a:effectLst>
                <a:cs typeface="Bradley Hand ITC TT-Bold" charset="0"/>
                <a:sym typeface="Bradley Hand ITC TT-Bold" charset="0"/>
              </a:rPr>
              <a:t>.</a:t>
            </a:r>
          </a:p>
          <a:p>
            <a:pPr marL="457200" lvl="1" indent="0" algn="ctr">
              <a:buFont typeface="Arial" panose="020B0604020202020204" pitchFamily="34" charset="0"/>
              <a:buNone/>
            </a:pPr>
            <a:endParaRPr lang="en-US" sz="5500" b="1" dirty="0">
              <a:solidFill>
                <a:schemeClr val="bg1"/>
              </a:solidFill>
              <a:effectLst>
                <a:outerShdw blurRad="38100" dist="38100" dir="2700000" algn="tl">
                  <a:srgbClr val="DDDDDD"/>
                </a:outerShdw>
              </a:effectLst>
              <a:cs typeface="Bradley Hand ITC TT-Bold" charset="0"/>
              <a:sym typeface="Bradley Hand ITC TT-Bold" charset="0"/>
            </a:endParaRPr>
          </a:p>
          <a:p>
            <a:pPr marL="0" lvl="1" indent="0" algn="ctr">
              <a:buFont typeface="Arial" panose="020B0604020202020204" pitchFamily="34" charset="0"/>
              <a:buNone/>
            </a:pPr>
            <a:r>
              <a:rPr lang="en-US" sz="11200" b="1" dirty="0">
                <a:solidFill>
                  <a:schemeClr val="bg1"/>
                </a:solidFill>
                <a:effectLst>
                  <a:outerShdw blurRad="38100" dist="38100" dir="2700000" algn="tl">
                    <a:srgbClr val="000000">
                      <a:alpha val="43137"/>
                    </a:srgbClr>
                  </a:outerShdw>
                </a:effectLst>
                <a:cs typeface="Bradley Hand ITC TT-Bold" charset="0"/>
                <a:sym typeface="Bradley Hand ITC TT-Bold" charset="0"/>
              </a:rPr>
              <a:t>Bright/creative/gifted adults can “go chameleon”                  at any age or stage of life</a:t>
            </a:r>
            <a:endParaRPr lang="en-US" sz="11200" b="1" dirty="0">
              <a:solidFill>
                <a:schemeClr val="bg1"/>
              </a:solidFill>
              <a:effectLst>
                <a:outerShdw blurRad="38100" dist="38100" dir="2700000" algn="tl">
                  <a:srgbClr val="000000">
                    <a:alpha val="43137"/>
                  </a:srgbClr>
                </a:outerShdw>
              </a:effectLst>
            </a:endParaRPr>
          </a:p>
          <a:p>
            <a:endParaRPr lang="en-US" dirty="0">
              <a:solidFill>
                <a:schemeClr val="bg1"/>
              </a:solidFill>
            </a:endParaRPr>
          </a:p>
        </p:txBody>
      </p:sp>
    </p:spTree>
    <p:extLst>
      <p:ext uri="{BB962C8B-B14F-4D97-AF65-F5344CB8AC3E}">
        <p14:creationId xmlns:p14="http://schemas.microsoft.com/office/powerpoint/2010/main" val="25454976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1" nodeType="click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6" grpId="1" uiExpand="1" build="p"/>
    </p:bldLst>
  </p:timing>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9" name="Content Placeholder 18" descr="Stars in the sky&#10;&#10;Description automatically generated with low confidence">
            <a:extLst>
              <a:ext uri="{FF2B5EF4-FFF2-40B4-BE49-F238E27FC236}">
                <a16:creationId xmlns:a16="http://schemas.microsoft.com/office/drawing/2014/main" id="{3A854AE6-D7EA-4216-DF71-C49667AC4B53}"/>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24268" b="19492"/>
          <a:stretch/>
        </p:blipFill>
        <p:spPr>
          <a:xfrm>
            <a:off x="20" y="1282"/>
            <a:ext cx="12191980" cy="6856718"/>
          </a:xfrm>
          <a:prstGeom prst="rect">
            <a:avLst/>
          </a:prstGeom>
        </p:spPr>
      </p:pic>
      <p:sp>
        <p:nvSpPr>
          <p:cNvPr id="21" name="Title 1">
            <a:extLst>
              <a:ext uri="{FF2B5EF4-FFF2-40B4-BE49-F238E27FC236}">
                <a16:creationId xmlns:a16="http://schemas.microsoft.com/office/drawing/2014/main" id="{236C3F48-BC40-9BE4-64C8-8BD9FAA89B3F}"/>
              </a:ext>
            </a:extLst>
          </p:cNvPr>
          <p:cNvSpPr>
            <a:spLocks noGrp="1"/>
          </p:cNvSpPr>
          <p:nvPr>
            <p:ph type="title"/>
          </p:nvPr>
        </p:nvSpPr>
        <p:spPr>
          <a:xfrm>
            <a:off x="1154954" y="973668"/>
            <a:ext cx="9269206" cy="706964"/>
          </a:xfrm>
        </p:spPr>
        <p:txBody>
          <a:bodyPr/>
          <a:lstStyle/>
          <a:p>
            <a:r>
              <a:rPr lang="en-US" b="1" dirty="0">
                <a:solidFill>
                  <a:schemeClr val="bg1"/>
                </a:solidFill>
              </a:rPr>
              <a:t>One stage at a time: Issues and more…</a:t>
            </a:r>
          </a:p>
        </p:txBody>
      </p:sp>
      <p:sp>
        <p:nvSpPr>
          <p:cNvPr id="22" name="Content Placeholder 2">
            <a:extLst>
              <a:ext uri="{FF2B5EF4-FFF2-40B4-BE49-F238E27FC236}">
                <a16:creationId xmlns:a16="http://schemas.microsoft.com/office/drawing/2014/main" id="{BA637455-E05E-0567-6FA7-0CD914038343}"/>
              </a:ext>
            </a:extLst>
          </p:cNvPr>
          <p:cNvSpPr txBox="1">
            <a:spLocks/>
          </p:cNvSpPr>
          <p:nvPr/>
        </p:nvSpPr>
        <p:spPr>
          <a:xfrm>
            <a:off x="316219" y="2135776"/>
            <a:ext cx="10946675" cy="4474029"/>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lnSpc>
                <a:spcPct val="160000"/>
              </a:lnSpc>
              <a:spcBef>
                <a:spcPts val="0"/>
              </a:spcBef>
              <a:spcAft>
                <a:spcPts val="600"/>
              </a:spcAft>
            </a:pPr>
            <a:r>
              <a:rPr lang="en-US" sz="3600" b="1" dirty="0">
                <a:solidFill>
                  <a:schemeClr val="bg1"/>
                </a:solidFill>
              </a:rPr>
              <a:t>Navigators</a:t>
            </a:r>
            <a:r>
              <a:rPr lang="en-US" sz="3600" dirty="0">
                <a:solidFill>
                  <a:schemeClr val="bg1"/>
                </a:solidFill>
              </a:rPr>
              <a:t>:</a:t>
            </a:r>
            <a:r>
              <a:rPr lang="en-US" dirty="0">
                <a:solidFill>
                  <a:schemeClr val="bg1"/>
                </a:solidFill>
              </a:rPr>
              <a:t> </a:t>
            </a:r>
            <a:r>
              <a:rPr lang="en-US" sz="2800" i="1" dirty="0">
                <a:solidFill>
                  <a:schemeClr val="bg1"/>
                </a:solidFill>
                <a:latin typeface="Bradley Hand Bold"/>
                <a:cs typeface="Bradley Hand Bold"/>
              </a:rPr>
              <a:t>(Approximately ages 50-65)</a:t>
            </a:r>
          </a:p>
          <a:p>
            <a:pPr lvl="3">
              <a:lnSpc>
                <a:spcPct val="160000"/>
              </a:lnSpc>
              <a:spcBef>
                <a:spcPts val="0"/>
              </a:spcBef>
              <a:spcAft>
                <a:spcPts val="1200"/>
              </a:spcAft>
              <a:buSzPct val="89000"/>
            </a:pPr>
            <a:r>
              <a:rPr lang="en-US" sz="2800" dirty="0">
                <a:solidFill>
                  <a:schemeClr val="bg1"/>
                </a:solidFill>
              </a:rPr>
              <a:t>Coping with conflicting feelings and being out of sync with others</a:t>
            </a:r>
          </a:p>
          <a:p>
            <a:pPr lvl="3">
              <a:lnSpc>
                <a:spcPct val="160000"/>
              </a:lnSpc>
              <a:spcBef>
                <a:spcPts val="0"/>
              </a:spcBef>
              <a:spcAft>
                <a:spcPts val="1200"/>
              </a:spcAft>
            </a:pPr>
            <a:r>
              <a:rPr lang="en-US" sz="2800" dirty="0">
                <a:solidFill>
                  <a:schemeClr val="bg1"/>
                </a:solidFill>
              </a:rPr>
              <a:t>Using prior knowledge, including self-knowledge</a:t>
            </a:r>
          </a:p>
          <a:p>
            <a:pPr lvl="3">
              <a:lnSpc>
                <a:spcPct val="160000"/>
              </a:lnSpc>
              <a:spcBef>
                <a:spcPts val="0"/>
              </a:spcBef>
              <a:spcAft>
                <a:spcPts val="1200"/>
              </a:spcAft>
            </a:pPr>
            <a:r>
              <a:rPr lang="en-US" sz="2800" dirty="0">
                <a:solidFill>
                  <a:schemeClr val="bg1"/>
                </a:solidFill>
              </a:rPr>
              <a:t>Dealing with dissatisfaction</a:t>
            </a:r>
          </a:p>
          <a:p>
            <a:pPr lvl="3">
              <a:lnSpc>
                <a:spcPct val="160000"/>
              </a:lnSpc>
              <a:spcBef>
                <a:spcPts val="0"/>
              </a:spcBef>
              <a:spcAft>
                <a:spcPts val="1200"/>
              </a:spcAft>
            </a:pPr>
            <a:r>
              <a:rPr lang="en-US" sz="2800" dirty="0">
                <a:solidFill>
                  <a:schemeClr val="bg1"/>
                </a:solidFill>
              </a:rPr>
              <a:t>Balancing everything in their busy lives</a:t>
            </a:r>
          </a:p>
          <a:p>
            <a:pPr lvl="3">
              <a:lnSpc>
                <a:spcPct val="160000"/>
              </a:lnSpc>
              <a:spcBef>
                <a:spcPts val="0"/>
              </a:spcBef>
              <a:spcAft>
                <a:spcPts val="1200"/>
              </a:spcAft>
            </a:pPr>
            <a:r>
              <a:rPr lang="en-US" sz="2800" dirty="0">
                <a:solidFill>
                  <a:schemeClr val="bg1"/>
                </a:solidFill>
              </a:rPr>
              <a:t>Drawn to setting a new course in life</a:t>
            </a:r>
          </a:p>
        </p:txBody>
      </p:sp>
      <p:pic>
        <p:nvPicPr>
          <p:cNvPr id="23" name="Picture 22" descr="A picture containing text, person, smiling&#10;&#10;Description automatically generated">
            <a:extLst>
              <a:ext uri="{FF2B5EF4-FFF2-40B4-BE49-F238E27FC236}">
                <a16:creationId xmlns:a16="http://schemas.microsoft.com/office/drawing/2014/main" id="{969FCEFC-A33D-291A-16DC-ED14DA081771}"/>
              </a:ext>
            </a:extLst>
          </p:cNvPr>
          <p:cNvPicPr>
            <a:picLocks noChangeAspect="1"/>
          </p:cNvPicPr>
          <p:nvPr/>
        </p:nvPicPr>
        <p:blipFill>
          <a:blip r:embed="rId3"/>
          <a:stretch>
            <a:fillRect/>
          </a:stretch>
        </p:blipFill>
        <p:spPr>
          <a:xfrm>
            <a:off x="9564716" y="4089464"/>
            <a:ext cx="2627284" cy="2768536"/>
          </a:xfrm>
          <a:prstGeom prst="rect">
            <a:avLst/>
          </a:prstGeom>
        </p:spPr>
      </p:pic>
      <p:sp>
        <p:nvSpPr>
          <p:cNvPr id="25" name="TextBox 24">
            <a:extLst>
              <a:ext uri="{FF2B5EF4-FFF2-40B4-BE49-F238E27FC236}">
                <a16:creationId xmlns:a16="http://schemas.microsoft.com/office/drawing/2014/main" id="{52207557-40F8-1D30-E555-12DB5049D355}"/>
              </a:ext>
            </a:extLst>
          </p:cNvPr>
          <p:cNvSpPr txBox="1"/>
          <p:nvPr/>
        </p:nvSpPr>
        <p:spPr>
          <a:xfrm>
            <a:off x="12886006" y="-829994"/>
            <a:ext cx="184731" cy="369332"/>
          </a:xfrm>
          <a:prstGeom prst="rect">
            <a:avLst/>
          </a:prstGeom>
          <a:noFill/>
        </p:spPr>
        <p:txBody>
          <a:bodyPr wrap="none" rtlCol="0">
            <a:spAutoFit/>
          </a:bodyPr>
          <a:lstStyle/>
          <a:p>
            <a:endParaRPr lang="en-US" dirty="0">
              <a:solidFill>
                <a:schemeClr val="bg1"/>
              </a:solidFill>
            </a:endParaRPr>
          </a:p>
        </p:txBody>
      </p:sp>
    </p:spTree>
    <p:extLst>
      <p:ext uri="{BB962C8B-B14F-4D97-AF65-F5344CB8AC3E}">
        <p14:creationId xmlns:p14="http://schemas.microsoft.com/office/powerpoint/2010/main" val="2107014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2">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2">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2">
                                            <p:txEl>
                                              <p:pRg st="3" end="3"/>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2">
                                            <p:txEl>
                                              <p:pRg st="4" end="4"/>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2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uiExpand="1" build="p"/>
    </p:bldLst>
  </p:timing>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Stars in the sky&#10;&#10;Description automatically generated with low confidence">
            <a:extLst>
              <a:ext uri="{FF2B5EF4-FFF2-40B4-BE49-F238E27FC236}">
                <a16:creationId xmlns:a16="http://schemas.microsoft.com/office/drawing/2014/main" id="{879DDEF2-9432-1248-E4E0-BFC1CD4125A0}"/>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24268" b="19492"/>
          <a:stretch/>
        </p:blipFill>
        <p:spPr>
          <a:xfrm>
            <a:off x="20" y="1282"/>
            <a:ext cx="12191980" cy="6856718"/>
          </a:xfrm>
          <a:prstGeom prst="rect">
            <a:avLst/>
          </a:prstGeom>
        </p:spPr>
      </p:pic>
      <p:sp>
        <p:nvSpPr>
          <p:cNvPr id="12" name="Rectangle 2">
            <a:extLst>
              <a:ext uri="{FF2B5EF4-FFF2-40B4-BE49-F238E27FC236}">
                <a16:creationId xmlns:a16="http://schemas.microsoft.com/office/drawing/2014/main" id="{D672ED5F-F30D-A342-16B6-859C9958175E}"/>
              </a:ext>
            </a:extLst>
          </p:cNvPr>
          <p:cNvSpPr txBox="1">
            <a:spLocks noChangeArrowheads="1"/>
          </p:cNvSpPr>
          <p:nvPr/>
        </p:nvSpPr>
        <p:spPr>
          <a:xfrm>
            <a:off x="2514600" y="381000"/>
            <a:ext cx="8694738" cy="735264"/>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defRPr/>
            </a:pPr>
            <a:r>
              <a:rPr lang="en-US" sz="4000">
                <a:solidFill>
                  <a:schemeClr val="bg1"/>
                </a:solidFill>
                <a:latin typeface="Bradley Hand Bold"/>
                <a:cs typeface="Bradley Hand Bold"/>
              </a:rPr>
              <a:t>Being an older gifted adult  often means…</a:t>
            </a:r>
            <a:endParaRPr lang="en-US" sz="4000" dirty="0">
              <a:solidFill>
                <a:schemeClr val="bg1"/>
              </a:solidFill>
              <a:latin typeface="Bradley Hand Bold"/>
              <a:cs typeface="Bradley Hand Bold"/>
            </a:endParaRPr>
          </a:p>
        </p:txBody>
      </p:sp>
      <p:sp>
        <p:nvSpPr>
          <p:cNvPr id="13" name="Rectangle 3">
            <a:extLst>
              <a:ext uri="{FF2B5EF4-FFF2-40B4-BE49-F238E27FC236}">
                <a16:creationId xmlns:a16="http://schemas.microsoft.com/office/drawing/2014/main" id="{384F1E37-F65C-66F0-FC5D-23CA882EB60C}"/>
              </a:ext>
            </a:extLst>
          </p:cNvPr>
          <p:cNvSpPr txBox="1">
            <a:spLocks noChangeArrowheads="1"/>
          </p:cNvSpPr>
          <p:nvPr/>
        </p:nvSpPr>
        <p:spPr>
          <a:xfrm>
            <a:off x="2590800" y="1470527"/>
            <a:ext cx="7161213" cy="456673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buClr>
                <a:schemeClr val="accent1"/>
              </a:buClr>
              <a:buFont typeface="Wingdings" pitchFamily="2" charset="2"/>
              <a:buChar char="Ø"/>
              <a:defRPr/>
            </a:pPr>
            <a:endParaRPr lang="en-US" b="1">
              <a:solidFill>
                <a:schemeClr val="bg1"/>
              </a:solidFill>
              <a:latin typeface="Book Antiqua" pitchFamily="18" charset="0"/>
            </a:endParaRPr>
          </a:p>
          <a:p>
            <a:pPr marL="0" indent="0">
              <a:buClr>
                <a:schemeClr val="folHlink"/>
              </a:buClr>
              <a:buFont typeface="Arial" panose="020B0604020202020204" pitchFamily="34" charset="0"/>
              <a:buNone/>
              <a:defRPr/>
            </a:pPr>
            <a:r>
              <a:rPr lang="en-US" sz="3200" b="1">
                <a:solidFill>
                  <a:schemeClr val="bg1"/>
                </a:solidFill>
                <a:latin typeface="Book Antiqua"/>
                <a:cs typeface="Book Antiqua"/>
              </a:rPr>
              <a:t>A keen awareness and </a:t>
            </a:r>
          </a:p>
          <a:p>
            <a:pPr>
              <a:buClr>
                <a:schemeClr val="folHlink"/>
              </a:buClr>
              <a:buFont typeface="Wingdings" pitchFamily="2" charset="2"/>
              <a:buNone/>
              <a:defRPr/>
            </a:pPr>
            <a:r>
              <a:rPr lang="en-US" sz="3200" b="1">
                <a:solidFill>
                  <a:schemeClr val="bg1"/>
                </a:solidFill>
                <a:latin typeface="Book Antiqua"/>
                <a:cs typeface="Book Antiqua"/>
              </a:rPr>
              <a:t>impatience with time </a:t>
            </a:r>
          </a:p>
          <a:p>
            <a:pPr>
              <a:buClr>
                <a:schemeClr val="folHlink"/>
              </a:buClr>
              <a:buFont typeface="Wingdings" pitchFamily="2" charset="2"/>
              <a:buNone/>
              <a:defRPr/>
            </a:pPr>
            <a:r>
              <a:rPr lang="en-US" sz="3200" b="1">
                <a:solidFill>
                  <a:schemeClr val="bg1"/>
                </a:solidFill>
                <a:latin typeface="Book Antiqua"/>
                <a:cs typeface="Book Antiqua"/>
              </a:rPr>
              <a:t>and space limitations; </a:t>
            </a:r>
          </a:p>
          <a:p>
            <a:pPr>
              <a:buClr>
                <a:schemeClr val="folHlink"/>
              </a:buClr>
              <a:buFont typeface="Wingdings" pitchFamily="2" charset="2"/>
              <a:buNone/>
              <a:defRPr/>
            </a:pPr>
            <a:r>
              <a:rPr lang="en-US" sz="3200" b="1">
                <a:solidFill>
                  <a:schemeClr val="bg1"/>
                </a:solidFill>
                <a:latin typeface="Book Antiqua"/>
                <a:cs typeface="Book Antiqua"/>
              </a:rPr>
              <a:t>frustration with </a:t>
            </a:r>
          </a:p>
          <a:p>
            <a:pPr>
              <a:buClr>
                <a:schemeClr val="folHlink"/>
              </a:buClr>
              <a:buFont typeface="Wingdings" pitchFamily="2" charset="2"/>
              <a:buNone/>
              <a:defRPr/>
            </a:pPr>
            <a:r>
              <a:rPr lang="en-US" sz="3200" b="1">
                <a:solidFill>
                  <a:schemeClr val="bg1"/>
                </a:solidFill>
                <a:latin typeface="Book Antiqua"/>
                <a:cs typeface="Book Antiqua"/>
              </a:rPr>
              <a:t>multi-potentiality</a:t>
            </a:r>
          </a:p>
          <a:p>
            <a:pPr>
              <a:buClr>
                <a:schemeClr val="accent1"/>
              </a:buClr>
              <a:buFont typeface="Wingdings" pitchFamily="2" charset="2"/>
              <a:buChar char="Ø"/>
              <a:defRPr/>
            </a:pPr>
            <a:endParaRPr lang="en-US" b="1">
              <a:solidFill>
                <a:schemeClr val="bg1"/>
              </a:solidFill>
              <a:latin typeface="Book Antiqua" pitchFamily="18" charset="0"/>
            </a:endParaRPr>
          </a:p>
          <a:p>
            <a:pPr>
              <a:buFont typeface="Wingdings" pitchFamily="2" charset="2"/>
              <a:buNone/>
              <a:defRPr/>
            </a:pPr>
            <a:endParaRPr lang="en-US" b="1" dirty="0">
              <a:solidFill>
                <a:schemeClr val="bg1"/>
              </a:solidFill>
              <a:latin typeface="Book Antiqua" pitchFamily="18" charset="0"/>
            </a:endParaRPr>
          </a:p>
        </p:txBody>
      </p:sp>
      <p:pic>
        <p:nvPicPr>
          <p:cNvPr id="15" name="Picture 4" descr="Powerpoint48">
            <a:extLst>
              <a:ext uri="{FF2B5EF4-FFF2-40B4-BE49-F238E27FC236}">
                <a16:creationId xmlns:a16="http://schemas.microsoft.com/office/drawing/2014/main" id="{505D917A-4416-1D76-B49A-059CA50B32EF}"/>
              </a:ext>
            </a:extLst>
          </p:cNvPr>
          <p:cNvPicPr>
            <a:picLocks noChangeAspect="1" noChangeArrowheads="1"/>
          </p:cNvPicPr>
          <p:nvPr/>
        </p:nvPicPr>
        <p:blipFill>
          <a:blip r:embed="rId3" cstate="print">
            <a:lum bright="-18000" contrast="48000"/>
          </a:blip>
          <a:srcRect/>
          <a:stretch>
            <a:fillRect/>
          </a:stretch>
        </p:blipFill>
        <p:spPr bwMode="auto">
          <a:xfrm>
            <a:off x="7239000" y="990600"/>
            <a:ext cx="3589338" cy="5410200"/>
          </a:xfrm>
          <a:prstGeom prst="rect">
            <a:avLst/>
          </a:prstGeom>
          <a:noFill/>
          <a:ln w="9525">
            <a:noFill/>
            <a:miter lim="800000"/>
            <a:headEnd/>
            <a:tailEnd/>
          </a:ln>
        </p:spPr>
      </p:pic>
      <p:sp>
        <p:nvSpPr>
          <p:cNvPr id="16" name="TextBox 15">
            <a:extLst>
              <a:ext uri="{FF2B5EF4-FFF2-40B4-BE49-F238E27FC236}">
                <a16:creationId xmlns:a16="http://schemas.microsoft.com/office/drawing/2014/main" id="{32BE43A7-7520-2160-FB8D-D05622ADD0A5}"/>
              </a:ext>
            </a:extLst>
          </p:cNvPr>
          <p:cNvSpPr txBox="1"/>
          <p:nvPr/>
        </p:nvSpPr>
        <p:spPr>
          <a:xfrm>
            <a:off x="2590800" y="6248400"/>
            <a:ext cx="4182812" cy="677108"/>
          </a:xfrm>
          <a:prstGeom prst="rect">
            <a:avLst/>
          </a:prstGeom>
          <a:noFill/>
        </p:spPr>
        <p:txBody>
          <a:bodyPr wrap="none" rtlCol="0">
            <a:spAutoFit/>
          </a:bodyPr>
          <a:lstStyle/>
          <a:p>
            <a:r>
              <a:rPr lang="en-US" sz="2000" dirty="0">
                <a:solidFill>
                  <a:schemeClr val="bg1"/>
                </a:solidFill>
                <a:latin typeface="Bradley Hand Bold"/>
                <a:cs typeface="Bradley Hand Bold"/>
              </a:rPr>
              <a:t>(Adapted from: Fiedler &amp; Webb, 2011)</a:t>
            </a:r>
          </a:p>
          <a:p>
            <a:endParaRPr lang="en-US" dirty="0">
              <a:solidFill>
                <a:schemeClr val="bg1"/>
              </a:solidFill>
            </a:endParaRPr>
          </a:p>
        </p:txBody>
      </p:sp>
    </p:spTree>
    <p:extLst>
      <p:ext uri="{BB962C8B-B14F-4D97-AF65-F5344CB8AC3E}">
        <p14:creationId xmlns:p14="http://schemas.microsoft.com/office/powerpoint/2010/main" val="187483860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Stars in the sky&#10;&#10;Description automatically generated with low confidence">
            <a:extLst>
              <a:ext uri="{FF2B5EF4-FFF2-40B4-BE49-F238E27FC236}">
                <a16:creationId xmlns:a16="http://schemas.microsoft.com/office/drawing/2014/main" id="{879DDEF2-9432-1248-E4E0-BFC1CD4125A0}"/>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24268" b="19492"/>
          <a:stretch/>
        </p:blipFill>
        <p:spPr>
          <a:xfrm>
            <a:off x="20" y="1282"/>
            <a:ext cx="12191980" cy="6856718"/>
          </a:xfrm>
          <a:prstGeom prst="rect">
            <a:avLst/>
          </a:prstGeom>
        </p:spPr>
      </p:pic>
      <p:sp>
        <p:nvSpPr>
          <p:cNvPr id="4" name="Title 1">
            <a:extLst>
              <a:ext uri="{FF2B5EF4-FFF2-40B4-BE49-F238E27FC236}">
                <a16:creationId xmlns:a16="http://schemas.microsoft.com/office/drawing/2014/main" id="{90C97408-4E6F-11DD-B218-B9840ECD2878}"/>
              </a:ext>
            </a:extLst>
          </p:cNvPr>
          <p:cNvSpPr>
            <a:spLocks noGrp="1"/>
          </p:cNvSpPr>
          <p:nvPr>
            <p:ph type="title"/>
          </p:nvPr>
        </p:nvSpPr>
        <p:spPr>
          <a:xfrm>
            <a:off x="1154954" y="973668"/>
            <a:ext cx="8761413" cy="706964"/>
          </a:xfrm>
        </p:spPr>
        <p:txBody>
          <a:bodyPr anchor="ctr">
            <a:normAutofit fontScale="90000"/>
          </a:bodyPr>
          <a:lstStyle/>
          <a:p>
            <a:r>
              <a:rPr lang="en-US" b="1" dirty="0">
                <a:solidFill>
                  <a:schemeClr val="bg1"/>
                </a:solidFill>
              </a:rPr>
              <a:t>Navigators </a:t>
            </a:r>
            <a:r>
              <a:rPr lang="en-US" sz="2700" b="1" i="1" dirty="0">
                <a:solidFill>
                  <a:schemeClr val="bg1"/>
                </a:solidFill>
              </a:rPr>
              <a:t>(ages 50-65)</a:t>
            </a:r>
            <a:r>
              <a:rPr lang="en-US" sz="2700" b="1" dirty="0">
                <a:solidFill>
                  <a:schemeClr val="bg1"/>
                </a:solidFill>
              </a:rPr>
              <a:t> </a:t>
            </a:r>
            <a:r>
              <a:rPr lang="en-US" b="1" dirty="0">
                <a:solidFill>
                  <a:schemeClr val="bg1"/>
                </a:solidFill>
              </a:rPr>
              <a:t>– a few real-life examples</a:t>
            </a:r>
          </a:p>
        </p:txBody>
      </p:sp>
      <p:pic>
        <p:nvPicPr>
          <p:cNvPr id="6" name="Picture 5" descr="IMG_1647.JPG">
            <a:extLst>
              <a:ext uri="{FF2B5EF4-FFF2-40B4-BE49-F238E27FC236}">
                <a16:creationId xmlns:a16="http://schemas.microsoft.com/office/drawing/2014/main" id="{0A257E2D-E835-6027-8BD0-6950E22850A4}"/>
              </a:ext>
            </a:extLst>
          </p:cNvPr>
          <p:cNvPicPr>
            <a:picLocks noChangeAspect="1"/>
          </p:cNvPicPr>
          <p:nvPr/>
        </p:nvPicPr>
        <p:blipFill rotWithShape="1">
          <a:blip r:embed="rId3">
            <a:extLst>
              <a:ext uri="{28A0092B-C50C-407E-A947-70E740481C1C}">
                <a14:useLocalDpi xmlns:a14="http://schemas.microsoft.com/office/drawing/2010/main" val="0"/>
              </a:ext>
            </a:extLst>
          </a:blip>
          <a:srcRect t="5598" r="1" b="1"/>
          <a:stretch/>
        </p:blipFill>
        <p:spPr>
          <a:xfrm>
            <a:off x="403274" y="2603499"/>
            <a:ext cx="4825158" cy="3416301"/>
          </a:xfrm>
          <a:prstGeom prst="rect">
            <a:avLst/>
          </a:prstGeom>
          <a:noFill/>
        </p:spPr>
      </p:pic>
      <p:sp>
        <p:nvSpPr>
          <p:cNvPr id="7" name="Content Placeholder 2">
            <a:extLst>
              <a:ext uri="{FF2B5EF4-FFF2-40B4-BE49-F238E27FC236}">
                <a16:creationId xmlns:a16="http://schemas.microsoft.com/office/drawing/2014/main" id="{08217AED-76F2-3CEA-4E2B-84137E55EA19}"/>
              </a:ext>
            </a:extLst>
          </p:cNvPr>
          <p:cNvSpPr txBox="1">
            <a:spLocks/>
          </p:cNvSpPr>
          <p:nvPr/>
        </p:nvSpPr>
        <p:spPr>
          <a:xfrm>
            <a:off x="5458265" y="2603500"/>
            <a:ext cx="6330461" cy="3416300"/>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800"/>
              </a:spcAft>
            </a:pPr>
            <a:r>
              <a:rPr lang="en-US" b="1">
                <a:solidFill>
                  <a:schemeClr val="bg1"/>
                </a:solidFill>
              </a:rPr>
              <a:t>Elise – Job eliminated; now what?</a:t>
            </a:r>
          </a:p>
          <a:p>
            <a:pPr>
              <a:spcAft>
                <a:spcPts val="1800"/>
              </a:spcAft>
            </a:pPr>
            <a:r>
              <a:rPr lang="en-US" b="1">
                <a:solidFill>
                  <a:schemeClr val="bg1"/>
                </a:solidFill>
              </a:rPr>
              <a:t>Steven – company downsizing; an opportunity for the future?</a:t>
            </a:r>
          </a:p>
          <a:p>
            <a:pPr>
              <a:spcAft>
                <a:spcPts val="1800"/>
              </a:spcAft>
            </a:pPr>
            <a:r>
              <a:rPr lang="en-US" b="1">
                <a:solidFill>
                  <a:schemeClr val="bg1"/>
                </a:solidFill>
              </a:rPr>
              <a:t>Cassandra – taking action on an unlived dream</a:t>
            </a:r>
            <a:endParaRPr lang="en-US" b="1" dirty="0">
              <a:solidFill>
                <a:schemeClr val="bg1"/>
              </a:solidFill>
            </a:endParaRPr>
          </a:p>
        </p:txBody>
      </p:sp>
    </p:spTree>
    <p:extLst>
      <p:ext uri="{BB962C8B-B14F-4D97-AF65-F5344CB8AC3E}">
        <p14:creationId xmlns:p14="http://schemas.microsoft.com/office/powerpoint/2010/main" val="62161347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Stars in the sky&#10;&#10;Description automatically generated with low confidence">
            <a:extLst>
              <a:ext uri="{FF2B5EF4-FFF2-40B4-BE49-F238E27FC236}">
                <a16:creationId xmlns:a16="http://schemas.microsoft.com/office/drawing/2014/main" id="{879DDEF2-9432-1248-E4E0-BFC1CD4125A0}"/>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24268" b="19492"/>
          <a:stretch/>
        </p:blipFill>
        <p:spPr>
          <a:xfrm>
            <a:off x="20" y="1282"/>
            <a:ext cx="12191980" cy="6856718"/>
          </a:xfrm>
          <a:prstGeom prst="rect">
            <a:avLst/>
          </a:prstGeom>
        </p:spPr>
      </p:pic>
      <p:sp>
        <p:nvSpPr>
          <p:cNvPr id="4" name="Content Placeholder 2">
            <a:extLst>
              <a:ext uri="{FF2B5EF4-FFF2-40B4-BE49-F238E27FC236}">
                <a16:creationId xmlns:a16="http://schemas.microsoft.com/office/drawing/2014/main" id="{48150AFD-FB2B-D9A3-9727-2C9356351422}"/>
              </a:ext>
            </a:extLst>
          </p:cNvPr>
          <p:cNvSpPr txBox="1">
            <a:spLocks/>
          </p:cNvSpPr>
          <p:nvPr/>
        </p:nvSpPr>
        <p:spPr>
          <a:xfrm>
            <a:off x="444137" y="1898316"/>
            <a:ext cx="11747863" cy="4959684"/>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5800" lvl="2" indent="0">
              <a:buFont typeface="Arial" panose="020B0604020202020204" pitchFamily="34" charset="0"/>
              <a:buNone/>
            </a:pPr>
            <a:endParaRPr lang="en-US" sz="2200" dirty="0">
              <a:solidFill>
                <a:schemeClr val="bg1"/>
              </a:solidFill>
            </a:endParaRPr>
          </a:p>
          <a:p>
            <a:pPr lvl="1"/>
            <a:r>
              <a:rPr lang="en-US" sz="3600" dirty="0">
                <a:solidFill>
                  <a:schemeClr val="bg1"/>
                </a:solidFill>
              </a:rPr>
              <a:t>Actualizers:</a:t>
            </a:r>
            <a:r>
              <a:rPr lang="en-US" dirty="0">
                <a:solidFill>
                  <a:schemeClr val="bg1"/>
                </a:solidFill>
              </a:rPr>
              <a:t> </a:t>
            </a:r>
            <a:r>
              <a:rPr lang="en-US" i="1" dirty="0">
                <a:solidFill>
                  <a:schemeClr val="bg1"/>
                </a:solidFill>
              </a:rPr>
              <a:t>(Approximately ages 65-80)</a:t>
            </a:r>
          </a:p>
          <a:p>
            <a:pPr lvl="3">
              <a:lnSpc>
                <a:spcPct val="120000"/>
              </a:lnSpc>
              <a:spcBef>
                <a:spcPts val="1200"/>
              </a:spcBef>
            </a:pPr>
            <a:r>
              <a:rPr lang="en-US" sz="2800" dirty="0">
                <a:solidFill>
                  <a:schemeClr val="bg1"/>
                </a:solidFill>
              </a:rPr>
              <a:t>Pursuing self-actualization </a:t>
            </a:r>
            <a:r>
              <a:rPr lang="en-US" sz="2800" b="1" dirty="0">
                <a:solidFill>
                  <a:schemeClr val="bg1"/>
                </a:solidFill>
              </a:rPr>
              <a:t>+</a:t>
            </a:r>
            <a:r>
              <a:rPr lang="en-US" sz="2800" dirty="0">
                <a:solidFill>
                  <a:schemeClr val="bg1"/>
                </a:solidFill>
              </a:rPr>
              <a:t> helping others actualize their potential and pursue their goals and dreams</a:t>
            </a:r>
          </a:p>
          <a:p>
            <a:pPr lvl="3">
              <a:lnSpc>
                <a:spcPct val="120000"/>
              </a:lnSpc>
              <a:spcBef>
                <a:spcPts val="1200"/>
              </a:spcBef>
            </a:pPr>
            <a:r>
              <a:rPr lang="en-US" sz="2800" dirty="0">
                <a:solidFill>
                  <a:schemeClr val="bg1"/>
                </a:solidFill>
              </a:rPr>
              <a:t>Connecting with others like them</a:t>
            </a:r>
            <a:endParaRPr lang="en-US" sz="2200" dirty="0">
              <a:solidFill>
                <a:schemeClr val="bg1"/>
              </a:solidFill>
            </a:endParaRPr>
          </a:p>
          <a:p>
            <a:pPr lvl="3">
              <a:lnSpc>
                <a:spcPct val="120000"/>
              </a:lnSpc>
              <a:spcBef>
                <a:spcPts val="1200"/>
              </a:spcBef>
            </a:pPr>
            <a:r>
              <a:rPr lang="en-US" sz="2800" dirty="0">
                <a:solidFill>
                  <a:schemeClr val="bg1"/>
                </a:solidFill>
              </a:rPr>
              <a:t>Introspection and reflection</a:t>
            </a:r>
          </a:p>
          <a:p>
            <a:pPr lvl="3">
              <a:lnSpc>
                <a:spcPct val="120000"/>
              </a:lnSpc>
              <a:spcBef>
                <a:spcPts val="1200"/>
              </a:spcBef>
            </a:pPr>
            <a:r>
              <a:rPr lang="en-US" sz="2800" dirty="0">
                <a:solidFill>
                  <a:schemeClr val="bg1"/>
                </a:solidFill>
              </a:rPr>
              <a:t>Keeping on or moving on</a:t>
            </a:r>
          </a:p>
          <a:p>
            <a:pPr lvl="3">
              <a:lnSpc>
                <a:spcPct val="120000"/>
              </a:lnSpc>
              <a:spcBef>
                <a:spcPts val="1200"/>
              </a:spcBef>
            </a:pPr>
            <a:r>
              <a:rPr lang="en-US" sz="2800" dirty="0">
                <a:solidFill>
                  <a:schemeClr val="bg1"/>
                </a:solidFill>
              </a:rPr>
              <a:t>Continuing to expand their knowledge</a:t>
            </a:r>
          </a:p>
          <a:p>
            <a:pPr lvl="3">
              <a:lnSpc>
                <a:spcPct val="120000"/>
              </a:lnSpc>
              <a:spcBef>
                <a:spcPts val="1200"/>
              </a:spcBef>
            </a:pPr>
            <a:r>
              <a:rPr lang="en-US" sz="2800" dirty="0">
                <a:solidFill>
                  <a:schemeClr val="bg1"/>
                </a:solidFill>
              </a:rPr>
              <a:t>Generativity</a:t>
            </a:r>
          </a:p>
          <a:p>
            <a:pPr lvl="3"/>
            <a:endParaRPr lang="en-US" sz="2800" dirty="0">
              <a:solidFill>
                <a:schemeClr val="bg1"/>
              </a:solidFill>
            </a:endParaRPr>
          </a:p>
          <a:p>
            <a:pPr lvl="3"/>
            <a:endParaRPr lang="en-US" sz="2800" dirty="0">
              <a:solidFill>
                <a:schemeClr val="bg1"/>
              </a:solidFill>
            </a:endParaRPr>
          </a:p>
          <a:p>
            <a:pPr lvl="3"/>
            <a:endParaRPr lang="en-US" sz="2800" dirty="0">
              <a:solidFill>
                <a:schemeClr val="bg1"/>
              </a:solidFill>
            </a:endParaRPr>
          </a:p>
          <a:p>
            <a:pPr lvl="2"/>
            <a:endParaRPr lang="en-US" sz="2200" i="1" dirty="0">
              <a:solidFill>
                <a:schemeClr val="bg1"/>
              </a:solidFill>
            </a:endParaRPr>
          </a:p>
          <a:p>
            <a:pPr lvl="1"/>
            <a:endParaRPr lang="en-US" dirty="0">
              <a:solidFill>
                <a:schemeClr val="bg1"/>
              </a:solidFill>
            </a:endParaRPr>
          </a:p>
          <a:p>
            <a:endParaRPr lang="en-US" dirty="0">
              <a:solidFill>
                <a:schemeClr val="bg1"/>
              </a:solidFill>
            </a:endParaRPr>
          </a:p>
        </p:txBody>
      </p:sp>
      <p:sp>
        <p:nvSpPr>
          <p:cNvPr id="6" name="Title 1">
            <a:extLst>
              <a:ext uri="{FF2B5EF4-FFF2-40B4-BE49-F238E27FC236}">
                <a16:creationId xmlns:a16="http://schemas.microsoft.com/office/drawing/2014/main" id="{8A4D3A1B-BA5E-E51F-06F2-828D1DB91F0E}"/>
              </a:ext>
            </a:extLst>
          </p:cNvPr>
          <p:cNvSpPr>
            <a:spLocks noGrp="1"/>
          </p:cNvSpPr>
          <p:nvPr>
            <p:ph type="title"/>
          </p:nvPr>
        </p:nvSpPr>
        <p:spPr>
          <a:xfrm>
            <a:off x="1081714" y="721895"/>
            <a:ext cx="9037053" cy="1176421"/>
          </a:xfrm>
        </p:spPr>
        <p:txBody>
          <a:bodyPr>
            <a:noAutofit/>
          </a:bodyPr>
          <a:lstStyle/>
          <a:p>
            <a:r>
              <a:rPr lang="en-US" b="1" dirty="0">
                <a:solidFill>
                  <a:schemeClr val="bg1"/>
                </a:solidFill>
              </a:rPr>
              <a:t>Some Key Issues for Actualizers: </a:t>
            </a:r>
            <a:br>
              <a:rPr lang="en-US" b="1" dirty="0">
                <a:solidFill>
                  <a:schemeClr val="bg1"/>
                </a:solidFill>
              </a:rPr>
            </a:br>
            <a:r>
              <a:rPr lang="en-US" b="1" dirty="0">
                <a:solidFill>
                  <a:schemeClr val="bg1"/>
                </a:solidFill>
              </a:rPr>
              <a:t>Mid-life “crisis” or mid-life quest?</a:t>
            </a:r>
          </a:p>
        </p:txBody>
      </p:sp>
      <p:pic>
        <p:nvPicPr>
          <p:cNvPr id="7" name="Picture 6" descr="A picture containing text, person&#10;&#10;Description automatically generated">
            <a:extLst>
              <a:ext uri="{FF2B5EF4-FFF2-40B4-BE49-F238E27FC236}">
                <a16:creationId xmlns:a16="http://schemas.microsoft.com/office/drawing/2014/main" id="{2521212E-3D55-902D-31C0-38A2B4D59E9E}"/>
              </a:ext>
            </a:extLst>
          </p:cNvPr>
          <p:cNvPicPr>
            <a:picLocks noChangeAspect="1"/>
          </p:cNvPicPr>
          <p:nvPr/>
        </p:nvPicPr>
        <p:blipFill>
          <a:blip r:embed="rId3"/>
          <a:stretch>
            <a:fillRect/>
          </a:stretch>
        </p:blipFill>
        <p:spPr>
          <a:xfrm>
            <a:off x="10387341" y="4378158"/>
            <a:ext cx="2073445" cy="2619089"/>
          </a:xfrm>
          <a:prstGeom prst="rect">
            <a:avLst/>
          </a:prstGeom>
        </p:spPr>
      </p:pic>
    </p:spTree>
    <p:extLst>
      <p:ext uri="{BB962C8B-B14F-4D97-AF65-F5344CB8AC3E}">
        <p14:creationId xmlns:p14="http://schemas.microsoft.com/office/powerpoint/2010/main" val="1404227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Stars in the sky&#10;&#10;Description automatically generated with low confidence">
            <a:extLst>
              <a:ext uri="{FF2B5EF4-FFF2-40B4-BE49-F238E27FC236}">
                <a16:creationId xmlns:a16="http://schemas.microsoft.com/office/drawing/2014/main" id="{879DDEF2-9432-1248-E4E0-BFC1CD4125A0}"/>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24268" b="19492"/>
          <a:stretch/>
        </p:blipFill>
        <p:spPr>
          <a:xfrm>
            <a:off x="20" y="1282"/>
            <a:ext cx="12191980" cy="6856718"/>
          </a:xfrm>
          <a:prstGeom prst="rect">
            <a:avLst/>
          </a:prstGeom>
        </p:spPr>
      </p:pic>
      <p:sp>
        <p:nvSpPr>
          <p:cNvPr id="4" name="Title 1">
            <a:extLst>
              <a:ext uri="{FF2B5EF4-FFF2-40B4-BE49-F238E27FC236}">
                <a16:creationId xmlns:a16="http://schemas.microsoft.com/office/drawing/2014/main" id="{06C100EA-D375-C18C-04E8-C29FE77EF9A2}"/>
              </a:ext>
            </a:extLst>
          </p:cNvPr>
          <p:cNvSpPr>
            <a:spLocks noGrp="1"/>
          </p:cNvSpPr>
          <p:nvPr>
            <p:ph type="title"/>
          </p:nvPr>
        </p:nvSpPr>
        <p:spPr>
          <a:xfrm>
            <a:off x="593558" y="973668"/>
            <a:ext cx="9680599" cy="706964"/>
          </a:xfrm>
        </p:spPr>
        <p:txBody>
          <a:bodyPr anchor="ctr">
            <a:normAutofit fontScale="90000"/>
          </a:bodyPr>
          <a:lstStyle/>
          <a:p>
            <a:r>
              <a:rPr lang="en-US" b="1" dirty="0">
                <a:solidFill>
                  <a:schemeClr val="bg1"/>
                </a:solidFill>
              </a:rPr>
              <a:t>Actualizers </a:t>
            </a:r>
            <a:r>
              <a:rPr lang="en-US" sz="2800" b="1" i="1" dirty="0">
                <a:solidFill>
                  <a:schemeClr val="bg1"/>
                </a:solidFill>
              </a:rPr>
              <a:t>(ages 50-65)</a:t>
            </a:r>
            <a:r>
              <a:rPr lang="en-US" sz="2800" b="1" dirty="0">
                <a:solidFill>
                  <a:schemeClr val="bg1"/>
                </a:solidFill>
              </a:rPr>
              <a:t>: </a:t>
            </a:r>
            <a:r>
              <a:rPr lang="en-US" b="1" dirty="0">
                <a:solidFill>
                  <a:schemeClr val="bg1"/>
                </a:solidFill>
              </a:rPr>
              <a:t>A few real-life examples</a:t>
            </a:r>
          </a:p>
        </p:txBody>
      </p:sp>
      <p:sp>
        <p:nvSpPr>
          <p:cNvPr id="6" name="Content Placeholder 2">
            <a:extLst>
              <a:ext uri="{FF2B5EF4-FFF2-40B4-BE49-F238E27FC236}">
                <a16:creationId xmlns:a16="http://schemas.microsoft.com/office/drawing/2014/main" id="{AD9BE532-0276-9D7D-A5B4-A7D2B01D7E57}"/>
              </a:ext>
            </a:extLst>
          </p:cNvPr>
          <p:cNvSpPr txBox="1">
            <a:spLocks/>
          </p:cNvSpPr>
          <p:nvPr/>
        </p:nvSpPr>
        <p:spPr>
          <a:xfrm>
            <a:off x="5029201" y="2532682"/>
            <a:ext cx="6569242" cy="2840039"/>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800"/>
              </a:spcAft>
            </a:pPr>
            <a:r>
              <a:rPr lang="en-US" sz="3200" dirty="0">
                <a:solidFill>
                  <a:schemeClr val="bg1"/>
                </a:solidFill>
              </a:rPr>
              <a:t>Greg – a physical therapist’s next steps</a:t>
            </a:r>
          </a:p>
          <a:p>
            <a:pPr>
              <a:spcAft>
                <a:spcPts val="1800"/>
              </a:spcAft>
            </a:pPr>
            <a:r>
              <a:rPr lang="en-US" sz="3200" dirty="0">
                <a:solidFill>
                  <a:schemeClr val="bg1"/>
                </a:solidFill>
              </a:rPr>
              <a:t>Sarah – new direction for communication</a:t>
            </a:r>
          </a:p>
          <a:p>
            <a:pPr>
              <a:lnSpc>
                <a:spcPct val="150000"/>
              </a:lnSpc>
              <a:spcAft>
                <a:spcPts val="1800"/>
              </a:spcAft>
            </a:pPr>
            <a:r>
              <a:rPr lang="en-US" sz="3200" dirty="0">
                <a:solidFill>
                  <a:schemeClr val="bg1"/>
                </a:solidFill>
              </a:rPr>
              <a:t>Elizabeth – shifting gears</a:t>
            </a:r>
          </a:p>
        </p:txBody>
      </p:sp>
      <p:pic>
        <p:nvPicPr>
          <p:cNvPr id="7" name="Picture 6" descr="IMG_1648.JPG">
            <a:extLst>
              <a:ext uri="{FF2B5EF4-FFF2-40B4-BE49-F238E27FC236}">
                <a16:creationId xmlns:a16="http://schemas.microsoft.com/office/drawing/2014/main" id="{EB591806-1952-08B5-3115-428A68432F8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0468" y="2925209"/>
            <a:ext cx="4354993" cy="3419443"/>
          </a:xfrm>
          <a:prstGeom prst="rect">
            <a:avLst/>
          </a:prstGeom>
        </p:spPr>
      </p:pic>
    </p:spTree>
    <p:extLst>
      <p:ext uri="{BB962C8B-B14F-4D97-AF65-F5344CB8AC3E}">
        <p14:creationId xmlns:p14="http://schemas.microsoft.com/office/powerpoint/2010/main" val="401656862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Stars in the sky&#10;&#10;Description automatically generated with low confidence">
            <a:extLst>
              <a:ext uri="{FF2B5EF4-FFF2-40B4-BE49-F238E27FC236}">
                <a16:creationId xmlns:a16="http://schemas.microsoft.com/office/drawing/2014/main" id="{879DDEF2-9432-1248-E4E0-BFC1CD4125A0}"/>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24268" b="19492"/>
          <a:stretch/>
        </p:blipFill>
        <p:spPr>
          <a:xfrm>
            <a:off x="20" y="1282"/>
            <a:ext cx="12191980" cy="6856718"/>
          </a:xfrm>
          <a:prstGeom prst="rect">
            <a:avLst/>
          </a:prstGeom>
        </p:spPr>
      </p:pic>
      <p:sp>
        <p:nvSpPr>
          <p:cNvPr id="4" name="Title 1">
            <a:extLst>
              <a:ext uri="{FF2B5EF4-FFF2-40B4-BE49-F238E27FC236}">
                <a16:creationId xmlns:a16="http://schemas.microsoft.com/office/drawing/2014/main" id="{18561DA7-EA39-A97C-A577-B9A684E02E71}"/>
              </a:ext>
            </a:extLst>
          </p:cNvPr>
          <p:cNvSpPr>
            <a:spLocks noGrp="1"/>
          </p:cNvSpPr>
          <p:nvPr>
            <p:ph type="title"/>
          </p:nvPr>
        </p:nvSpPr>
        <p:spPr>
          <a:xfrm>
            <a:off x="625642" y="634451"/>
            <a:ext cx="10010275" cy="1176421"/>
          </a:xfrm>
        </p:spPr>
        <p:txBody>
          <a:bodyPr>
            <a:normAutofit/>
          </a:bodyPr>
          <a:lstStyle/>
          <a:p>
            <a:r>
              <a:rPr lang="en-US" sz="4800" b="1" dirty="0">
                <a:solidFill>
                  <a:schemeClr val="bg1"/>
                </a:solidFill>
              </a:rPr>
              <a:t>Some Key Issues for Cruisers </a:t>
            </a:r>
            <a:r>
              <a:rPr lang="en-US" sz="2800" b="1" i="1" dirty="0">
                <a:solidFill>
                  <a:schemeClr val="bg1"/>
                </a:solidFill>
              </a:rPr>
              <a:t>(age 80 and beyond)</a:t>
            </a:r>
          </a:p>
        </p:txBody>
      </p:sp>
      <p:sp>
        <p:nvSpPr>
          <p:cNvPr id="6" name="Content Placeholder 2">
            <a:extLst>
              <a:ext uri="{FF2B5EF4-FFF2-40B4-BE49-F238E27FC236}">
                <a16:creationId xmlns:a16="http://schemas.microsoft.com/office/drawing/2014/main" id="{616337D5-5741-072C-4A37-E4EEC1233B25}"/>
              </a:ext>
            </a:extLst>
          </p:cNvPr>
          <p:cNvSpPr txBox="1">
            <a:spLocks/>
          </p:cNvSpPr>
          <p:nvPr/>
        </p:nvSpPr>
        <p:spPr>
          <a:xfrm>
            <a:off x="1" y="1810872"/>
            <a:ext cx="12033956" cy="521539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5800" lvl="2" indent="0">
              <a:buFont typeface="Arial" panose="020B0604020202020204" pitchFamily="34" charset="0"/>
              <a:buNone/>
            </a:pPr>
            <a:endParaRPr lang="en-US" sz="2200" dirty="0">
              <a:solidFill>
                <a:schemeClr val="bg1"/>
              </a:solidFill>
            </a:endParaRPr>
          </a:p>
          <a:p>
            <a:pPr lvl="1"/>
            <a:r>
              <a:rPr lang="en-US" sz="3600" dirty="0">
                <a:solidFill>
                  <a:schemeClr val="bg1"/>
                </a:solidFill>
              </a:rPr>
              <a:t>Cruisers:</a:t>
            </a:r>
            <a:r>
              <a:rPr lang="en-US" dirty="0">
                <a:solidFill>
                  <a:schemeClr val="bg1"/>
                </a:solidFill>
              </a:rPr>
              <a:t> </a:t>
            </a:r>
            <a:r>
              <a:rPr lang="en-US" i="1" dirty="0">
                <a:solidFill>
                  <a:schemeClr val="bg1"/>
                </a:solidFill>
              </a:rPr>
              <a:t>(Approximately 80 and beyond)</a:t>
            </a:r>
          </a:p>
          <a:p>
            <a:pPr lvl="3">
              <a:spcAft>
                <a:spcPts val="600"/>
              </a:spcAft>
            </a:pPr>
            <a:r>
              <a:rPr lang="en-US" sz="2600" dirty="0">
                <a:solidFill>
                  <a:schemeClr val="bg1"/>
                </a:solidFill>
              </a:rPr>
              <a:t>Doing what they can to continue to have vibrant, interesting lives</a:t>
            </a:r>
          </a:p>
          <a:p>
            <a:pPr lvl="3">
              <a:spcAft>
                <a:spcPts val="600"/>
              </a:spcAft>
            </a:pPr>
            <a:r>
              <a:rPr lang="en-US" sz="2600" dirty="0">
                <a:solidFill>
                  <a:schemeClr val="bg1"/>
                </a:solidFill>
              </a:rPr>
              <a:t>Choosing how to spend their time and energy</a:t>
            </a:r>
          </a:p>
          <a:p>
            <a:pPr lvl="3">
              <a:spcAft>
                <a:spcPts val="600"/>
              </a:spcAft>
            </a:pPr>
            <a:r>
              <a:rPr lang="en-US" sz="2600" dirty="0">
                <a:solidFill>
                  <a:schemeClr val="bg1"/>
                </a:solidFill>
              </a:rPr>
              <a:t>Dealing with physical changes</a:t>
            </a:r>
          </a:p>
          <a:p>
            <a:pPr lvl="3">
              <a:spcAft>
                <a:spcPts val="600"/>
              </a:spcAft>
            </a:pPr>
            <a:r>
              <a:rPr lang="en-US" sz="2600" dirty="0">
                <a:solidFill>
                  <a:schemeClr val="bg1"/>
                </a:solidFill>
              </a:rPr>
              <a:t>Needing to exercise their minds</a:t>
            </a:r>
          </a:p>
          <a:p>
            <a:pPr lvl="3">
              <a:spcAft>
                <a:spcPts val="600"/>
              </a:spcAft>
            </a:pPr>
            <a:r>
              <a:rPr lang="en-US" sz="2600" dirty="0">
                <a:solidFill>
                  <a:schemeClr val="bg1"/>
                </a:solidFill>
              </a:rPr>
              <a:t>Having meaningful relationships with others</a:t>
            </a:r>
          </a:p>
          <a:p>
            <a:pPr lvl="3">
              <a:spcAft>
                <a:spcPts val="600"/>
              </a:spcAft>
            </a:pPr>
            <a:r>
              <a:rPr lang="en-US" sz="2600" dirty="0">
                <a:solidFill>
                  <a:schemeClr val="bg1"/>
                </a:solidFill>
              </a:rPr>
              <a:t>Remaining independent as long as possible</a:t>
            </a:r>
          </a:p>
          <a:p>
            <a:pPr lvl="3">
              <a:spcAft>
                <a:spcPts val="600"/>
              </a:spcAft>
            </a:pPr>
            <a:r>
              <a:rPr lang="en-US" sz="2600" dirty="0">
                <a:solidFill>
                  <a:schemeClr val="bg1"/>
                </a:solidFill>
              </a:rPr>
              <a:t>Generativity</a:t>
            </a:r>
          </a:p>
          <a:p>
            <a:pPr marL="1371600" lvl="3" indent="0">
              <a:buFont typeface="Arial" panose="020B0604020202020204" pitchFamily="34" charset="0"/>
              <a:buNone/>
            </a:pPr>
            <a:endParaRPr lang="en-US" sz="2800" dirty="0">
              <a:solidFill>
                <a:schemeClr val="bg1"/>
              </a:solidFill>
            </a:endParaRPr>
          </a:p>
          <a:p>
            <a:pPr lvl="3"/>
            <a:endParaRPr lang="en-US" sz="2800" dirty="0">
              <a:solidFill>
                <a:schemeClr val="bg1"/>
              </a:solidFill>
            </a:endParaRPr>
          </a:p>
          <a:p>
            <a:pPr lvl="3"/>
            <a:endParaRPr lang="en-US" sz="2800" dirty="0">
              <a:solidFill>
                <a:schemeClr val="bg1"/>
              </a:solidFill>
            </a:endParaRPr>
          </a:p>
          <a:p>
            <a:pPr lvl="2"/>
            <a:endParaRPr lang="en-US" sz="2200" i="1" dirty="0">
              <a:solidFill>
                <a:schemeClr val="bg1"/>
              </a:solidFill>
            </a:endParaRPr>
          </a:p>
          <a:p>
            <a:pPr lvl="1"/>
            <a:endParaRPr lang="en-US" dirty="0">
              <a:solidFill>
                <a:schemeClr val="bg1"/>
              </a:solidFill>
            </a:endParaRPr>
          </a:p>
          <a:p>
            <a:endParaRPr lang="en-US" dirty="0">
              <a:solidFill>
                <a:schemeClr val="bg1"/>
              </a:solidFill>
            </a:endParaRPr>
          </a:p>
        </p:txBody>
      </p:sp>
      <p:pic>
        <p:nvPicPr>
          <p:cNvPr id="7" name="Picture 6">
            <a:extLst>
              <a:ext uri="{FF2B5EF4-FFF2-40B4-BE49-F238E27FC236}">
                <a16:creationId xmlns:a16="http://schemas.microsoft.com/office/drawing/2014/main" id="{344AEB46-FDFC-D759-118C-FDB039939348}"/>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8305800" y="3914274"/>
            <a:ext cx="3886200" cy="2943726"/>
          </a:xfrm>
          <a:prstGeom prst="rect">
            <a:avLst/>
          </a:prstGeom>
        </p:spPr>
      </p:pic>
    </p:spTree>
    <p:extLst>
      <p:ext uri="{BB962C8B-B14F-4D97-AF65-F5344CB8AC3E}">
        <p14:creationId xmlns:p14="http://schemas.microsoft.com/office/powerpoint/2010/main" val="29350977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5" name="Content Placeholder 14" descr="Stars in the sky&#10;&#10;Description automatically generated with low confidence">
            <a:extLst>
              <a:ext uri="{FF2B5EF4-FFF2-40B4-BE49-F238E27FC236}">
                <a16:creationId xmlns:a16="http://schemas.microsoft.com/office/drawing/2014/main" id="{B58BC3AB-E7CF-6F0E-F7C4-75C9715EBDD6}"/>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24268" b="19492"/>
          <a:stretch/>
        </p:blipFill>
        <p:spPr>
          <a:xfrm>
            <a:off x="20" y="1282"/>
            <a:ext cx="12191980" cy="6856718"/>
          </a:xfrm>
          <a:prstGeom prst="rect">
            <a:avLst/>
          </a:prstGeom>
        </p:spPr>
      </p:pic>
      <p:sp>
        <p:nvSpPr>
          <p:cNvPr id="17" name="Content Placeholder 2">
            <a:extLst>
              <a:ext uri="{FF2B5EF4-FFF2-40B4-BE49-F238E27FC236}">
                <a16:creationId xmlns:a16="http://schemas.microsoft.com/office/drawing/2014/main" id="{E9745353-5AB9-94D8-3FD7-0832E56B65CA}"/>
              </a:ext>
            </a:extLst>
          </p:cNvPr>
          <p:cNvSpPr txBox="1">
            <a:spLocks/>
          </p:cNvSpPr>
          <p:nvPr/>
        </p:nvSpPr>
        <p:spPr>
          <a:xfrm>
            <a:off x="2228842" y="2635397"/>
            <a:ext cx="8825659" cy="3416300"/>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200000"/>
              </a:lnSpc>
              <a:spcAft>
                <a:spcPts val="1800"/>
              </a:spcAft>
            </a:pPr>
            <a:r>
              <a:rPr lang="en-US" b="1" dirty="0">
                <a:solidFill>
                  <a:schemeClr val="bg1"/>
                </a:solidFill>
              </a:rPr>
              <a:t>Fred – growing new directions for his life</a:t>
            </a:r>
          </a:p>
          <a:p>
            <a:pPr>
              <a:lnSpc>
                <a:spcPct val="200000"/>
              </a:lnSpc>
              <a:spcAft>
                <a:spcPts val="1800"/>
              </a:spcAft>
            </a:pPr>
            <a:r>
              <a:rPr lang="en-US" b="1" dirty="0">
                <a:solidFill>
                  <a:schemeClr val="bg1"/>
                </a:solidFill>
              </a:rPr>
              <a:t>Barbara – coping with her own “energy crisis“</a:t>
            </a:r>
          </a:p>
          <a:p>
            <a:pPr>
              <a:lnSpc>
                <a:spcPct val="120000"/>
              </a:lnSpc>
              <a:spcAft>
                <a:spcPts val="1800"/>
              </a:spcAft>
            </a:pPr>
            <a:r>
              <a:rPr lang="en-US" b="1" dirty="0">
                <a:solidFill>
                  <a:schemeClr val="bg1"/>
                </a:solidFill>
              </a:rPr>
              <a:t>Annemarie – dealing with ageism while keeping on doing her life’s work</a:t>
            </a:r>
          </a:p>
        </p:txBody>
      </p:sp>
      <p:sp>
        <p:nvSpPr>
          <p:cNvPr id="18" name="Title 1">
            <a:extLst>
              <a:ext uri="{FF2B5EF4-FFF2-40B4-BE49-F238E27FC236}">
                <a16:creationId xmlns:a16="http://schemas.microsoft.com/office/drawing/2014/main" id="{9C25BC80-D3AB-CAE7-4345-CC444574E2FF}"/>
              </a:ext>
            </a:extLst>
          </p:cNvPr>
          <p:cNvSpPr>
            <a:spLocks noGrp="1"/>
          </p:cNvSpPr>
          <p:nvPr>
            <p:ph type="title"/>
          </p:nvPr>
        </p:nvSpPr>
        <p:spPr>
          <a:xfrm>
            <a:off x="1154954" y="973668"/>
            <a:ext cx="9530463" cy="706964"/>
          </a:xfrm>
        </p:spPr>
        <p:txBody>
          <a:bodyPr>
            <a:noAutofit/>
          </a:bodyPr>
          <a:lstStyle/>
          <a:p>
            <a:r>
              <a:rPr lang="en-US" sz="5400" b="1" dirty="0">
                <a:solidFill>
                  <a:schemeClr val="bg1"/>
                </a:solidFill>
              </a:rPr>
              <a:t>Cruisers </a:t>
            </a:r>
            <a:r>
              <a:rPr lang="en-US" sz="3200" b="1" i="1" dirty="0">
                <a:solidFill>
                  <a:schemeClr val="bg1"/>
                </a:solidFill>
              </a:rPr>
              <a:t>(age 80 and beyond</a:t>
            </a:r>
            <a:r>
              <a:rPr lang="en-US" sz="3200" b="1" dirty="0">
                <a:solidFill>
                  <a:schemeClr val="bg1"/>
                </a:solidFill>
              </a:rPr>
              <a:t>)</a:t>
            </a:r>
            <a:r>
              <a:rPr lang="en-US" sz="5400" b="1" dirty="0">
                <a:solidFill>
                  <a:schemeClr val="bg1"/>
                </a:solidFill>
              </a:rPr>
              <a:t>: </a:t>
            </a:r>
            <a:br>
              <a:rPr lang="en-US" sz="5400" b="1" dirty="0">
                <a:solidFill>
                  <a:schemeClr val="bg1"/>
                </a:solidFill>
              </a:rPr>
            </a:br>
            <a:r>
              <a:rPr lang="en-US" sz="5400" b="1" dirty="0">
                <a:solidFill>
                  <a:schemeClr val="bg1"/>
                </a:solidFill>
              </a:rPr>
              <a:t>A few real-life examples</a:t>
            </a:r>
          </a:p>
        </p:txBody>
      </p:sp>
      <p:pic>
        <p:nvPicPr>
          <p:cNvPr id="19" name="Picture 18" descr="A picture containing person, indoor&#10;&#10;Description automatically generated">
            <a:extLst>
              <a:ext uri="{FF2B5EF4-FFF2-40B4-BE49-F238E27FC236}">
                <a16:creationId xmlns:a16="http://schemas.microsoft.com/office/drawing/2014/main" id="{645EA421-1895-13F0-3AEA-26FB2C906261}"/>
              </a:ext>
            </a:extLst>
          </p:cNvPr>
          <p:cNvPicPr>
            <a:picLocks noChangeAspect="1"/>
          </p:cNvPicPr>
          <p:nvPr/>
        </p:nvPicPr>
        <p:blipFill>
          <a:blip r:embed="rId3"/>
          <a:stretch>
            <a:fillRect/>
          </a:stretch>
        </p:blipFill>
        <p:spPr>
          <a:xfrm>
            <a:off x="-1" y="4760259"/>
            <a:ext cx="2097741" cy="2097741"/>
          </a:xfrm>
          <a:prstGeom prst="rect">
            <a:avLst/>
          </a:prstGeom>
        </p:spPr>
      </p:pic>
    </p:spTree>
    <p:extLst>
      <p:ext uri="{BB962C8B-B14F-4D97-AF65-F5344CB8AC3E}">
        <p14:creationId xmlns:p14="http://schemas.microsoft.com/office/powerpoint/2010/main" val="124904981"/>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 name="Rectangle 1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15" name="Content Placeholder 14" descr="Stars in the sky&#10;&#10;Description automatically generated with low confidence">
            <a:extLst>
              <a:ext uri="{FF2B5EF4-FFF2-40B4-BE49-F238E27FC236}">
                <a16:creationId xmlns:a16="http://schemas.microsoft.com/office/drawing/2014/main" id="{B58BC3AB-E7CF-6F0E-F7C4-75C9715EBDD6}"/>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24268" b="19492"/>
          <a:stretch/>
        </p:blipFill>
        <p:spPr>
          <a:xfrm>
            <a:off x="20" y="1282"/>
            <a:ext cx="12191980" cy="6856718"/>
          </a:xfrm>
          <a:prstGeom prst="rect">
            <a:avLst/>
          </a:prstGeom>
        </p:spPr>
      </p:pic>
      <p:sp>
        <p:nvSpPr>
          <p:cNvPr id="9" name="Title 1">
            <a:extLst>
              <a:ext uri="{FF2B5EF4-FFF2-40B4-BE49-F238E27FC236}">
                <a16:creationId xmlns:a16="http://schemas.microsoft.com/office/drawing/2014/main" id="{163926F0-CB3B-865E-9465-616C8E609413}"/>
              </a:ext>
            </a:extLst>
          </p:cNvPr>
          <p:cNvSpPr txBox="1">
            <a:spLocks/>
          </p:cNvSpPr>
          <p:nvPr/>
        </p:nvSpPr>
        <p:spPr>
          <a:xfrm>
            <a:off x="826266" y="973668"/>
            <a:ext cx="9090102" cy="70696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solidFill>
                  <a:schemeClr val="bg1"/>
                </a:solidFill>
              </a:rPr>
              <a:t>Cruisers: “Role Model”/“Elder” or ……</a:t>
            </a:r>
          </a:p>
        </p:txBody>
      </p:sp>
      <p:sp>
        <p:nvSpPr>
          <p:cNvPr id="10" name="Content Placeholder 2">
            <a:extLst>
              <a:ext uri="{FF2B5EF4-FFF2-40B4-BE49-F238E27FC236}">
                <a16:creationId xmlns:a16="http://schemas.microsoft.com/office/drawing/2014/main" id="{C9FF868D-0CA6-B2F3-2680-1B54F1174A7C}"/>
              </a:ext>
            </a:extLst>
          </p:cNvPr>
          <p:cNvSpPr txBox="1">
            <a:spLocks/>
          </p:cNvSpPr>
          <p:nvPr/>
        </p:nvSpPr>
        <p:spPr>
          <a:xfrm>
            <a:off x="326501" y="2166424"/>
            <a:ext cx="11701376" cy="449473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thaiDist">
              <a:lnSpc>
                <a:spcPct val="150000"/>
              </a:lnSpc>
              <a:spcBef>
                <a:spcPts val="1600"/>
              </a:spcBef>
              <a:spcAft>
                <a:spcPts val="1200"/>
              </a:spcAft>
            </a:pPr>
            <a:r>
              <a:rPr lang="en-US" sz="2400">
                <a:solidFill>
                  <a:schemeClr val="bg1"/>
                </a:solidFill>
              </a:rPr>
              <a:t>How do you feel about being either a </a:t>
            </a:r>
            <a:r>
              <a:rPr lang="en-US" sz="2400" b="1">
                <a:solidFill>
                  <a:schemeClr val="bg1"/>
                </a:solidFill>
              </a:rPr>
              <a:t>“role model” </a:t>
            </a:r>
            <a:r>
              <a:rPr lang="en-US" sz="2400">
                <a:solidFill>
                  <a:schemeClr val="bg1"/>
                </a:solidFill>
              </a:rPr>
              <a:t>or an </a:t>
            </a:r>
            <a:r>
              <a:rPr lang="en-US" sz="2400" b="1">
                <a:solidFill>
                  <a:schemeClr val="bg1"/>
                </a:solidFill>
              </a:rPr>
              <a:t>“elder?”</a:t>
            </a:r>
            <a:endParaRPr lang="en-US" sz="2400">
              <a:solidFill>
                <a:schemeClr val="bg1"/>
              </a:solidFill>
            </a:endParaRPr>
          </a:p>
          <a:p>
            <a:pPr algn="thaiDist">
              <a:spcBef>
                <a:spcPts val="1600"/>
              </a:spcBef>
              <a:spcAft>
                <a:spcPts val="1200"/>
              </a:spcAft>
            </a:pPr>
            <a:r>
              <a:rPr lang="en-US" sz="2400">
                <a:solidFill>
                  <a:schemeClr val="bg1"/>
                </a:solidFill>
              </a:rPr>
              <a:t>Get a warm and fuzzy feeling—a sense of validation? Or, is it intimating to be expected to live up to those labels.</a:t>
            </a:r>
          </a:p>
          <a:p>
            <a:pPr algn="thaiDist">
              <a:spcBef>
                <a:spcPts val="1600"/>
              </a:spcBef>
              <a:spcAft>
                <a:spcPts val="1200"/>
              </a:spcAft>
            </a:pPr>
            <a:r>
              <a:rPr lang="en-US" sz="2400">
                <a:solidFill>
                  <a:schemeClr val="bg1"/>
                </a:solidFill>
              </a:rPr>
              <a:t>Many Cruisers object to being labelled ”</a:t>
            </a:r>
            <a:r>
              <a:rPr lang="en-US" sz="2400" i="1">
                <a:solidFill>
                  <a:schemeClr val="bg1"/>
                </a:solidFill>
              </a:rPr>
              <a:t>elders” – thinking </a:t>
            </a:r>
            <a:r>
              <a:rPr lang="en-US" sz="2400">
                <a:solidFill>
                  <a:schemeClr val="bg1"/>
                </a:solidFill>
              </a:rPr>
              <a:t>it’s a subtle allusion to being “elderly.” They don’t see themselves as elderly at all – at the most, “ageless”.</a:t>
            </a:r>
          </a:p>
          <a:p>
            <a:pPr algn="thaiDist">
              <a:spcBef>
                <a:spcPts val="1600"/>
              </a:spcBef>
              <a:spcAft>
                <a:spcPts val="1200"/>
              </a:spcAft>
            </a:pPr>
            <a:r>
              <a:rPr lang="en-US" sz="2400">
                <a:solidFill>
                  <a:schemeClr val="bg1"/>
                </a:solidFill>
              </a:rPr>
              <a:t>Many Cruisers express discomfort with being seen as wiser than anyone else; they see themselves as continuing find their way in life. </a:t>
            </a:r>
            <a:endParaRPr lang="en-US" sz="2400" dirty="0">
              <a:solidFill>
                <a:schemeClr val="bg1"/>
              </a:solidFill>
            </a:endParaRPr>
          </a:p>
        </p:txBody>
      </p:sp>
    </p:spTree>
    <p:extLst>
      <p:ext uri="{BB962C8B-B14F-4D97-AF65-F5344CB8AC3E}">
        <p14:creationId xmlns:p14="http://schemas.microsoft.com/office/powerpoint/2010/main" val="2963371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0">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Stars in the sky&#10;&#10;Description automatically generated with low confidence">
            <a:extLst>
              <a:ext uri="{FF2B5EF4-FFF2-40B4-BE49-F238E27FC236}">
                <a16:creationId xmlns:a16="http://schemas.microsoft.com/office/drawing/2014/main" id="{879DDEF2-9432-1248-E4E0-BFC1CD4125A0}"/>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24268" b="19492"/>
          <a:stretch/>
        </p:blipFill>
        <p:spPr>
          <a:xfrm>
            <a:off x="20" y="1282"/>
            <a:ext cx="12191980" cy="6856718"/>
          </a:xfrm>
          <a:prstGeom prst="rect">
            <a:avLst/>
          </a:prstGeom>
        </p:spPr>
      </p:pic>
      <p:sp>
        <p:nvSpPr>
          <p:cNvPr id="4" name="Title 1">
            <a:extLst>
              <a:ext uri="{FF2B5EF4-FFF2-40B4-BE49-F238E27FC236}">
                <a16:creationId xmlns:a16="http://schemas.microsoft.com/office/drawing/2014/main" id="{C8DFAA92-105E-B352-6D2F-C2D15CBDA4BD}"/>
              </a:ext>
            </a:extLst>
          </p:cNvPr>
          <p:cNvSpPr>
            <a:spLocks noGrp="1"/>
          </p:cNvSpPr>
          <p:nvPr>
            <p:ph type="title"/>
          </p:nvPr>
        </p:nvSpPr>
        <p:spPr>
          <a:xfrm>
            <a:off x="717451" y="963270"/>
            <a:ext cx="9032723" cy="1066800"/>
          </a:xfrm>
        </p:spPr>
        <p:txBody>
          <a:bodyPr>
            <a:noAutofit/>
          </a:bodyPr>
          <a:lstStyle/>
          <a:p>
            <a:pPr>
              <a:lnSpc>
                <a:spcPct val="80000"/>
              </a:lnSpc>
            </a:pPr>
            <a:r>
              <a:rPr lang="en-US" sz="4000" b="1" dirty="0">
                <a:solidFill>
                  <a:schemeClr val="bg1"/>
                </a:solidFill>
                <a:latin typeface="Bradley Hand Bold"/>
                <a:cs typeface="Bradley Hand Bold"/>
              </a:rPr>
              <a:t>Insights from Annemarie Roeper, </a:t>
            </a:r>
            <a:br>
              <a:rPr lang="en-US" sz="4000" b="1" dirty="0">
                <a:solidFill>
                  <a:schemeClr val="bg1"/>
                </a:solidFill>
                <a:latin typeface="Bradley Hand Bold"/>
                <a:cs typeface="Bradley Hand Bold"/>
              </a:rPr>
            </a:br>
            <a:r>
              <a:rPr lang="en-US" sz="4000" b="1" dirty="0">
                <a:solidFill>
                  <a:schemeClr val="bg1"/>
                </a:solidFill>
                <a:latin typeface="Bradley Hand Bold"/>
                <a:cs typeface="Bradley Hand Bold"/>
              </a:rPr>
              <a:t>an ageless  elder in gifted education:</a:t>
            </a:r>
            <a:br>
              <a:rPr lang="en-US" sz="4000" b="1" dirty="0">
                <a:solidFill>
                  <a:schemeClr val="bg1"/>
                </a:solidFill>
                <a:latin typeface="Bradley Hand Bold"/>
                <a:cs typeface="Bradley Hand Bold"/>
              </a:rPr>
            </a:br>
            <a:endParaRPr lang="en-US" sz="4000" b="1" dirty="0">
              <a:solidFill>
                <a:schemeClr val="bg1"/>
              </a:solidFill>
              <a:latin typeface="Bradley Hand Bold"/>
              <a:cs typeface="Bradley Hand Bold"/>
            </a:endParaRPr>
          </a:p>
        </p:txBody>
      </p:sp>
      <p:sp>
        <p:nvSpPr>
          <p:cNvPr id="6" name="Content Placeholder 2">
            <a:extLst>
              <a:ext uri="{FF2B5EF4-FFF2-40B4-BE49-F238E27FC236}">
                <a16:creationId xmlns:a16="http://schemas.microsoft.com/office/drawing/2014/main" id="{1C2BC185-B07A-C755-3C89-B3F57ED020D0}"/>
              </a:ext>
            </a:extLst>
          </p:cNvPr>
          <p:cNvSpPr txBox="1">
            <a:spLocks/>
          </p:cNvSpPr>
          <p:nvPr/>
        </p:nvSpPr>
        <p:spPr>
          <a:xfrm>
            <a:off x="4070176" y="2342270"/>
            <a:ext cx="7666892" cy="4452841"/>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Font typeface="Arial" panose="020B0604020202020204" pitchFamily="34" charset="0"/>
              <a:buNone/>
            </a:pPr>
            <a:r>
              <a:rPr lang="en-US">
                <a:solidFill>
                  <a:schemeClr val="bg1"/>
                </a:solidFill>
              </a:rPr>
              <a:t>“</a:t>
            </a:r>
            <a:r>
              <a:rPr lang="mr-IN">
                <a:solidFill>
                  <a:schemeClr val="bg1"/>
                </a:solidFill>
              </a:rPr>
              <a:t>…</a:t>
            </a:r>
            <a:r>
              <a:rPr lang="en-US">
                <a:solidFill>
                  <a:schemeClr val="bg1"/>
                </a:solidFill>
              </a:rPr>
              <a:t>upon arrival in one’s early 80s, the road one has been traveling, which, up until now had been relatively well lit, well described, and well worn, begins to peter out, until one is left standing in a field, no longer sure of the way.”</a:t>
            </a:r>
          </a:p>
          <a:p>
            <a:pPr marL="0" indent="0">
              <a:lnSpc>
                <a:spcPct val="150000"/>
              </a:lnSpc>
              <a:buFont typeface="Arial" panose="020B0604020202020204" pitchFamily="34" charset="0"/>
              <a:buNone/>
            </a:pPr>
            <a:endParaRPr lang="en-US" sz="2400" dirty="0">
              <a:solidFill>
                <a:schemeClr val="bg1"/>
              </a:solidFill>
            </a:endParaRPr>
          </a:p>
        </p:txBody>
      </p:sp>
      <p:sp>
        <p:nvSpPr>
          <p:cNvPr id="7" name="TextBox 6">
            <a:extLst>
              <a:ext uri="{FF2B5EF4-FFF2-40B4-BE49-F238E27FC236}">
                <a16:creationId xmlns:a16="http://schemas.microsoft.com/office/drawing/2014/main" id="{450DBBCA-5EF0-43B2-8A5A-6DBD3BF343F4}"/>
              </a:ext>
            </a:extLst>
          </p:cNvPr>
          <p:cNvSpPr txBox="1"/>
          <p:nvPr/>
        </p:nvSpPr>
        <p:spPr>
          <a:xfrm>
            <a:off x="9164755" y="6256320"/>
            <a:ext cx="3352800" cy="369332"/>
          </a:xfrm>
          <a:prstGeom prst="rect">
            <a:avLst/>
          </a:prstGeom>
          <a:noFill/>
        </p:spPr>
        <p:txBody>
          <a:bodyPr wrap="square" rtlCol="0">
            <a:spAutoFit/>
          </a:bodyPr>
          <a:lstStyle/>
          <a:p>
            <a:r>
              <a:rPr lang="en-US" dirty="0">
                <a:solidFill>
                  <a:schemeClr val="bg1"/>
                </a:solidFill>
                <a:latin typeface="Bradley Hand Bold"/>
                <a:cs typeface="Bradley Hand Bold"/>
              </a:rPr>
              <a:t>(</a:t>
            </a:r>
            <a:r>
              <a:rPr lang="en-US" dirty="0" err="1">
                <a:solidFill>
                  <a:schemeClr val="bg1"/>
                </a:solidFill>
                <a:latin typeface="Bradley Hand Bold"/>
                <a:cs typeface="Bradley Hand Bold"/>
              </a:rPr>
              <a:t>Roeper</a:t>
            </a:r>
            <a:r>
              <a:rPr lang="en-US" dirty="0">
                <a:solidFill>
                  <a:schemeClr val="bg1"/>
                </a:solidFill>
                <a:latin typeface="Bradley Hand Bold"/>
                <a:cs typeface="Bradley Hand Bold"/>
              </a:rPr>
              <a:t>, 2011, p.16)</a:t>
            </a:r>
          </a:p>
        </p:txBody>
      </p:sp>
      <p:pic>
        <p:nvPicPr>
          <p:cNvPr id="8" name="Picture 7">
            <a:extLst>
              <a:ext uri="{FF2B5EF4-FFF2-40B4-BE49-F238E27FC236}">
                <a16:creationId xmlns:a16="http://schemas.microsoft.com/office/drawing/2014/main" id="{485B2D32-CD95-1935-8D99-75FD0ECBCADC}"/>
              </a:ext>
            </a:extLst>
          </p:cNvPr>
          <p:cNvPicPr>
            <a:picLocks noChangeAspect="1"/>
          </p:cNvPicPr>
          <p:nvPr/>
        </p:nvPicPr>
        <p:blipFill>
          <a:blip r:embed="rId3"/>
          <a:stretch>
            <a:fillRect/>
          </a:stretch>
        </p:blipFill>
        <p:spPr>
          <a:xfrm>
            <a:off x="717452" y="2342270"/>
            <a:ext cx="2870200" cy="3552460"/>
          </a:xfrm>
          <a:prstGeom prst="rect">
            <a:avLst/>
          </a:prstGeom>
        </p:spPr>
      </p:pic>
    </p:spTree>
    <p:extLst>
      <p:ext uri="{BB962C8B-B14F-4D97-AF65-F5344CB8AC3E}">
        <p14:creationId xmlns:p14="http://schemas.microsoft.com/office/powerpoint/2010/main" val="16868254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Stars in the sky&#10;&#10;Description automatically generated with low confidence">
            <a:extLst>
              <a:ext uri="{FF2B5EF4-FFF2-40B4-BE49-F238E27FC236}">
                <a16:creationId xmlns:a16="http://schemas.microsoft.com/office/drawing/2014/main" id="{879DDEF2-9432-1248-E4E0-BFC1CD4125A0}"/>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24268" b="19492"/>
          <a:stretch/>
        </p:blipFill>
        <p:spPr>
          <a:xfrm>
            <a:off x="20" y="1282"/>
            <a:ext cx="12191980" cy="6856718"/>
          </a:xfrm>
          <a:prstGeom prst="rect">
            <a:avLst/>
          </a:prstGeom>
        </p:spPr>
      </p:pic>
      <p:sp>
        <p:nvSpPr>
          <p:cNvPr id="4" name="Title 1">
            <a:extLst>
              <a:ext uri="{FF2B5EF4-FFF2-40B4-BE49-F238E27FC236}">
                <a16:creationId xmlns:a16="http://schemas.microsoft.com/office/drawing/2014/main" id="{21D66376-6FC5-AABC-820A-9259A378553F}"/>
              </a:ext>
            </a:extLst>
          </p:cNvPr>
          <p:cNvSpPr>
            <a:spLocks noGrp="1"/>
          </p:cNvSpPr>
          <p:nvPr>
            <p:ph type="title"/>
          </p:nvPr>
        </p:nvSpPr>
        <p:spPr>
          <a:xfrm>
            <a:off x="1154954" y="973668"/>
            <a:ext cx="8761413" cy="706964"/>
          </a:xfrm>
        </p:spPr>
        <p:txBody>
          <a:bodyPr/>
          <a:lstStyle/>
          <a:p>
            <a:r>
              <a:rPr lang="en-US" dirty="0">
                <a:solidFill>
                  <a:schemeClr val="bg1"/>
                </a:solidFill>
              </a:rPr>
              <a:t>Ageless…..</a:t>
            </a:r>
          </a:p>
        </p:txBody>
      </p:sp>
      <p:sp>
        <p:nvSpPr>
          <p:cNvPr id="6" name="Content Placeholder 2">
            <a:extLst>
              <a:ext uri="{FF2B5EF4-FFF2-40B4-BE49-F238E27FC236}">
                <a16:creationId xmlns:a16="http://schemas.microsoft.com/office/drawing/2014/main" id="{D519E92A-94A4-83A2-D4F7-A22603A55E2E}"/>
              </a:ext>
            </a:extLst>
          </p:cNvPr>
          <p:cNvSpPr txBox="1">
            <a:spLocks/>
          </p:cNvSpPr>
          <p:nvPr/>
        </p:nvSpPr>
        <p:spPr>
          <a:xfrm>
            <a:off x="444843" y="2150076"/>
            <a:ext cx="11368216" cy="487825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200"/>
              </a:spcAft>
            </a:pPr>
            <a:r>
              <a:rPr lang="en-US" sz="2000">
                <a:solidFill>
                  <a:schemeClr val="bg1"/>
                </a:solidFill>
              </a:rPr>
              <a:t>Intensity, enthusiasm for learning, creativity, and childlike delight in new ideas and beautiful sights, sounds, and all kinds of other experiences.</a:t>
            </a:r>
          </a:p>
          <a:p>
            <a:pPr>
              <a:lnSpc>
                <a:spcPct val="110000"/>
              </a:lnSpc>
            </a:pPr>
            <a:r>
              <a:rPr lang="en-US" sz="2000">
                <a:solidFill>
                  <a:schemeClr val="bg1"/>
                </a:solidFill>
              </a:rPr>
              <a:t>Young-old vs. old-old: </a:t>
            </a:r>
            <a:r>
              <a:rPr lang="en-US" sz="1600" i="1">
                <a:solidFill>
                  <a:schemeClr val="bg1"/>
                </a:solidFill>
              </a:rPr>
              <a:t>(Thoughts adapted from Pipher,1999)</a:t>
            </a:r>
          </a:p>
          <a:p>
            <a:pPr lvl="1"/>
            <a:r>
              <a:rPr lang="en-US" sz="1800">
                <a:solidFill>
                  <a:schemeClr val="bg1"/>
                </a:solidFill>
              </a:rPr>
              <a:t>She suggested that the change from being young-old to being old-old is loss of health.</a:t>
            </a:r>
          </a:p>
          <a:p>
            <a:pPr lvl="2">
              <a:spcAft>
                <a:spcPts val="1200"/>
              </a:spcAft>
            </a:pPr>
            <a:r>
              <a:rPr lang="en-US" sz="1800">
                <a:solidFill>
                  <a:schemeClr val="bg1"/>
                </a:solidFill>
              </a:rPr>
              <a:t>However, other factors may come into play: Whether their health issues are fairly temporary with the prospect of full recovery or</a:t>
            </a:r>
          </a:p>
          <a:p>
            <a:pPr lvl="2">
              <a:spcAft>
                <a:spcPts val="1200"/>
              </a:spcAft>
            </a:pPr>
            <a:r>
              <a:rPr lang="en-US" sz="1800">
                <a:solidFill>
                  <a:schemeClr val="bg1"/>
                </a:solidFill>
              </a:rPr>
              <a:t>If the prognosis is for long-term increasing debilitation</a:t>
            </a:r>
          </a:p>
          <a:p>
            <a:pPr>
              <a:spcAft>
                <a:spcPts val="1200"/>
              </a:spcAft>
            </a:pPr>
            <a:r>
              <a:rPr lang="en-US" sz="2000">
                <a:solidFill>
                  <a:schemeClr val="bg1"/>
                </a:solidFill>
              </a:rPr>
              <a:t>Optimism affects how Cruisers respond to health concerns</a:t>
            </a:r>
            <a:r>
              <a:rPr lang="en-US" sz="2000" i="1">
                <a:solidFill>
                  <a:schemeClr val="bg1"/>
                </a:solidFill>
              </a:rPr>
              <a:t> </a:t>
            </a:r>
            <a:r>
              <a:rPr lang="en-US" i="1">
                <a:solidFill>
                  <a:schemeClr val="bg1"/>
                </a:solidFill>
              </a:rPr>
              <a:t>(and other aspects of their lives).</a:t>
            </a:r>
          </a:p>
          <a:p>
            <a:pPr>
              <a:spcAft>
                <a:spcPts val="1200"/>
              </a:spcAft>
            </a:pPr>
            <a:r>
              <a:rPr lang="en-US" sz="2000">
                <a:solidFill>
                  <a:schemeClr val="bg1"/>
                </a:solidFill>
              </a:rPr>
              <a:t>Cruisers often use their intellectual abilities and core beliefs to make it through.</a:t>
            </a:r>
          </a:p>
          <a:p>
            <a:pPr>
              <a:spcAft>
                <a:spcPts val="1200"/>
              </a:spcAft>
            </a:pPr>
            <a:r>
              <a:rPr lang="en-US" sz="2000">
                <a:solidFill>
                  <a:schemeClr val="bg1"/>
                </a:solidFill>
              </a:rPr>
              <a:t>May still need to navigate a storm of intense emotions before moving forward.</a:t>
            </a:r>
            <a:endParaRPr lang="en-US" sz="2000" dirty="0">
              <a:solidFill>
                <a:schemeClr val="bg1"/>
              </a:solidFill>
            </a:endParaRPr>
          </a:p>
        </p:txBody>
      </p:sp>
    </p:spTree>
    <p:extLst>
      <p:ext uri="{BB962C8B-B14F-4D97-AF65-F5344CB8AC3E}">
        <p14:creationId xmlns:p14="http://schemas.microsoft.com/office/powerpoint/2010/main" val="3753904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Stars in the sky&#10;&#10;Description automatically generated with low confidence">
            <a:extLst>
              <a:ext uri="{FF2B5EF4-FFF2-40B4-BE49-F238E27FC236}">
                <a16:creationId xmlns:a16="http://schemas.microsoft.com/office/drawing/2014/main" id="{879DDEF2-9432-1248-E4E0-BFC1CD4125A0}"/>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24268" b="19492"/>
          <a:stretch/>
        </p:blipFill>
        <p:spPr>
          <a:xfrm>
            <a:off x="20" y="1282"/>
            <a:ext cx="12191980" cy="6856718"/>
          </a:xfrm>
          <a:prstGeom prst="rect">
            <a:avLst/>
          </a:prstGeom>
        </p:spPr>
      </p:pic>
      <p:sp>
        <p:nvSpPr>
          <p:cNvPr id="4" name="Title 1">
            <a:extLst>
              <a:ext uri="{FF2B5EF4-FFF2-40B4-BE49-F238E27FC236}">
                <a16:creationId xmlns:a16="http://schemas.microsoft.com/office/drawing/2014/main" id="{BB37A1B0-B175-3C36-5560-C4608B65C7E1}"/>
              </a:ext>
            </a:extLst>
          </p:cNvPr>
          <p:cNvSpPr>
            <a:spLocks noGrp="1"/>
          </p:cNvSpPr>
          <p:nvPr>
            <p:ph type="title"/>
          </p:nvPr>
        </p:nvSpPr>
        <p:spPr>
          <a:xfrm>
            <a:off x="533400" y="922638"/>
            <a:ext cx="8314037" cy="533400"/>
          </a:xfrm>
        </p:spPr>
        <p:txBody>
          <a:bodyPr>
            <a:noAutofit/>
          </a:bodyPr>
          <a:lstStyle/>
          <a:p>
            <a:r>
              <a:rPr lang="en-US" sz="4000" b="1" dirty="0">
                <a:solidFill>
                  <a:schemeClr val="bg1"/>
                </a:solidFill>
                <a:latin typeface="+mn-lt"/>
              </a:rPr>
              <a:t>The Third Chapter: 25 Years After 50</a:t>
            </a:r>
          </a:p>
        </p:txBody>
      </p:sp>
      <p:sp>
        <p:nvSpPr>
          <p:cNvPr id="6" name="Content Placeholder 2">
            <a:extLst>
              <a:ext uri="{FF2B5EF4-FFF2-40B4-BE49-F238E27FC236}">
                <a16:creationId xmlns:a16="http://schemas.microsoft.com/office/drawing/2014/main" id="{49EF1B41-9E80-9B14-37F0-A7FB7220EB66}"/>
              </a:ext>
            </a:extLst>
          </p:cNvPr>
          <p:cNvSpPr txBox="1">
            <a:spLocks/>
          </p:cNvSpPr>
          <p:nvPr/>
        </p:nvSpPr>
        <p:spPr>
          <a:xfrm>
            <a:off x="3651422" y="2305906"/>
            <a:ext cx="7914502" cy="418276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10000"/>
              </a:lnSpc>
              <a:spcAft>
                <a:spcPts val="1200"/>
              </a:spcAft>
            </a:pPr>
            <a:r>
              <a:rPr lang="en-US" sz="2400" dirty="0">
                <a:solidFill>
                  <a:schemeClr val="bg1"/>
                </a:solidFill>
              </a:rPr>
              <a:t>From “making a living to leaving a legacy”; mentor, supporter, guide roles shift </a:t>
            </a:r>
          </a:p>
          <a:p>
            <a:pPr>
              <a:lnSpc>
                <a:spcPct val="110000"/>
              </a:lnSpc>
              <a:spcAft>
                <a:spcPts val="1200"/>
              </a:spcAft>
            </a:pPr>
            <a:r>
              <a:rPr lang="en-US" sz="2400" dirty="0">
                <a:solidFill>
                  <a:schemeClr val="bg1"/>
                </a:solidFill>
              </a:rPr>
              <a:t>Experience vulnerabilities with new learning and discovering a new voice (rookie status?)</a:t>
            </a:r>
          </a:p>
          <a:p>
            <a:pPr>
              <a:lnSpc>
                <a:spcPct val="110000"/>
              </a:lnSpc>
              <a:spcAft>
                <a:spcPts val="1200"/>
              </a:spcAft>
            </a:pPr>
            <a:r>
              <a:rPr lang="en-US" sz="2400" dirty="0">
                <a:solidFill>
                  <a:schemeClr val="bg1"/>
                </a:solidFill>
              </a:rPr>
              <a:t>Challenge cultural priorities that previously defined life </a:t>
            </a:r>
          </a:p>
          <a:p>
            <a:pPr>
              <a:lnSpc>
                <a:spcPct val="110000"/>
              </a:lnSpc>
              <a:spcAft>
                <a:spcPts val="1200"/>
              </a:spcAft>
            </a:pPr>
            <a:r>
              <a:rPr lang="en-US" sz="2400" dirty="0">
                <a:solidFill>
                  <a:schemeClr val="bg1"/>
                </a:solidFill>
              </a:rPr>
              <a:t>Time to “unlearn”; e.g. ask for help, go slow, trust your intuition, listen to your body attentively</a:t>
            </a:r>
          </a:p>
        </p:txBody>
      </p:sp>
      <p:sp>
        <p:nvSpPr>
          <p:cNvPr id="7" name="Rectangle 6">
            <a:extLst>
              <a:ext uri="{FF2B5EF4-FFF2-40B4-BE49-F238E27FC236}">
                <a16:creationId xmlns:a16="http://schemas.microsoft.com/office/drawing/2014/main" id="{087FD2F7-F8F6-8A27-B633-5238CFD59DF3}"/>
              </a:ext>
            </a:extLst>
          </p:cNvPr>
          <p:cNvSpPr/>
          <p:nvPr/>
        </p:nvSpPr>
        <p:spPr>
          <a:xfrm>
            <a:off x="9230497" y="6488668"/>
            <a:ext cx="3163330" cy="369332"/>
          </a:xfrm>
          <a:prstGeom prst="rect">
            <a:avLst/>
          </a:prstGeom>
        </p:spPr>
        <p:txBody>
          <a:bodyPr wrap="square">
            <a:spAutoFit/>
          </a:bodyPr>
          <a:lstStyle/>
          <a:p>
            <a:pPr marL="0" lvl="1">
              <a:spcBef>
                <a:spcPts val="3375"/>
              </a:spcBef>
            </a:pPr>
            <a:endParaRPr lang="en-US" dirty="0">
              <a:solidFill>
                <a:schemeClr val="bg1"/>
              </a:solidFill>
              <a:latin typeface="Bradley Hand Bold"/>
              <a:cs typeface="Bradley Hand Bold"/>
              <a:sym typeface="Bradley Hand ITC TT-Bold" charset="0"/>
            </a:endParaRPr>
          </a:p>
        </p:txBody>
      </p:sp>
      <p:pic>
        <p:nvPicPr>
          <p:cNvPr id="8" name="Picture 7">
            <a:extLst>
              <a:ext uri="{FF2B5EF4-FFF2-40B4-BE49-F238E27FC236}">
                <a16:creationId xmlns:a16="http://schemas.microsoft.com/office/drawing/2014/main" id="{093E0D4F-C5E2-5BEC-3858-F065987E13E7}"/>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649638" y="2372275"/>
            <a:ext cx="4301060" cy="2867373"/>
          </a:xfrm>
          <a:prstGeom prst="rect">
            <a:avLst/>
          </a:prstGeom>
        </p:spPr>
      </p:pic>
      <p:sp>
        <p:nvSpPr>
          <p:cNvPr id="9" name="Rectangle 8">
            <a:extLst>
              <a:ext uri="{FF2B5EF4-FFF2-40B4-BE49-F238E27FC236}">
                <a16:creationId xmlns:a16="http://schemas.microsoft.com/office/drawing/2014/main" id="{569A7F7A-3F03-6A2B-46DD-AB8D8A824E10}"/>
              </a:ext>
            </a:extLst>
          </p:cNvPr>
          <p:cNvSpPr/>
          <p:nvPr/>
        </p:nvSpPr>
        <p:spPr>
          <a:xfrm>
            <a:off x="5021451" y="1615559"/>
            <a:ext cx="5979059" cy="461665"/>
          </a:xfrm>
          <a:prstGeom prst="rect">
            <a:avLst/>
          </a:prstGeom>
        </p:spPr>
        <p:txBody>
          <a:bodyPr wrap="square">
            <a:spAutoFit/>
          </a:bodyPr>
          <a:lstStyle/>
          <a:p>
            <a:pPr marL="0" lvl="1">
              <a:spcBef>
                <a:spcPts val="3375"/>
              </a:spcBef>
            </a:pPr>
            <a:r>
              <a:rPr lang="en-US" i="1" dirty="0">
                <a:solidFill>
                  <a:schemeClr val="bg1"/>
                </a:solidFill>
                <a:latin typeface="Bradley Hand Bold"/>
                <a:cs typeface="Bradley Hand Bold"/>
                <a:sym typeface="Bradley Hand ITC TT-Bold" charset="0"/>
              </a:rPr>
              <a:t>((</a:t>
            </a:r>
            <a:r>
              <a:rPr lang="en-US" sz="2400" i="1" dirty="0">
                <a:solidFill>
                  <a:schemeClr val="bg1"/>
                </a:solidFill>
                <a:latin typeface="Bradley Hand Bold"/>
                <a:cs typeface="Bradley Hand Bold"/>
                <a:sym typeface="Bradley Hand ITC TT-Bold" charset="0"/>
              </a:rPr>
              <a:t>(Thoughts from Lawrence-Lightfoot, 2009</a:t>
            </a:r>
            <a:r>
              <a:rPr lang="en-US" sz="2400" dirty="0">
                <a:solidFill>
                  <a:schemeClr val="bg1"/>
                </a:solidFill>
                <a:latin typeface="Bradley Hand Bold"/>
                <a:cs typeface="Bradley Hand Bold"/>
                <a:sym typeface="Bradley Hand ITC TT-Bold" charset="0"/>
              </a:rPr>
              <a:t>)</a:t>
            </a:r>
          </a:p>
        </p:txBody>
      </p:sp>
    </p:spTree>
    <p:extLst>
      <p:ext uri="{BB962C8B-B14F-4D97-AF65-F5344CB8AC3E}">
        <p14:creationId xmlns:p14="http://schemas.microsoft.com/office/powerpoint/2010/main" val="3530262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Stars in the sky&#10;&#10;Description automatically generated with low confidence">
            <a:extLst>
              <a:ext uri="{FF2B5EF4-FFF2-40B4-BE49-F238E27FC236}">
                <a16:creationId xmlns:a16="http://schemas.microsoft.com/office/drawing/2014/main" id="{879DDEF2-9432-1248-E4E0-BFC1CD4125A0}"/>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24268" b="19492"/>
          <a:stretch/>
        </p:blipFill>
        <p:spPr>
          <a:xfrm>
            <a:off x="20" y="1282"/>
            <a:ext cx="12191980" cy="6856718"/>
          </a:xfrm>
          <a:prstGeom prst="rect">
            <a:avLst/>
          </a:prstGeom>
        </p:spPr>
      </p:pic>
      <p:sp>
        <p:nvSpPr>
          <p:cNvPr id="4" name="Title 1">
            <a:extLst>
              <a:ext uri="{FF2B5EF4-FFF2-40B4-BE49-F238E27FC236}">
                <a16:creationId xmlns:a16="http://schemas.microsoft.com/office/drawing/2014/main" id="{88D00D2E-9B0E-1936-FDAD-C14D2DBCD95D}"/>
              </a:ext>
            </a:extLst>
          </p:cNvPr>
          <p:cNvSpPr>
            <a:spLocks noGrp="1"/>
          </p:cNvSpPr>
          <p:nvPr>
            <p:ph type="title"/>
          </p:nvPr>
        </p:nvSpPr>
        <p:spPr>
          <a:xfrm>
            <a:off x="614855" y="349469"/>
            <a:ext cx="9611987" cy="1981200"/>
          </a:xfrm>
        </p:spPr>
        <p:txBody>
          <a:bodyPr/>
          <a:lstStyle/>
          <a:p>
            <a:r>
              <a:rPr lang="en-US" b="1" dirty="0">
                <a:solidFill>
                  <a:schemeClr val="bg1"/>
                </a:solidFill>
                <a:latin typeface="Bradley Hand Bold"/>
                <a:cs typeface="Bradley Hand Bold"/>
              </a:rPr>
              <a:t>Distinction between “young-old” and “old-old”*</a:t>
            </a:r>
          </a:p>
        </p:txBody>
      </p:sp>
      <p:sp>
        <p:nvSpPr>
          <p:cNvPr id="6" name="Content Placeholder 2">
            <a:extLst>
              <a:ext uri="{FF2B5EF4-FFF2-40B4-BE49-F238E27FC236}">
                <a16:creationId xmlns:a16="http://schemas.microsoft.com/office/drawing/2014/main" id="{C0733F9C-3FC8-A419-D1A2-F5DEE3C14642}"/>
              </a:ext>
            </a:extLst>
          </p:cNvPr>
          <p:cNvSpPr txBox="1">
            <a:spLocks/>
          </p:cNvSpPr>
          <p:nvPr/>
        </p:nvSpPr>
        <p:spPr>
          <a:xfrm>
            <a:off x="614855" y="2330669"/>
            <a:ext cx="7772400" cy="508175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200"/>
              </a:spcAft>
            </a:pPr>
            <a:r>
              <a:rPr lang="en-US" dirty="0">
                <a:solidFill>
                  <a:schemeClr val="bg1"/>
                </a:solidFill>
              </a:rPr>
              <a:t>Beliefs and attitudes</a:t>
            </a:r>
          </a:p>
          <a:p>
            <a:pPr>
              <a:spcAft>
                <a:spcPts val="1200"/>
              </a:spcAft>
            </a:pPr>
            <a:r>
              <a:rPr lang="en-US" dirty="0">
                <a:solidFill>
                  <a:schemeClr val="bg1"/>
                </a:solidFill>
              </a:rPr>
              <a:t>Optimism</a:t>
            </a:r>
          </a:p>
          <a:p>
            <a:pPr>
              <a:spcAft>
                <a:spcPts val="1200"/>
              </a:spcAft>
            </a:pPr>
            <a:r>
              <a:rPr lang="en-US" dirty="0">
                <a:solidFill>
                  <a:schemeClr val="bg1"/>
                </a:solidFill>
              </a:rPr>
              <a:t>Self-perceptions</a:t>
            </a:r>
          </a:p>
          <a:p>
            <a:pPr>
              <a:spcAft>
                <a:spcPts val="1200"/>
              </a:spcAft>
            </a:pPr>
            <a:r>
              <a:rPr lang="en-US" dirty="0">
                <a:solidFill>
                  <a:schemeClr val="bg1"/>
                </a:solidFill>
              </a:rPr>
              <a:t>Accessing stimulating opportunities</a:t>
            </a:r>
          </a:p>
          <a:p>
            <a:pPr>
              <a:spcAft>
                <a:spcPts val="1200"/>
              </a:spcAft>
            </a:pPr>
            <a:r>
              <a:rPr lang="en-US" dirty="0">
                <a:solidFill>
                  <a:schemeClr val="bg1"/>
                </a:solidFill>
              </a:rPr>
              <a:t>Loss of health </a:t>
            </a:r>
            <a:r>
              <a:rPr lang="mr-IN" dirty="0">
                <a:solidFill>
                  <a:schemeClr val="bg1"/>
                </a:solidFill>
              </a:rPr>
              <a:t>–</a:t>
            </a:r>
            <a:r>
              <a:rPr lang="en-US" dirty="0">
                <a:solidFill>
                  <a:schemeClr val="bg1"/>
                </a:solidFill>
              </a:rPr>
              <a:t> temporary versus permanent</a:t>
            </a:r>
          </a:p>
        </p:txBody>
      </p:sp>
      <p:sp>
        <p:nvSpPr>
          <p:cNvPr id="7" name="TextBox 6">
            <a:extLst>
              <a:ext uri="{FF2B5EF4-FFF2-40B4-BE49-F238E27FC236}">
                <a16:creationId xmlns:a16="http://schemas.microsoft.com/office/drawing/2014/main" id="{868AF092-55C0-287E-2DB0-6AE2562075D1}"/>
              </a:ext>
            </a:extLst>
          </p:cNvPr>
          <p:cNvSpPr txBox="1"/>
          <p:nvPr/>
        </p:nvSpPr>
        <p:spPr>
          <a:xfrm>
            <a:off x="3452648" y="6132620"/>
            <a:ext cx="8119242" cy="707886"/>
          </a:xfrm>
          <a:prstGeom prst="rect">
            <a:avLst/>
          </a:prstGeom>
          <a:noFill/>
        </p:spPr>
        <p:txBody>
          <a:bodyPr wrap="square" rtlCol="0">
            <a:spAutoFit/>
          </a:bodyPr>
          <a:lstStyle/>
          <a:p>
            <a:pPr marL="223838" indent="-223838"/>
            <a:r>
              <a:rPr lang="en-US" dirty="0">
                <a:solidFill>
                  <a:schemeClr val="bg1"/>
                </a:solidFill>
              </a:rPr>
              <a:t> </a:t>
            </a:r>
            <a:r>
              <a:rPr lang="en-US" sz="2000" dirty="0">
                <a:solidFill>
                  <a:schemeClr val="bg1"/>
                </a:solidFill>
              </a:rPr>
              <a:t>* Expanded from ideas in Mary Pipher’s 1999 book, </a:t>
            </a:r>
            <a:r>
              <a:rPr lang="en-US" sz="2000" i="1" dirty="0">
                <a:solidFill>
                  <a:schemeClr val="bg1"/>
                </a:solidFill>
              </a:rPr>
              <a:t>Another Country: Navigating the Emotional Terrain of our Elders</a:t>
            </a:r>
            <a:r>
              <a:rPr lang="en-US" sz="2000" dirty="0">
                <a:solidFill>
                  <a:schemeClr val="bg1"/>
                </a:solidFill>
              </a:rPr>
              <a:t>.</a:t>
            </a:r>
          </a:p>
        </p:txBody>
      </p:sp>
      <p:pic>
        <p:nvPicPr>
          <p:cNvPr id="8" name="Picture 7">
            <a:extLst>
              <a:ext uri="{FF2B5EF4-FFF2-40B4-BE49-F238E27FC236}">
                <a16:creationId xmlns:a16="http://schemas.microsoft.com/office/drawing/2014/main" id="{5D5ACF49-AECD-ED1D-1D81-D5B86E7513DC}"/>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8387255" y="2330669"/>
            <a:ext cx="3184635" cy="3619500"/>
          </a:xfrm>
          <a:prstGeom prst="rect">
            <a:avLst/>
          </a:prstGeom>
        </p:spPr>
      </p:pic>
    </p:spTree>
    <p:extLst>
      <p:ext uri="{BB962C8B-B14F-4D97-AF65-F5344CB8AC3E}">
        <p14:creationId xmlns:p14="http://schemas.microsoft.com/office/powerpoint/2010/main" val="4560087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Stars in the sky&#10;&#10;Description automatically generated with low confidence">
            <a:extLst>
              <a:ext uri="{FF2B5EF4-FFF2-40B4-BE49-F238E27FC236}">
                <a16:creationId xmlns:a16="http://schemas.microsoft.com/office/drawing/2014/main" id="{879DDEF2-9432-1248-E4E0-BFC1CD4125A0}"/>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24268" b="19492"/>
          <a:stretch/>
        </p:blipFill>
        <p:spPr>
          <a:xfrm>
            <a:off x="20" y="1282"/>
            <a:ext cx="12191980" cy="6856718"/>
          </a:xfrm>
          <a:prstGeom prst="rect">
            <a:avLst/>
          </a:prstGeom>
        </p:spPr>
      </p:pic>
      <p:pic>
        <p:nvPicPr>
          <p:cNvPr id="4" name="Picture 3" descr="Screen Shot 2019-04-12 at 2.16.57 PM.png">
            <a:extLst>
              <a:ext uri="{FF2B5EF4-FFF2-40B4-BE49-F238E27FC236}">
                <a16:creationId xmlns:a16="http://schemas.microsoft.com/office/drawing/2014/main" id="{ED1845DF-8D5F-D2C6-0175-ABD0C57F655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2985" y="0"/>
            <a:ext cx="8044543" cy="6858000"/>
          </a:xfrm>
          <a:prstGeom prst="rect">
            <a:avLst/>
          </a:prstGeom>
        </p:spPr>
      </p:pic>
    </p:spTree>
    <p:extLst>
      <p:ext uri="{BB962C8B-B14F-4D97-AF65-F5344CB8AC3E}">
        <p14:creationId xmlns:p14="http://schemas.microsoft.com/office/powerpoint/2010/main" val="4195078777"/>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Stars in the sky&#10;&#10;Description automatically generated with low confidence">
            <a:extLst>
              <a:ext uri="{FF2B5EF4-FFF2-40B4-BE49-F238E27FC236}">
                <a16:creationId xmlns:a16="http://schemas.microsoft.com/office/drawing/2014/main" id="{879DDEF2-9432-1248-E4E0-BFC1CD4125A0}"/>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24268" b="19492"/>
          <a:stretch/>
        </p:blipFill>
        <p:spPr>
          <a:xfrm>
            <a:off x="20" y="1282"/>
            <a:ext cx="12191980" cy="6856718"/>
          </a:xfrm>
          <a:prstGeom prst="rect">
            <a:avLst/>
          </a:prstGeom>
        </p:spPr>
      </p:pic>
      <p:sp>
        <p:nvSpPr>
          <p:cNvPr id="4" name="Rectangle 1">
            <a:extLst>
              <a:ext uri="{FF2B5EF4-FFF2-40B4-BE49-F238E27FC236}">
                <a16:creationId xmlns:a16="http://schemas.microsoft.com/office/drawing/2014/main" id="{7C2C24C4-0157-982B-C401-A222020F6642}"/>
              </a:ext>
            </a:extLst>
          </p:cNvPr>
          <p:cNvSpPr txBox="1">
            <a:spLocks noChangeArrowheads="1"/>
          </p:cNvSpPr>
          <p:nvPr/>
        </p:nvSpPr>
        <p:spPr>
          <a:xfrm>
            <a:off x="689548" y="2593300"/>
            <a:ext cx="11242623" cy="4620204"/>
          </a:xfrm>
          <a:prstGeom prst="rect">
            <a:avLst/>
          </a:prstGeom>
        </p:spPr>
        <p:txBody>
          <a:bodyPr vert="horz" lIns="64291" tIns="32146" rIns="64291" bIns="32146"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187460" indent="0">
              <a:spcAft>
                <a:spcPts val="600"/>
              </a:spcAft>
              <a:buSzPct val="100000"/>
              <a:buFont typeface="Arial" panose="020B0604020202020204" pitchFamily="34" charset="0"/>
              <a:buNone/>
              <a:defRPr/>
            </a:pPr>
            <a:r>
              <a:rPr lang="ja-JP" altLang="en-US" sz="3600">
                <a:solidFill>
                  <a:schemeClr val="bg1"/>
                </a:solidFill>
                <a:latin typeface="Bradley Hand Bold"/>
                <a:cs typeface="Bradley Hand Bold"/>
                <a:sym typeface="Bradley Hand ITC TT-Bold" charset="0"/>
              </a:rPr>
              <a:t>“</a:t>
            </a:r>
            <a:r>
              <a:rPr lang="en-US" sz="3600">
                <a:solidFill>
                  <a:schemeClr val="bg1"/>
                </a:solidFill>
                <a:latin typeface="Bradley Hand Bold"/>
                <a:cs typeface="Bradley Hand Bold"/>
                <a:sym typeface="Bradley Hand ITC TT-Bold" charset="0"/>
              </a:rPr>
              <a:t>The majority of neurons in your brain today are as old as you are. This longevity of the neurons partially accounts for why we feel pretty much the same on the inside at the age of 10 as we do at age 30 or 77. The cells in our brain are the same but over  time their connections change based upon their/our experience.</a:t>
            </a:r>
            <a:r>
              <a:rPr lang="ja-JP" altLang="en-US" sz="3600">
                <a:solidFill>
                  <a:schemeClr val="bg1"/>
                </a:solidFill>
                <a:latin typeface="Arial"/>
                <a:cs typeface="Bradley Hand ITC TT-Bold" charset="0"/>
                <a:sym typeface="Bradley Hand ITC TT-Bold" charset="0"/>
              </a:rPr>
              <a:t>”</a:t>
            </a:r>
            <a:r>
              <a:rPr lang="en-US" altLang="ja-JP" sz="3600">
                <a:solidFill>
                  <a:schemeClr val="bg1"/>
                </a:solidFill>
                <a:latin typeface="Arial"/>
                <a:cs typeface="Bradley Hand ITC TT-Bold" charset="0"/>
                <a:sym typeface="Bradley Hand ITC TT-Bold" charset="0"/>
              </a:rPr>
              <a:t>	</a:t>
            </a:r>
          </a:p>
          <a:p>
            <a:pPr marL="187460" indent="0">
              <a:spcAft>
                <a:spcPts val="600"/>
              </a:spcAft>
              <a:buSzPct val="100000"/>
              <a:buFont typeface="Arial" panose="020B0604020202020204" pitchFamily="34" charset="0"/>
              <a:buNone/>
              <a:defRPr/>
            </a:pPr>
            <a:endParaRPr lang="en-US">
              <a:solidFill>
                <a:schemeClr val="bg1"/>
              </a:solidFill>
              <a:latin typeface="Bradley Hand Bold"/>
              <a:cs typeface="Bradley Hand Bold"/>
              <a:sym typeface="Bradley Hand ITC TT-Bold" charset="0"/>
            </a:endParaRPr>
          </a:p>
          <a:p>
            <a:pPr marL="187460" indent="0" algn="ctr">
              <a:spcAft>
                <a:spcPts val="600"/>
              </a:spcAft>
              <a:buSzPct val="100000"/>
              <a:buFont typeface="Arial" panose="020B0604020202020204" pitchFamily="34" charset="0"/>
              <a:buNone/>
              <a:defRPr/>
            </a:pPr>
            <a:r>
              <a:rPr lang="en-US">
                <a:solidFill>
                  <a:schemeClr val="bg1"/>
                </a:solidFill>
                <a:latin typeface="Bradley Hand Bold"/>
                <a:cs typeface="Bradley Hand Bold"/>
                <a:sym typeface="Bradley Hand ITC TT-Bold" charset="0"/>
              </a:rPr>
              <a:t>(Neuroanatomist &amp; brain researcher,  Jill Bolte Taylor, 2006, p. 13)</a:t>
            </a:r>
            <a:r>
              <a:rPr lang="en-US" i="1">
                <a:solidFill>
                  <a:schemeClr val="bg1"/>
                </a:solidFill>
                <a:effectLst>
                  <a:outerShdw blurRad="38100" dist="38100" dir="2700000" algn="tl">
                    <a:srgbClr val="DDDDDD"/>
                  </a:outerShdw>
                </a:effectLst>
                <a:latin typeface="Bradley Hand Bold"/>
                <a:cs typeface="Bradley Hand Bold"/>
              </a:rPr>
              <a:t> </a:t>
            </a:r>
          </a:p>
          <a:p>
            <a:pPr marL="187460" indent="0">
              <a:spcAft>
                <a:spcPts val="600"/>
              </a:spcAft>
              <a:buSzPct val="100000"/>
              <a:buFont typeface="Arial" panose="020B0604020202020204" pitchFamily="34" charset="0"/>
              <a:buNone/>
              <a:defRPr/>
            </a:pPr>
            <a:endParaRPr lang="en-US" sz="3400" dirty="0">
              <a:solidFill>
                <a:schemeClr val="bg1"/>
              </a:solidFill>
              <a:effectLst>
                <a:outerShdw blurRad="38100" dist="38100" dir="2700000" algn="tl">
                  <a:srgbClr val="DDDDDD"/>
                </a:outerShdw>
              </a:effectLst>
            </a:endParaRPr>
          </a:p>
        </p:txBody>
      </p:sp>
      <p:sp>
        <p:nvSpPr>
          <p:cNvPr id="6" name="Rectangle 2">
            <a:extLst>
              <a:ext uri="{FF2B5EF4-FFF2-40B4-BE49-F238E27FC236}">
                <a16:creationId xmlns:a16="http://schemas.microsoft.com/office/drawing/2014/main" id="{FBD07E04-CB8E-4345-782C-F87B36D3B94C}"/>
              </a:ext>
            </a:extLst>
          </p:cNvPr>
          <p:cNvSpPr>
            <a:spLocks/>
          </p:cNvSpPr>
          <p:nvPr/>
        </p:nvSpPr>
        <p:spPr bwMode="auto">
          <a:xfrm>
            <a:off x="2590800" y="3276600"/>
            <a:ext cx="8077200" cy="3562148"/>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a:solidFill>
                  <a:schemeClr val="tx1"/>
                </a:solidFill>
                <a:miter lim="800000"/>
                <a:headEnd type="none" w="med" len="med"/>
                <a:tailEnd type="none" w="med" len="med"/>
              </a14:hiddenLine>
            </a:ext>
          </a:extLst>
        </p:spPr>
        <p:txBody>
          <a:bodyPr lIns="0" tIns="0" rIns="0" bIns="0" anchor="ctr"/>
          <a:lstStyle/>
          <a:p>
            <a:pPr marL="0" lvl="1">
              <a:spcBef>
                <a:spcPts val="5175"/>
              </a:spcBef>
              <a:spcAft>
                <a:spcPts val="600"/>
              </a:spcAft>
              <a:tabLst>
                <a:tab pos="566738" algn="l"/>
              </a:tabLst>
              <a:defRPr/>
            </a:pPr>
            <a:endParaRPr lang="en-US" sz="2000" i="1" dirty="0">
              <a:solidFill>
                <a:schemeClr val="bg1"/>
              </a:solidFill>
              <a:effectLst>
                <a:outerShdw blurRad="38100" dist="38100" dir="2700000" algn="tl">
                  <a:srgbClr val="DDDDDD"/>
                </a:outerShdw>
              </a:effectLst>
              <a:latin typeface="Bradley Hand Bold"/>
              <a:cs typeface="Bradley Hand Bold"/>
            </a:endParaRPr>
          </a:p>
        </p:txBody>
      </p:sp>
      <p:sp>
        <p:nvSpPr>
          <p:cNvPr id="7" name="Rectangle 6">
            <a:extLst>
              <a:ext uri="{FF2B5EF4-FFF2-40B4-BE49-F238E27FC236}">
                <a16:creationId xmlns:a16="http://schemas.microsoft.com/office/drawing/2014/main" id="{AEE236F0-2E6C-335B-6F36-064045C7028E}"/>
              </a:ext>
            </a:extLst>
          </p:cNvPr>
          <p:cNvSpPr/>
          <p:nvPr/>
        </p:nvSpPr>
        <p:spPr>
          <a:xfrm>
            <a:off x="505091" y="1082384"/>
            <a:ext cx="11552590" cy="707886"/>
          </a:xfrm>
          <a:prstGeom prst="rect">
            <a:avLst/>
          </a:prstGeom>
        </p:spPr>
        <p:txBody>
          <a:bodyPr wrap="square">
            <a:spAutoFit/>
          </a:bodyPr>
          <a:lstStyle/>
          <a:p>
            <a:r>
              <a:rPr lang="en-US" sz="4000" b="1" dirty="0">
                <a:solidFill>
                  <a:schemeClr val="bg1"/>
                </a:solidFill>
              </a:rPr>
              <a:t>Your age &amp; why you may not feel the age you are. </a:t>
            </a:r>
          </a:p>
        </p:txBody>
      </p:sp>
    </p:spTree>
    <p:extLst>
      <p:ext uri="{BB962C8B-B14F-4D97-AF65-F5344CB8AC3E}">
        <p14:creationId xmlns:p14="http://schemas.microsoft.com/office/powerpoint/2010/main" val="174076252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Stars in the sky&#10;&#10;Description automatically generated with low confidence">
            <a:extLst>
              <a:ext uri="{FF2B5EF4-FFF2-40B4-BE49-F238E27FC236}">
                <a16:creationId xmlns:a16="http://schemas.microsoft.com/office/drawing/2014/main" id="{879DDEF2-9432-1248-E4E0-BFC1CD4125A0}"/>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24268" b="19492"/>
          <a:stretch/>
        </p:blipFill>
        <p:spPr>
          <a:xfrm>
            <a:off x="20" y="1282"/>
            <a:ext cx="12191980" cy="6856718"/>
          </a:xfrm>
          <a:prstGeom prst="rect">
            <a:avLst/>
          </a:prstGeom>
        </p:spPr>
      </p:pic>
      <p:sp>
        <p:nvSpPr>
          <p:cNvPr id="4" name="Title 1">
            <a:extLst>
              <a:ext uri="{FF2B5EF4-FFF2-40B4-BE49-F238E27FC236}">
                <a16:creationId xmlns:a16="http://schemas.microsoft.com/office/drawing/2014/main" id="{FCFC3A9E-2CAD-771F-0165-87CCA3FE33AD}"/>
              </a:ext>
            </a:extLst>
          </p:cNvPr>
          <p:cNvSpPr>
            <a:spLocks noGrp="1"/>
          </p:cNvSpPr>
          <p:nvPr>
            <p:ph type="title"/>
          </p:nvPr>
        </p:nvSpPr>
        <p:spPr>
          <a:xfrm>
            <a:off x="1154954" y="973668"/>
            <a:ext cx="8761413" cy="706964"/>
          </a:xfrm>
        </p:spPr>
        <p:txBody>
          <a:bodyPr/>
          <a:lstStyle/>
          <a:p>
            <a:r>
              <a:rPr lang="en-US" b="1" dirty="0">
                <a:solidFill>
                  <a:schemeClr val="bg1"/>
                </a:solidFill>
              </a:rPr>
              <a:t>The Invisible Ones – Complex Causes</a:t>
            </a:r>
          </a:p>
        </p:txBody>
      </p:sp>
      <p:sp>
        <p:nvSpPr>
          <p:cNvPr id="6" name="Content Placeholder 2">
            <a:extLst>
              <a:ext uri="{FF2B5EF4-FFF2-40B4-BE49-F238E27FC236}">
                <a16:creationId xmlns:a16="http://schemas.microsoft.com/office/drawing/2014/main" id="{A97A3D41-C689-1670-8259-101480FA2564}"/>
              </a:ext>
            </a:extLst>
          </p:cNvPr>
          <p:cNvSpPr txBox="1">
            <a:spLocks/>
          </p:cNvSpPr>
          <p:nvPr/>
        </p:nvSpPr>
        <p:spPr>
          <a:xfrm>
            <a:off x="132522" y="2252870"/>
            <a:ext cx="11569147" cy="515509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1"/>
            <a:r>
              <a:rPr lang="en-US">
                <a:solidFill>
                  <a:schemeClr val="bg1"/>
                </a:solidFill>
              </a:rPr>
              <a:t>Families who didn’t understand or value their types of abilities and/or didn’t support the social/emotional aspects of their giftedness</a:t>
            </a:r>
          </a:p>
          <a:p>
            <a:pPr lvl="1"/>
            <a:r>
              <a:rPr lang="en-US">
                <a:solidFill>
                  <a:schemeClr val="bg1"/>
                </a:solidFill>
              </a:rPr>
              <a:t>Being criticized repeatedly for behaviors accompanying giftedness</a:t>
            </a:r>
          </a:p>
          <a:p>
            <a:pPr lvl="1"/>
            <a:r>
              <a:rPr lang="en-US">
                <a:solidFill>
                  <a:schemeClr val="bg1"/>
                </a:solidFill>
              </a:rPr>
              <a:t>Negative effects of preconceived ideas that others have of them</a:t>
            </a:r>
          </a:p>
          <a:p>
            <a:pPr lvl="1"/>
            <a:r>
              <a:rPr lang="en-US">
                <a:solidFill>
                  <a:schemeClr val="bg1"/>
                </a:solidFill>
              </a:rPr>
              <a:t>Facing unwanted indoctrination</a:t>
            </a:r>
          </a:p>
          <a:p>
            <a:pPr lvl="1"/>
            <a:r>
              <a:rPr lang="en-US">
                <a:solidFill>
                  <a:schemeClr val="bg1"/>
                </a:solidFill>
              </a:rPr>
              <a:t>Aftereffects of physical, sexual, or psychological abuse</a:t>
            </a:r>
          </a:p>
          <a:p>
            <a:pPr lvl="1"/>
            <a:r>
              <a:rPr lang="en-US">
                <a:solidFill>
                  <a:schemeClr val="bg1"/>
                </a:solidFill>
              </a:rPr>
              <a:t>Lost interest in pursuing possible futures predicted for them</a:t>
            </a:r>
          </a:p>
          <a:p>
            <a:pPr lvl="1"/>
            <a:r>
              <a:rPr lang="en-US">
                <a:solidFill>
                  <a:schemeClr val="bg1"/>
                </a:solidFill>
              </a:rPr>
              <a:t>Special needs: Learning disabilities, ADHD, autism spectrum or other conditions that limit their ability to achieve (2e) </a:t>
            </a:r>
          </a:p>
          <a:p>
            <a:pPr lvl="1"/>
            <a:r>
              <a:rPr lang="en-US">
                <a:solidFill>
                  <a:schemeClr val="bg1"/>
                </a:solidFill>
              </a:rPr>
              <a:t>Gender issues &amp; accompanying expectations for each: men &amp; women</a:t>
            </a:r>
          </a:p>
          <a:p>
            <a:endParaRPr lang="en-US" dirty="0">
              <a:solidFill>
                <a:schemeClr val="bg1"/>
              </a:solidFill>
            </a:endParaRPr>
          </a:p>
        </p:txBody>
      </p:sp>
    </p:spTree>
    <p:extLst>
      <p:ext uri="{BB962C8B-B14F-4D97-AF65-F5344CB8AC3E}">
        <p14:creationId xmlns:p14="http://schemas.microsoft.com/office/powerpoint/2010/main" val="3961657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Stars in the sky&#10;&#10;Description automatically generated with low confidence">
            <a:extLst>
              <a:ext uri="{FF2B5EF4-FFF2-40B4-BE49-F238E27FC236}">
                <a16:creationId xmlns:a16="http://schemas.microsoft.com/office/drawing/2014/main" id="{879DDEF2-9432-1248-E4E0-BFC1CD4125A0}"/>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24268" b="19492"/>
          <a:stretch/>
        </p:blipFill>
        <p:spPr>
          <a:xfrm>
            <a:off x="20" y="1282"/>
            <a:ext cx="12191980" cy="6856718"/>
          </a:xfrm>
          <a:prstGeom prst="rect">
            <a:avLst/>
          </a:prstGeom>
        </p:spPr>
      </p:pic>
      <p:sp>
        <p:nvSpPr>
          <p:cNvPr id="4" name="Title 1">
            <a:extLst>
              <a:ext uri="{FF2B5EF4-FFF2-40B4-BE49-F238E27FC236}">
                <a16:creationId xmlns:a16="http://schemas.microsoft.com/office/drawing/2014/main" id="{3457D2EA-0D34-2681-8A7B-C16918F488AF}"/>
              </a:ext>
            </a:extLst>
          </p:cNvPr>
          <p:cNvSpPr>
            <a:spLocks noGrp="1"/>
          </p:cNvSpPr>
          <p:nvPr>
            <p:ph type="title"/>
          </p:nvPr>
        </p:nvSpPr>
        <p:spPr>
          <a:xfrm>
            <a:off x="1154954" y="973668"/>
            <a:ext cx="8761413" cy="706964"/>
          </a:xfrm>
        </p:spPr>
        <p:txBody>
          <a:bodyPr anchor="ctr">
            <a:normAutofit fontScale="90000"/>
          </a:bodyPr>
          <a:lstStyle/>
          <a:p>
            <a:pPr>
              <a:lnSpc>
                <a:spcPct val="90000"/>
              </a:lnSpc>
            </a:pPr>
            <a:r>
              <a:rPr lang="en-US" sz="2400" b="1" dirty="0">
                <a:solidFill>
                  <a:schemeClr val="bg1"/>
                </a:solidFill>
              </a:rPr>
              <a:t>The Invisible Ones – </a:t>
            </a:r>
            <a:br>
              <a:rPr lang="en-US" sz="2400" b="1" dirty="0">
                <a:solidFill>
                  <a:schemeClr val="bg1"/>
                </a:solidFill>
              </a:rPr>
            </a:br>
            <a:r>
              <a:rPr lang="en-US" sz="2400" b="1" dirty="0">
                <a:solidFill>
                  <a:schemeClr val="bg1"/>
                </a:solidFill>
              </a:rPr>
              <a:t>a few real-life examples</a:t>
            </a:r>
          </a:p>
        </p:txBody>
      </p:sp>
      <p:pic>
        <p:nvPicPr>
          <p:cNvPr id="6" name="Picture 5" descr="A picture containing person, outdoor&#10;&#10;Description automatically generated">
            <a:extLst>
              <a:ext uri="{FF2B5EF4-FFF2-40B4-BE49-F238E27FC236}">
                <a16:creationId xmlns:a16="http://schemas.microsoft.com/office/drawing/2014/main" id="{8D4E9765-B7E3-F260-9BE9-92DE98B2E059}"/>
              </a:ext>
            </a:extLst>
          </p:cNvPr>
          <p:cNvPicPr>
            <a:picLocks noChangeAspect="1"/>
          </p:cNvPicPr>
          <p:nvPr/>
        </p:nvPicPr>
        <p:blipFill>
          <a:blip r:embed="rId3"/>
          <a:stretch>
            <a:fillRect/>
          </a:stretch>
        </p:blipFill>
        <p:spPr>
          <a:xfrm>
            <a:off x="753902" y="2290009"/>
            <a:ext cx="3715446" cy="4049534"/>
          </a:xfrm>
          <a:prstGeom prst="rect">
            <a:avLst/>
          </a:prstGeom>
          <a:noFill/>
        </p:spPr>
      </p:pic>
      <p:sp>
        <p:nvSpPr>
          <p:cNvPr id="7" name="Content Placeholder 2">
            <a:extLst>
              <a:ext uri="{FF2B5EF4-FFF2-40B4-BE49-F238E27FC236}">
                <a16:creationId xmlns:a16="http://schemas.microsoft.com/office/drawing/2014/main" id="{86E07428-A6B9-0DC0-3230-10F8C667668A}"/>
              </a:ext>
            </a:extLst>
          </p:cNvPr>
          <p:cNvSpPr txBox="1">
            <a:spLocks/>
          </p:cNvSpPr>
          <p:nvPr/>
        </p:nvSpPr>
        <p:spPr>
          <a:xfrm>
            <a:off x="4748464" y="2695074"/>
            <a:ext cx="7122772" cy="3644469"/>
          </a:xfrm>
          <a:prstGeom prst="rect">
            <a:avLst/>
          </a:prstGeom>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800"/>
              </a:spcAft>
            </a:pPr>
            <a:r>
              <a:rPr lang="en-US" b="1">
                <a:solidFill>
                  <a:schemeClr val="bg1"/>
                </a:solidFill>
              </a:rPr>
              <a:t>George – a subsistence sort of life</a:t>
            </a:r>
          </a:p>
          <a:p>
            <a:pPr>
              <a:spcAft>
                <a:spcPts val="1800"/>
              </a:spcAft>
            </a:pPr>
            <a:r>
              <a:rPr lang="en-US" b="1">
                <a:solidFill>
                  <a:schemeClr val="bg1"/>
                </a:solidFill>
              </a:rPr>
              <a:t>Roberta – major shift in her life view</a:t>
            </a:r>
          </a:p>
          <a:p>
            <a:pPr>
              <a:spcAft>
                <a:spcPts val="1800"/>
              </a:spcAft>
            </a:pPr>
            <a:r>
              <a:rPr lang="en-US" b="1">
                <a:solidFill>
                  <a:schemeClr val="bg1"/>
                </a:solidFill>
              </a:rPr>
              <a:t>Bob – so many choices, so little time</a:t>
            </a:r>
          </a:p>
          <a:p>
            <a:pPr marL="0" indent="0">
              <a:buFont typeface="Arial" panose="020B0604020202020204" pitchFamily="34" charset="0"/>
              <a:buNone/>
            </a:pPr>
            <a:endParaRPr lang="en-US" b="1" dirty="0">
              <a:solidFill>
                <a:schemeClr val="bg1"/>
              </a:solidFill>
            </a:endParaRPr>
          </a:p>
        </p:txBody>
      </p:sp>
    </p:spTree>
    <p:extLst>
      <p:ext uri="{BB962C8B-B14F-4D97-AF65-F5344CB8AC3E}">
        <p14:creationId xmlns:p14="http://schemas.microsoft.com/office/powerpoint/2010/main" val="245990507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Stars in the sky&#10;&#10;Description automatically generated with low confidence">
            <a:extLst>
              <a:ext uri="{FF2B5EF4-FFF2-40B4-BE49-F238E27FC236}">
                <a16:creationId xmlns:a16="http://schemas.microsoft.com/office/drawing/2014/main" id="{879DDEF2-9432-1248-E4E0-BFC1CD4125A0}"/>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24268" b="19492"/>
          <a:stretch/>
        </p:blipFill>
        <p:spPr>
          <a:xfrm>
            <a:off x="20" y="1282"/>
            <a:ext cx="12191980" cy="6856718"/>
          </a:xfrm>
          <a:prstGeom prst="rect">
            <a:avLst/>
          </a:prstGeom>
        </p:spPr>
      </p:pic>
      <p:sp>
        <p:nvSpPr>
          <p:cNvPr id="4" name="Title 1">
            <a:extLst>
              <a:ext uri="{FF2B5EF4-FFF2-40B4-BE49-F238E27FC236}">
                <a16:creationId xmlns:a16="http://schemas.microsoft.com/office/drawing/2014/main" id="{325727AE-E20B-0E7E-92C8-6D6C442A4664}"/>
              </a:ext>
            </a:extLst>
          </p:cNvPr>
          <p:cNvSpPr>
            <a:spLocks noGrp="1"/>
          </p:cNvSpPr>
          <p:nvPr>
            <p:ph type="title"/>
          </p:nvPr>
        </p:nvSpPr>
        <p:spPr>
          <a:xfrm>
            <a:off x="3177353" y="1123112"/>
            <a:ext cx="9942791" cy="706964"/>
          </a:xfrm>
        </p:spPr>
        <p:txBody>
          <a:bodyPr/>
          <a:lstStyle/>
          <a:p>
            <a:r>
              <a:rPr lang="en-US" dirty="0">
                <a:solidFill>
                  <a:schemeClr val="bg1"/>
                </a:solidFill>
              </a:rPr>
              <a:t>Setting a Course in Turbulent Times</a:t>
            </a:r>
          </a:p>
        </p:txBody>
      </p:sp>
      <p:sp>
        <p:nvSpPr>
          <p:cNvPr id="6" name="Content Placeholder 2">
            <a:extLst>
              <a:ext uri="{FF2B5EF4-FFF2-40B4-BE49-F238E27FC236}">
                <a16:creationId xmlns:a16="http://schemas.microsoft.com/office/drawing/2014/main" id="{DC5920A0-85F2-D5B2-8C6D-D821BC133B60}"/>
              </a:ext>
            </a:extLst>
          </p:cNvPr>
          <p:cNvSpPr txBox="1">
            <a:spLocks/>
          </p:cNvSpPr>
          <p:nvPr/>
        </p:nvSpPr>
        <p:spPr>
          <a:xfrm>
            <a:off x="648493" y="2306473"/>
            <a:ext cx="10895014" cy="4551528"/>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chemeClr val="bg1"/>
                </a:solidFill>
              </a:rPr>
              <a:t>Implications of giftedness for navigating life’s difficult challenges these days</a:t>
            </a:r>
          </a:p>
          <a:p>
            <a:pPr lvl="1"/>
            <a:r>
              <a:rPr lang="en-US" sz="1800">
                <a:solidFill>
                  <a:schemeClr val="bg1"/>
                </a:solidFill>
              </a:rPr>
              <a:t>Related to the characteristics that distinguish gifted adults from others – e.g., complex thinking abilities, intensities and sensitivities</a:t>
            </a:r>
          </a:p>
          <a:p>
            <a:r>
              <a:rPr lang="en-US">
                <a:solidFill>
                  <a:schemeClr val="bg1"/>
                </a:solidFill>
              </a:rPr>
              <a:t>Tough decisions are significantly affected by deep concerns about COVID and other life-threatening illnesses, as well as</a:t>
            </a:r>
          </a:p>
          <a:p>
            <a:pPr lvl="1"/>
            <a:r>
              <a:rPr lang="en-US" sz="1800">
                <a:solidFill>
                  <a:schemeClr val="bg1"/>
                </a:solidFill>
              </a:rPr>
              <a:t>Political, environmental, economic, and societal issues and their implication</a:t>
            </a:r>
            <a:r>
              <a:rPr lang="en-US">
                <a:solidFill>
                  <a:schemeClr val="bg1"/>
                </a:solidFill>
              </a:rPr>
              <a:t>s</a:t>
            </a:r>
          </a:p>
          <a:p>
            <a:r>
              <a:rPr lang="en-US">
                <a:solidFill>
                  <a:schemeClr val="bg1"/>
                </a:solidFill>
              </a:rPr>
              <a:t>More likely than others to suffer from decision fatigue and anxiety about local, national, and international events</a:t>
            </a:r>
          </a:p>
          <a:p>
            <a:r>
              <a:rPr lang="en-US">
                <a:solidFill>
                  <a:schemeClr val="bg1"/>
                </a:solidFill>
              </a:rPr>
              <a:t>Gifted adults’ inclination to be analytical have significant effects on their responses.</a:t>
            </a:r>
          </a:p>
          <a:p>
            <a:pPr lvl="1"/>
            <a:r>
              <a:rPr lang="en-US" sz="1800">
                <a:solidFill>
                  <a:schemeClr val="bg1"/>
                </a:solidFill>
              </a:rPr>
              <a:t>Likely to consider every aspect and ramification of each situation they encounter in today’s troubled and troubling times.</a:t>
            </a:r>
          </a:p>
          <a:p>
            <a:pPr lvl="1"/>
            <a:r>
              <a:rPr lang="en-US" sz="1800">
                <a:solidFill>
                  <a:schemeClr val="bg1"/>
                </a:solidFill>
              </a:rPr>
              <a:t>Often have conflicts with people whose views differ significantly from theirs.</a:t>
            </a:r>
            <a:endParaRPr lang="en-US" sz="1800" dirty="0">
              <a:solidFill>
                <a:schemeClr val="bg1"/>
              </a:solidFill>
            </a:endParaRPr>
          </a:p>
        </p:txBody>
      </p:sp>
      <p:pic>
        <p:nvPicPr>
          <p:cNvPr id="7" name="Picture 6" descr="Compass 2.png">
            <a:extLst>
              <a:ext uri="{FF2B5EF4-FFF2-40B4-BE49-F238E27FC236}">
                <a16:creationId xmlns:a16="http://schemas.microsoft.com/office/drawing/2014/main" id="{9B089663-5590-EC2E-1129-06AF023F356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9955" y="269754"/>
            <a:ext cx="2197398" cy="2033670"/>
          </a:xfrm>
          <a:prstGeom prst="rect">
            <a:avLst/>
          </a:prstGeom>
        </p:spPr>
      </p:pic>
    </p:spTree>
    <p:extLst>
      <p:ext uri="{BB962C8B-B14F-4D97-AF65-F5344CB8AC3E}">
        <p14:creationId xmlns:p14="http://schemas.microsoft.com/office/powerpoint/2010/main" val="1526518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xEl>
                                              <p:pRg st="6" end="6"/>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Stars in the sky&#10;&#10;Description automatically generated with low confidence">
            <a:extLst>
              <a:ext uri="{FF2B5EF4-FFF2-40B4-BE49-F238E27FC236}">
                <a16:creationId xmlns:a16="http://schemas.microsoft.com/office/drawing/2014/main" id="{879DDEF2-9432-1248-E4E0-BFC1CD4125A0}"/>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24268" b="19492"/>
          <a:stretch/>
        </p:blipFill>
        <p:spPr>
          <a:xfrm>
            <a:off x="20" y="1282"/>
            <a:ext cx="12191980" cy="6856718"/>
          </a:xfrm>
          <a:prstGeom prst="rect">
            <a:avLst/>
          </a:prstGeom>
        </p:spPr>
      </p:pic>
      <p:sp>
        <p:nvSpPr>
          <p:cNvPr id="4" name="Title 1">
            <a:extLst>
              <a:ext uri="{FF2B5EF4-FFF2-40B4-BE49-F238E27FC236}">
                <a16:creationId xmlns:a16="http://schemas.microsoft.com/office/drawing/2014/main" id="{89FD084B-F83B-A5B3-9139-81FA85BC8585}"/>
              </a:ext>
            </a:extLst>
          </p:cNvPr>
          <p:cNvSpPr>
            <a:spLocks noGrp="1"/>
          </p:cNvSpPr>
          <p:nvPr>
            <p:ph type="title"/>
          </p:nvPr>
        </p:nvSpPr>
        <p:spPr>
          <a:xfrm>
            <a:off x="676894" y="1079685"/>
            <a:ext cx="10521193" cy="706964"/>
          </a:xfrm>
        </p:spPr>
        <p:txBody>
          <a:bodyPr>
            <a:normAutofit fontScale="90000"/>
          </a:bodyPr>
          <a:lstStyle/>
          <a:p>
            <a:r>
              <a:rPr lang="en-US" dirty="0">
                <a:solidFill>
                  <a:schemeClr val="bg1"/>
                </a:solidFill>
              </a:rPr>
              <a:t>Some Coping Strategies during Turbulent Times</a:t>
            </a:r>
          </a:p>
        </p:txBody>
      </p:sp>
      <p:sp>
        <p:nvSpPr>
          <p:cNvPr id="6" name="Content Placeholder 2">
            <a:extLst>
              <a:ext uri="{FF2B5EF4-FFF2-40B4-BE49-F238E27FC236}">
                <a16:creationId xmlns:a16="http://schemas.microsoft.com/office/drawing/2014/main" id="{CB115084-2BA0-4E04-27E3-BB4500E4218F}"/>
              </a:ext>
            </a:extLst>
          </p:cNvPr>
          <p:cNvSpPr txBox="1">
            <a:spLocks/>
          </p:cNvSpPr>
          <p:nvPr/>
        </p:nvSpPr>
        <p:spPr>
          <a:xfrm>
            <a:off x="822961" y="2429691"/>
            <a:ext cx="11207458" cy="4428309"/>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400">
                <a:solidFill>
                  <a:schemeClr val="bg1"/>
                </a:solidFill>
              </a:rPr>
              <a:t>Important to find ways of connecting with others, e.g.:</a:t>
            </a:r>
          </a:p>
          <a:p>
            <a:pPr lvl="1"/>
            <a:r>
              <a:rPr lang="en-US">
                <a:solidFill>
                  <a:schemeClr val="bg1"/>
                </a:solidFill>
              </a:rPr>
              <a:t>Technology</a:t>
            </a:r>
          </a:p>
          <a:p>
            <a:pPr lvl="1"/>
            <a:r>
              <a:rPr lang="en-US">
                <a:solidFill>
                  <a:schemeClr val="bg1"/>
                </a:solidFill>
              </a:rPr>
              <a:t>Telephone calls</a:t>
            </a:r>
          </a:p>
          <a:p>
            <a:pPr lvl="1"/>
            <a:r>
              <a:rPr lang="en-US">
                <a:solidFill>
                  <a:schemeClr val="bg1"/>
                </a:solidFill>
              </a:rPr>
              <a:t>Snail mail</a:t>
            </a:r>
          </a:p>
          <a:p>
            <a:pPr lvl="1"/>
            <a:r>
              <a:rPr lang="en-US">
                <a:solidFill>
                  <a:schemeClr val="bg1"/>
                </a:solidFill>
              </a:rPr>
              <a:t>Meetings and events via Zoom, Skype or other platforms</a:t>
            </a:r>
          </a:p>
          <a:p>
            <a:pPr lvl="1"/>
            <a:r>
              <a:rPr lang="en-US">
                <a:solidFill>
                  <a:schemeClr val="bg1"/>
                </a:solidFill>
              </a:rPr>
              <a:t>Create/participate remotely in organizations of interest (e.g., a book club, camera club, an environmental activist groups, etc.)</a:t>
            </a:r>
          </a:p>
          <a:p>
            <a:pPr>
              <a:spcBef>
                <a:spcPts val="1600"/>
              </a:spcBef>
            </a:pPr>
            <a:r>
              <a:rPr lang="en-US" sz="2400">
                <a:solidFill>
                  <a:schemeClr val="bg1"/>
                </a:solidFill>
              </a:rPr>
              <a:t>Some options create major obstacles for those older gifted adults who aren’t tech-savvy or don’t have access to the devices they need. </a:t>
            </a:r>
            <a:endParaRPr lang="en-US" sz="2400" dirty="0">
              <a:solidFill>
                <a:schemeClr val="bg1"/>
              </a:solidFill>
            </a:endParaRPr>
          </a:p>
        </p:txBody>
      </p:sp>
    </p:spTree>
    <p:extLst>
      <p:ext uri="{BB962C8B-B14F-4D97-AF65-F5344CB8AC3E}">
        <p14:creationId xmlns:p14="http://schemas.microsoft.com/office/powerpoint/2010/main" val="1610027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Stars in the sky&#10;&#10;Description automatically generated with low confidence">
            <a:extLst>
              <a:ext uri="{FF2B5EF4-FFF2-40B4-BE49-F238E27FC236}">
                <a16:creationId xmlns:a16="http://schemas.microsoft.com/office/drawing/2014/main" id="{879DDEF2-9432-1248-E4E0-BFC1CD4125A0}"/>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24268" b="19492"/>
          <a:stretch/>
        </p:blipFill>
        <p:spPr>
          <a:xfrm>
            <a:off x="20" y="1282"/>
            <a:ext cx="12191980" cy="6856718"/>
          </a:xfrm>
          <a:prstGeom prst="rect">
            <a:avLst/>
          </a:prstGeom>
        </p:spPr>
      </p:pic>
      <p:sp>
        <p:nvSpPr>
          <p:cNvPr id="4" name="Title 1">
            <a:extLst>
              <a:ext uri="{FF2B5EF4-FFF2-40B4-BE49-F238E27FC236}">
                <a16:creationId xmlns:a16="http://schemas.microsoft.com/office/drawing/2014/main" id="{5928B1CB-1B02-0AAC-776E-27138B82FBCE}"/>
              </a:ext>
            </a:extLst>
          </p:cNvPr>
          <p:cNvSpPr>
            <a:spLocks noGrp="1"/>
          </p:cNvSpPr>
          <p:nvPr>
            <p:ph type="title"/>
          </p:nvPr>
        </p:nvSpPr>
        <p:spPr>
          <a:xfrm>
            <a:off x="975360" y="1109513"/>
            <a:ext cx="8043134" cy="432416"/>
          </a:xfrm>
        </p:spPr>
        <p:txBody>
          <a:bodyPr>
            <a:normAutofit fontScale="90000"/>
          </a:bodyPr>
          <a:lstStyle/>
          <a:p>
            <a:r>
              <a:rPr lang="en-US" sz="4000" dirty="0">
                <a:solidFill>
                  <a:schemeClr val="bg1"/>
                </a:solidFill>
              </a:rPr>
              <a:t>Issues &amp; Needs for Gifted Adults Throughout Their Lives</a:t>
            </a:r>
          </a:p>
        </p:txBody>
      </p:sp>
      <p:sp>
        <p:nvSpPr>
          <p:cNvPr id="6" name="Content Placeholder 2">
            <a:extLst>
              <a:ext uri="{FF2B5EF4-FFF2-40B4-BE49-F238E27FC236}">
                <a16:creationId xmlns:a16="http://schemas.microsoft.com/office/drawing/2014/main" id="{2DEC4B29-B51A-CFEE-86B4-DD74CE776B66}"/>
              </a:ext>
            </a:extLst>
          </p:cNvPr>
          <p:cNvSpPr txBox="1">
            <a:spLocks/>
          </p:cNvSpPr>
          <p:nvPr/>
        </p:nvSpPr>
        <p:spPr>
          <a:xfrm>
            <a:off x="1819496" y="2379749"/>
            <a:ext cx="8305800" cy="5074466"/>
          </a:xfrm>
          <a:prstGeom prst="rect">
            <a:avLst/>
          </a:prstGeom>
        </p:spPr>
        <p:txBody>
          <a:bodyPr vert="horz" lIns="91435" tIns="45718" rIns="91435" bIns="45718"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800"/>
              </a:spcBef>
              <a:spcAft>
                <a:spcPts val="1800"/>
              </a:spcAft>
            </a:pPr>
            <a:r>
              <a:rPr lang="en-US">
                <a:solidFill>
                  <a:schemeClr val="bg1"/>
                </a:solidFill>
              </a:rPr>
              <a:t>Acceptance </a:t>
            </a:r>
          </a:p>
          <a:p>
            <a:pPr>
              <a:spcBef>
                <a:spcPts val="800"/>
              </a:spcBef>
              <a:spcAft>
                <a:spcPts val="1800"/>
              </a:spcAft>
            </a:pPr>
            <a:r>
              <a:rPr lang="en-US">
                <a:solidFill>
                  <a:schemeClr val="bg1"/>
                </a:solidFill>
              </a:rPr>
              <a:t>Finding kindred spirits</a:t>
            </a:r>
          </a:p>
          <a:p>
            <a:pPr>
              <a:spcBef>
                <a:spcPts val="800"/>
              </a:spcBef>
              <a:spcAft>
                <a:spcPts val="1800"/>
              </a:spcAft>
            </a:pPr>
            <a:r>
              <a:rPr lang="en-US">
                <a:solidFill>
                  <a:schemeClr val="bg1"/>
                </a:solidFill>
              </a:rPr>
              <a:t>Strategies for living with intensity</a:t>
            </a:r>
          </a:p>
          <a:p>
            <a:pPr>
              <a:spcBef>
                <a:spcPts val="800"/>
              </a:spcBef>
              <a:spcAft>
                <a:spcPts val="1800"/>
              </a:spcAft>
            </a:pPr>
            <a:r>
              <a:rPr lang="en-US">
                <a:solidFill>
                  <a:schemeClr val="bg1"/>
                </a:solidFill>
              </a:rPr>
              <a:t>Opportunities for significant challenge</a:t>
            </a:r>
          </a:p>
          <a:p>
            <a:pPr>
              <a:spcBef>
                <a:spcPts val="800"/>
              </a:spcBef>
              <a:spcAft>
                <a:spcPts val="1800"/>
              </a:spcAft>
            </a:pPr>
            <a:r>
              <a:rPr lang="en-US">
                <a:solidFill>
                  <a:schemeClr val="bg1"/>
                </a:solidFill>
              </a:rPr>
              <a:t>Access to resources</a:t>
            </a:r>
          </a:p>
          <a:p>
            <a:pPr>
              <a:spcBef>
                <a:spcPts val="800"/>
              </a:spcBef>
              <a:spcAft>
                <a:spcPts val="1800"/>
              </a:spcAft>
            </a:pPr>
            <a:r>
              <a:rPr lang="en-US">
                <a:solidFill>
                  <a:schemeClr val="bg1"/>
                </a:solidFill>
              </a:rPr>
              <a:t>Seeking and finding meaning in life</a:t>
            </a:r>
            <a:endParaRPr lang="en-US" dirty="0">
              <a:solidFill>
                <a:schemeClr val="bg1"/>
              </a:solidFill>
            </a:endParaRPr>
          </a:p>
        </p:txBody>
      </p:sp>
      <p:sp>
        <p:nvSpPr>
          <p:cNvPr id="7" name="Rectangle 6">
            <a:extLst>
              <a:ext uri="{FF2B5EF4-FFF2-40B4-BE49-F238E27FC236}">
                <a16:creationId xmlns:a16="http://schemas.microsoft.com/office/drawing/2014/main" id="{9E2B23A7-338A-BC73-C511-036CB98BD03A}"/>
              </a:ext>
            </a:extLst>
          </p:cNvPr>
          <p:cNvSpPr/>
          <p:nvPr/>
        </p:nvSpPr>
        <p:spPr>
          <a:xfrm>
            <a:off x="3048000" y="2598004"/>
            <a:ext cx="6096000" cy="553998"/>
          </a:xfrm>
          <a:prstGeom prst="rect">
            <a:avLst/>
          </a:prstGeom>
        </p:spPr>
        <p:txBody>
          <a:bodyPr>
            <a:spAutoFit/>
          </a:bodyPr>
          <a:lstStyle/>
          <a:p>
            <a:pPr defTabSz="900593">
              <a:defRPr/>
            </a:pPr>
            <a:endParaRPr lang="en-US" dirty="0">
              <a:solidFill>
                <a:schemeClr val="bg1"/>
              </a:solidFill>
            </a:endParaRPr>
          </a:p>
          <a:p>
            <a:pPr defTabSz="900593">
              <a:defRPr/>
            </a:pPr>
            <a:endParaRPr lang="en-US" baseline="30000" dirty="0">
              <a:solidFill>
                <a:schemeClr val="bg1"/>
              </a:solidFill>
            </a:endParaRPr>
          </a:p>
        </p:txBody>
      </p:sp>
    </p:spTree>
    <p:extLst>
      <p:ext uri="{BB962C8B-B14F-4D97-AF65-F5344CB8AC3E}">
        <p14:creationId xmlns:p14="http://schemas.microsoft.com/office/powerpoint/2010/main" val="2001588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Stars in the sky&#10;&#10;Description automatically generated with low confidence">
            <a:extLst>
              <a:ext uri="{FF2B5EF4-FFF2-40B4-BE49-F238E27FC236}">
                <a16:creationId xmlns:a16="http://schemas.microsoft.com/office/drawing/2014/main" id="{879DDEF2-9432-1248-E4E0-BFC1CD4125A0}"/>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24268" b="19492"/>
          <a:stretch/>
        </p:blipFill>
        <p:spPr>
          <a:xfrm>
            <a:off x="20" y="1282"/>
            <a:ext cx="12191980" cy="6856718"/>
          </a:xfrm>
          <a:prstGeom prst="rect">
            <a:avLst/>
          </a:prstGeom>
        </p:spPr>
      </p:pic>
      <p:sp>
        <p:nvSpPr>
          <p:cNvPr id="4" name="Title 1">
            <a:extLst>
              <a:ext uri="{FF2B5EF4-FFF2-40B4-BE49-F238E27FC236}">
                <a16:creationId xmlns:a16="http://schemas.microsoft.com/office/drawing/2014/main" id="{C9526AE8-8697-748F-AD09-25E261C2CE66}"/>
              </a:ext>
            </a:extLst>
          </p:cNvPr>
          <p:cNvSpPr>
            <a:spLocks noGrp="1"/>
          </p:cNvSpPr>
          <p:nvPr>
            <p:ph type="title"/>
          </p:nvPr>
        </p:nvSpPr>
        <p:spPr>
          <a:xfrm>
            <a:off x="1154954" y="973668"/>
            <a:ext cx="8761413" cy="706964"/>
          </a:xfrm>
        </p:spPr>
        <p:txBody>
          <a:bodyPr anchor="ctr">
            <a:normAutofit fontScale="90000"/>
          </a:bodyPr>
          <a:lstStyle/>
          <a:p>
            <a:pPr>
              <a:lnSpc>
                <a:spcPct val="90000"/>
              </a:lnSpc>
            </a:pPr>
            <a:r>
              <a:rPr lang="en-US" sz="4000" b="1" dirty="0">
                <a:solidFill>
                  <a:schemeClr val="bg1"/>
                </a:solidFill>
              </a:rPr>
              <a:t>A thought to ponder as we “stop for now” . . .</a:t>
            </a:r>
          </a:p>
        </p:txBody>
      </p:sp>
      <p:pic>
        <p:nvPicPr>
          <p:cNvPr id="6" name="Picture 5">
            <a:extLst>
              <a:ext uri="{FF2B5EF4-FFF2-40B4-BE49-F238E27FC236}">
                <a16:creationId xmlns:a16="http://schemas.microsoft.com/office/drawing/2014/main" id="{1828E14F-3008-5ADE-DC7A-A4139ECA7EA2}"/>
              </a:ext>
            </a:extLst>
          </p:cNvPr>
          <p:cNvPicPr>
            <a:picLocks noChangeAspect="1"/>
          </p:cNvPicPr>
          <p:nvPr/>
        </p:nvPicPr>
        <p:blipFill rotWithShape="1">
          <a:blip r:embed="rId3"/>
          <a:srcRect r="5017"/>
          <a:stretch/>
        </p:blipFill>
        <p:spPr>
          <a:xfrm>
            <a:off x="1386732" y="2468031"/>
            <a:ext cx="4825158" cy="3416301"/>
          </a:xfrm>
          <a:prstGeom prst="rect">
            <a:avLst/>
          </a:prstGeom>
          <a:noFill/>
        </p:spPr>
      </p:pic>
      <p:sp>
        <p:nvSpPr>
          <p:cNvPr id="7" name="Content Placeholder 2">
            <a:extLst>
              <a:ext uri="{FF2B5EF4-FFF2-40B4-BE49-F238E27FC236}">
                <a16:creationId xmlns:a16="http://schemas.microsoft.com/office/drawing/2014/main" id="{7B027516-9930-B1BD-BF27-36CDEC1FA358}"/>
              </a:ext>
            </a:extLst>
          </p:cNvPr>
          <p:cNvSpPr txBox="1">
            <a:spLocks/>
          </p:cNvSpPr>
          <p:nvPr/>
        </p:nvSpPr>
        <p:spPr>
          <a:xfrm>
            <a:off x="6211890" y="2603500"/>
            <a:ext cx="5513596" cy="4082113"/>
          </a:xfrm>
          <a:prstGeom prst="rect">
            <a:avLst/>
          </a:prstGeom>
        </p:spPr>
        <p:txBody>
          <a:bodyPr>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00050" lvl="1" indent="0">
              <a:lnSpc>
                <a:spcPct val="170000"/>
              </a:lnSpc>
              <a:buFont typeface="Arial" panose="020B0604020202020204" pitchFamily="34" charset="0"/>
              <a:buNone/>
            </a:pPr>
            <a:r>
              <a:rPr lang="en-US" sz="12800" dirty="0">
                <a:solidFill>
                  <a:schemeClr val="bg1"/>
                </a:solidFill>
              </a:rPr>
              <a:t>“Sometimes in the waves of change we end up finding our true direction.”</a:t>
            </a:r>
          </a:p>
          <a:p>
            <a:pPr marL="457200" lvl="1" indent="0">
              <a:buFont typeface="Arial" panose="020B0604020202020204" pitchFamily="34" charset="0"/>
              <a:buNone/>
            </a:pPr>
            <a:endParaRPr lang="en-US" sz="1800" i="1" dirty="0">
              <a:solidFill>
                <a:schemeClr val="bg1"/>
              </a:solidFill>
            </a:endParaRPr>
          </a:p>
          <a:p>
            <a:pPr marL="457200" lvl="1" indent="0">
              <a:buFont typeface="Arial" panose="020B0604020202020204" pitchFamily="34" charset="0"/>
              <a:buNone/>
            </a:pPr>
            <a:endParaRPr lang="en-US" sz="1800" i="1" dirty="0">
              <a:solidFill>
                <a:schemeClr val="bg1"/>
              </a:solidFill>
            </a:endParaRPr>
          </a:p>
          <a:p>
            <a:pPr marL="457200" lvl="1" indent="0">
              <a:buFont typeface="Arial" panose="020B0604020202020204" pitchFamily="34" charset="0"/>
              <a:buNone/>
            </a:pPr>
            <a:r>
              <a:rPr lang="en-US" sz="5500" i="1" dirty="0">
                <a:solidFill>
                  <a:schemeClr val="bg1"/>
                </a:solidFill>
              </a:rPr>
              <a:t>(Seen on the chalkboard at a coffee house in South Haven, Michigan – 6-22-22,)</a:t>
            </a:r>
          </a:p>
        </p:txBody>
      </p:sp>
    </p:spTree>
    <p:extLst>
      <p:ext uri="{BB962C8B-B14F-4D97-AF65-F5344CB8AC3E}">
        <p14:creationId xmlns:p14="http://schemas.microsoft.com/office/powerpoint/2010/main" val="127576983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Stars in the sky&#10;&#10;Description automatically generated with low confidence">
            <a:extLst>
              <a:ext uri="{FF2B5EF4-FFF2-40B4-BE49-F238E27FC236}">
                <a16:creationId xmlns:a16="http://schemas.microsoft.com/office/drawing/2014/main" id="{879DDEF2-9432-1248-E4E0-BFC1CD4125A0}"/>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24268" b="19492"/>
          <a:stretch/>
        </p:blipFill>
        <p:spPr>
          <a:xfrm>
            <a:off x="20" y="1282"/>
            <a:ext cx="12191980" cy="6856718"/>
          </a:xfrm>
          <a:prstGeom prst="rect">
            <a:avLst/>
          </a:prstGeom>
        </p:spPr>
      </p:pic>
      <p:sp>
        <p:nvSpPr>
          <p:cNvPr id="4" name="Title 1">
            <a:extLst>
              <a:ext uri="{FF2B5EF4-FFF2-40B4-BE49-F238E27FC236}">
                <a16:creationId xmlns:a16="http://schemas.microsoft.com/office/drawing/2014/main" id="{F21B1D54-8993-5B73-7BB1-366C2D97D5B8}"/>
              </a:ext>
            </a:extLst>
          </p:cNvPr>
          <p:cNvSpPr>
            <a:spLocks noGrp="1"/>
          </p:cNvSpPr>
          <p:nvPr>
            <p:ph type="title"/>
          </p:nvPr>
        </p:nvSpPr>
        <p:spPr>
          <a:xfrm>
            <a:off x="662970" y="1182849"/>
            <a:ext cx="5020654" cy="1735667"/>
          </a:xfrm>
        </p:spPr>
        <p:txBody>
          <a:bodyPr>
            <a:noAutofit/>
          </a:bodyPr>
          <a:lstStyle/>
          <a:p>
            <a:r>
              <a:rPr lang="en-US" dirty="0">
                <a:solidFill>
                  <a:schemeClr val="bg1"/>
                </a:solidFill>
              </a:rPr>
              <a:t>You can’t help getting older . . . </a:t>
            </a:r>
            <a:br>
              <a:rPr lang="en-US" dirty="0">
                <a:solidFill>
                  <a:schemeClr val="bg1"/>
                </a:solidFill>
              </a:rPr>
            </a:br>
            <a:endParaRPr lang="en-US" dirty="0">
              <a:solidFill>
                <a:schemeClr val="bg1"/>
              </a:solidFill>
            </a:endParaRPr>
          </a:p>
        </p:txBody>
      </p:sp>
      <p:pic>
        <p:nvPicPr>
          <p:cNvPr id="6" name="Content Placeholder 4" descr="A person holding a football ball&#10;&#10;Description automatically generated with low confidence">
            <a:extLst>
              <a:ext uri="{FF2B5EF4-FFF2-40B4-BE49-F238E27FC236}">
                <a16:creationId xmlns:a16="http://schemas.microsoft.com/office/drawing/2014/main" id="{D071F7DC-9769-B937-8544-30D6F961848C}"/>
              </a:ext>
            </a:extLst>
          </p:cNvPr>
          <p:cNvPicPr>
            <a:picLocks noChangeAspect="1"/>
          </p:cNvPicPr>
          <p:nvPr/>
        </p:nvPicPr>
        <p:blipFill rotWithShape="1">
          <a:blip r:embed="rId3"/>
          <a:srcRect l="28153" r="6908" b="1"/>
          <a:stretch/>
        </p:blipFill>
        <p:spPr>
          <a:xfrm>
            <a:off x="6231115" y="0"/>
            <a:ext cx="5020654" cy="7112815"/>
          </a:xfrm>
          <a:prstGeom prst="rect">
            <a:avLst/>
          </a:prstGeom>
          <a:noFill/>
        </p:spPr>
      </p:pic>
      <p:sp>
        <p:nvSpPr>
          <p:cNvPr id="7" name="Text Placeholder 3">
            <a:extLst>
              <a:ext uri="{FF2B5EF4-FFF2-40B4-BE49-F238E27FC236}">
                <a16:creationId xmlns:a16="http://schemas.microsoft.com/office/drawing/2014/main" id="{3F060DF5-2296-BD3C-3029-D226D3F7D6F5}"/>
              </a:ext>
            </a:extLst>
          </p:cNvPr>
          <p:cNvSpPr txBox="1">
            <a:spLocks/>
          </p:cNvSpPr>
          <p:nvPr/>
        </p:nvSpPr>
        <p:spPr>
          <a:xfrm>
            <a:off x="662970" y="3657599"/>
            <a:ext cx="5020654" cy="2017551"/>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3600">
                <a:solidFill>
                  <a:schemeClr val="bg1"/>
                </a:solidFill>
              </a:rPr>
              <a:t>But you don’t have to get old.</a:t>
            </a:r>
          </a:p>
          <a:p>
            <a:pPr algn="r"/>
            <a:r>
              <a:rPr lang="en-US" sz="2400">
                <a:solidFill>
                  <a:schemeClr val="bg1"/>
                </a:solidFill>
              </a:rPr>
              <a:t>--George Burns</a:t>
            </a:r>
            <a:endParaRPr lang="en-US" sz="2400" dirty="0">
              <a:solidFill>
                <a:schemeClr val="bg1"/>
              </a:solidFill>
            </a:endParaRPr>
          </a:p>
        </p:txBody>
      </p:sp>
    </p:spTree>
    <p:extLst>
      <p:ext uri="{BB962C8B-B14F-4D97-AF65-F5344CB8AC3E}">
        <p14:creationId xmlns:p14="http://schemas.microsoft.com/office/powerpoint/2010/main" val="40652608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7" grpId="0" uiExpand="1" build="p"/>
    </p:bldLst>
  </p:timing>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Stars in the sky&#10;&#10;Description automatically generated with low confidence">
            <a:extLst>
              <a:ext uri="{FF2B5EF4-FFF2-40B4-BE49-F238E27FC236}">
                <a16:creationId xmlns:a16="http://schemas.microsoft.com/office/drawing/2014/main" id="{879DDEF2-9432-1248-E4E0-BFC1CD4125A0}"/>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24268" b="19492"/>
          <a:stretch/>
        </p:blipFill>
        <p:spPr>
          <a:xfrm>
            <a:off x="20" y="1282"/>
            <a:ext cx="12191980" cy="6856718"/>
          </a:xfrm>
          <a:prstGeom prst="rect">
            <a:avLst/>
          </a:prstGeom>
        </p:spPr>
      </p:pic>
      <p:sp>
        <p:nvSpPr>
          <p:cNvPr id="4" name="Title 1">
            <a:extLst>
              <a:ext uri="{FF2B5EF4-FFF2-40B4-BE49-F238E27FC236}">
                <a16:creationId xmlns:a16="http://schemas.microsoft.com/office/drawing/2014/main" id="{FB224436-509F-890E-BE80-A8D56DD85099}"/>
              </a:ext>
            </a:extLst>
          </p:cNvPr>
          <p:cNvSpPr>
            <a:spLocks noGrp="1"/>
          </p:cNvSpPr>
          <p:nvPr>
            <p:ph type="title"/>
          </p:nvPr>
        </p:nvSpPr>
        <p:spPr>
          <a:xfrm>
            <a:off x="766119" y="76199"/>
            <a:ext cx="9901881" cy="2382795"/>
          </a:xfrm>
        </p:spPr>
        <p:txBody>
          <a:bodyPr>
            <a:normAutofit/>
          </a:bodyPr>
          <a:lstStyle/>
          <a:p>
            <a:r>
              <a:rPr lang="en-US" sz="4000" b="1" dirty="0">
                <a:solidFill>
                  <a:schemeClr val="bg1"/>
                </a:solidFill>
                <a:latin typeface="Bradley Hand Bold"/>
                <a:cs typeface="Bradley Hand Bold"/>
              </a:rPr>
              <a:t>Some Books with Stories of Successful Aging</a:t>
            </a:r>
            <a:endParaRPr lang="en-US" sz="4000" b="1" dirty="0">
              <a:solidFill>
                <a:schemeClr val="bg1"/>
              </a:solidFill>
            </a:endParaRPr>
          </a:p>
        </p:txBody>
      </p:sp>
      <p:sp>
        <p:nvSpPr>
          <p:cNvPr id="6" name="Content Placeholder 2">
            <a:extLst>
              <a:ext uri="{FF2B5EF4-FFF2-40B4-BE49-F238E27FC236}">
                <a16:creationId xmlns:a16="http://schemas.microsoft.com/office/drawing/2014/main" id="{F1032985-0A90-74BA-5B13-67903D1954E4}"/>
              </a:ext>
            </a:extLst>
          </p:cNvPr>
          <p:cNvSpPr txBox="1">
            <a:spLocks/>
          </p:cNvSpPr>
          <p:nvPr/>
        </p:nvSpPr>
        <p:spPr>
          <a:xfrm>
            <a:off x="541637" y="2230500"/>
            <a:ext cx="11108725" cy="572117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Bef>
                <a:spcPts val="1680"/>
              </a:spcBef>
            </a:pPr>
            <a:r>
              <a:rPr lang="en-US" sz="2000" i="1">
                <a:solidFill>
                  <a:schemeClr val="bg1"/>
                </a:solidFill>
              </a:rPr>
              <a:t>Composing a Further Life: The Age of Active Wisdom </a:t>
            </a:r>
            <a:r>
              <a:rPr lang="en-US" sz="2000">
                <a:solidFill>
                  <a:schemeClr val="bg1"/>
                </a:solidFill>
              </a:rPr>
              <a:t>by Mary Catherine Bateson</a:t>
            </a:r>
          </a:p>
          <a:p>
            <a:pPr>
              <a:spcBef>
                <a:spcPts val="1680"/>
              </a:spcBef>
            </a:pPr>
            <a:r>
              <a:rPr lang="en-US" sz="2000" i="1">
                <a:solidFill>
                  <a:schemeClr val="bg1"/>
                </a:solidFill>
              </a:rPr>
              <a:t>The Blue Zones: 9 Lessons for Living Longer from the People Who’ve Lived the Longest </a:t>
            </a:r>
            <a:r>
              <a:rPr lang="en-US" sz="2000">
                <a:solidFill>
                  <a:schemeClr val="bg1"/>
                </a:solidFill>
              </a:rPr>
              <a:t>by Dan Buettner</a:t>
            </a:r>
          </a:p>
          <a:p>
            <a:pPr>
              <a:spcBef>
                <a:spcPts val="1680"/>
              </a:spcBef>
            </a:pPr>
            <a:r>
              <a:rPr lang="en-US" sz="2000" i="1">
                <a:solidFill>
                  <a:schemeClr val="bg1"/>
                </a:solidFill>
              </a:rPr>
              <a:t>The Longevity Prescription: The 8 Proven Keys to a Long, Healthy Life </a:t>
            </a:r>
            <a:r>
              <a:rPr lang="en-US" sz="2000">
                <a:solidFill>
                  <a:schemeClr val="bg1"/>
                </a:solidFill>
              </a:rPr>
              <a:t>by Robert N. Butler </a:t>
            </a:r>
          </a:p>
          <a:p>
            <a:pPr>
              <a:spcBef>
                <a:spcPts val="1680"/>
              </a:spcBef>
            </a:pPr>
            <a:r>
              <a:rPr lang="en-US" sz="2000" i="1">
                <a:solidFill>
                  <a:schemeClr val="bg1"/>
                </a:solidFill>
              </a:rPr>
              <a:t>The Mature Mind: The Positive Power of the Aging Brain </a:t>
            </a:r>
            <a:r>
              <a:rPr lang="en-US" sz="2000">
                <a:solidFill>
                  <a:schemeClr val="bg1"/>
                </a:solidFill>
              </a:rPr>
              <a:t>by Gene D. Cohen</a:t>
            </a:r>
          </a:p>
          <a:p>
            <a:pPr>
              <a:spcBef>
                <a:spcPts val="1680"/>
              </a:spcBef>
            </a:pPr>
            <a:r>
              <a:rPr lang="en-US" sz="2000" i="1">
                <a:solidFill>
                  <a:schemeClr val="bg1"/>
                </a:solidFill>
              </a:rPr>
              <a:t>If I Live to be 100: Lessons from the Centenarians </a:t>
            </a:r>
            <a:r>
              <a:rPr lang="en-US" sz="2000">
                <a:solidFill>
                  <a:schemeClr val="bg1"/>
                </a:solidFill>
              </a:rPr>
              <a:t>by Neenah Ellis</a:t>
            </a:r>
          </a:p>
          <a:p>
            <a:pPr>
              <a:spcBef>
                <a:spcPts val="1680"/>
              </a:spcBef>
            </a:pPr>
            <a:r>
              <a:rPr lang="en-US" sz="2000" i="1">
                <a:solidFill>
                  <a:schemeClr val="bg1"/>
                </a:solidFill>
              </a:rPr>
              <a:t>Finding Meaning in the Second Half of Life </a:t>
            </a:r>
            <a:r>
              <a:rPr lang="en-US" sz="2000">
                <a:solidFill>
                  <a:schemeClr val="bg1"/>
                </a:solidFill>
              </a:rPr>
              <a:t>by James Hollis</a:t>
            </a:r>
          </a:p>
          <a:p>
            <a:pPr>
              <a:spcBef>
                <a:spcPts val="1680"/>
              </a:spcBef>
            </a:pPr>
            <a:r>
              <a:rPr lang="en-US" sz="2000" i="1">
                <a:solidFill>
                  <a:schemeClr val="bg1"/>
                </a:solidFill>
              </a:rPr>
              <a:t>The Third Chapter </a:t>
            </a:r>
            <a:r>
              <a:rPr lang="en-US" sz="2000">
                <a:solidFill>
                  <a:schemeClr val="bg1"/>
                </a:solidFill>
              </a:rPr>
              <a:t>by Sara Lawrence-Lightfoot</a:t>
            </a:r>
          </a:p>
          <a:p>
            <a:pPr>
              <a:spcBef>
                <a:spcPts val="1680"/>
              </a:spcBef>
            </a:pPr>
            <a:r>
              <a:rPr lang="en-US" sz="2000" i="1">
                <a:solidFill>
                  <a:schemeClr val="bg1"/>
                </a:solidFill>
              </a:rPr>
              <a:t>Your Life Calling: Reimagining the Rest of Your Life</a:t>
            </a:r>
            <a:r>
              <a:rPr lang="en-US" sz="2000">
                <a:solidFill>
                  <a:schemeClr val="bg1"/>
                </a:solidFill>
              </a:rPr>
              <a:t> by Jane Pauley</a:t>
            </a:r>
            <a:endParaRPr lang="en-US" sz="2000" dirty="0">
              <a:solidFill>
                <a:schemeClr val="bg1"/>
              </a:solidFill>
            </a:endParaRPr>
          </a:p>
        </p:txBody>
      </p:sp>
    </p:spTree>
    <p:extLst>
      <p:ext uri="{BB962C8B-B14F-4D97-AF65-F5344CB8AC3E}">
        <p14:creationId xmlns:p14="http://schemas.microsoft.com/office/powerpoint/2010/main" val="3254510618"/>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Stars in the sky&#10;&#10;Description automatically generated with low confidence">
            <a:extLst>
              <a:ext uri="{FF2B5EF4-FFF2-40B4-BE49-F238E27FC236}">
                <a16:creationId xmlns:a16="http://schemas.microsoft.com/office/drawing/2014/main" id="{879DDEF2-9432-1248-E4E0-BFC1CD4125A0}"/>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24268" b="19492"/>
          <a:stretch/>
        </p:blipFill>
        <p:spPr>
          <a:xfrm>
            <a:off x="20" y="1282"/>
            <a:ext cx="12191980" cy="6856718"/>
          </a:xfrm>
          <a:prstGeom prst="rect">
            <a:avLst/>
          </a:prstGeom>
        </p:spPr>
      </p:pic>
      <p:sp>
        <p:nvSpPr>
          <p:cNvPr id="4" name="Title 1">
            <a:extLst>
              <a:ext uri="{FF2B5EF4-FFF2-40B4-BE49-F238E27FC236}">
                <a16:creationId xmlns:a16="http://schemas.microsoft.com/office/drawing/2014/main" id="{8BF84D2B-8F94-6AE0-0D49-582FADB65D9A}"/>
              </a:ext>
            </a:extLst>
          </p:cNvPr>
          <p:cNvSpPr>
            <a:spLocks noGrp="1"/>
          </p:cNvSpPr>
          <p:nvPr>
            <p:ph type="title"/>
          </p:nvPr>
        </p:nvSpPr>
        <p:spPr>
          <a:xfrm>
            <a:off x="934720" y="973668"/>
            <a:ext cx="8981647" cy="706964"/>
          </a:xfrm>
        </p:spPr>
        <p:txBody>
          <a:bodyPr/>
          <a:lstStyle/>
          <a:p>
            <a:r>
              <a:rPr lang="en-US" b="1" dirty="0">
                <a:solidFill>
                  <a:schemeClr val="bg1"/>
                </a:solidFill>
              </a:rPr>
              <a:t>A few selected references</a:t>
            </a:r>
          </a:p>
        </p:txBody>
      </p:sp>
      <p:sp>
        <p:nvSpPr>
          <p:cNvPr id="6" name="Content Placeholder 2">
            <a:extLst>
              <a:ext uri="{FF2B5EF4-FFF2-40B4-BE49-F238E27FC236}">
                <a16:creationId xmlns:a16="http://schemas.microsoft.com/office/drawing/2014/main" id="{F0004CC8-255C-0F30-B261-CDC157D6DA15}"/>
              </a:ext>
            </a:extLst>
          </p:cNvPr>
          <p:cNvSpPr txBox="1">
            <a:spLocks/>
          </p:cNvSpPr>
          <p:nvPr/>
        </p:nvSpPr>
        <p:spPr>
          <a:xfrm>
            <a:off x="486563" y="2298032"/>
            <a:ext cx="11424700" cy="4691156"/>
          </a:xfrm>
          <a:prstGeom prst="rect">
            <a:avLst/>
          </a:prstGeom>
        </p:spPr>
        <p:txBody>
          <a:bodyPr vert="horz" lIns="91440" tIns="45720" rIns="91440" bIns="45720" rtlCol="0">
            <a:normAutofit fontScale="92500"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1200"/>
              </a:spcAft>
            </a:pPr>
            <a:r>
              <a:rPr lang="en-US" sz="2000">
                <a:solidFill>
                  <a:schemeClr val="bg1"/>
                </a:solidFill>
              </a:rPr>
              <a:t>Erikson, E. (1951. </a:t>
            </a:r>
            <a:r>
              <a:rPr lang="en-US" sz="2000" i="1">
                <a:solidFill>
                  <a:schemeClr val="bg1"/>
                </a:solidFill>
              </a:rPr>
              <a:t>Childhood and society. </a:t>
            </a:r>
            <a:r>
              <a:rPr lang="en-US" sz="2000">
                <a:solidFill>
                  <a:schemeClr val="bg1"/>
                </a:solidFill>
              </a:rPr>
              <a:t>New York: W. W. Norton.</a:t>
            </a:r>
          </a:p>
          <a:p>
            <a:pPr>
              <a:spcAft>
                <a:spcPts val="1200"/>
              </a:spcAft>
            </a:pPr>
            <a:r>
              <a:rPr lang="en-US" sz="2000">
                <a:solidFill>
                  <a:schemeClr val="bg1"/>
                </a:solidFill>
              </a:rPr>
              <a:t>Fiedler, E D. (2015). </a:t>
            </a:r>
            <a:r>
              <a:rPr lang="en-US" sz="2000" i="1">
                <a:solidFill>
                  <a:schemeClr val="bg1"/>
                </a:solidFill>
              </a:rPr>
              <a:t>Bright adults: Uniqueness and belonging across the lifespan.</a:t>
            </a:r>
            <a:r>
              <a:rPr lang="en-US" sz="2000">
                <a:solidFill>
                  <a:schemeClr val="bg1"/>
                </a:solidFill>
              </a:rPr>
              <a:t> Tucson, AZ: Great Potential Press, Inc.</a:t>
            </a:r>
          </a:p>
          <a:p>
            <a:pPr>
              <a:spcAft>
                <a:spcPts val="1200"/>
              </a:spcAft>
            </a:pPr>
            <a:r>
              <a:rPr lang="en-US" sz="2000">
                <a:solidFill>
                  <a:schemeClr val="bg1"/>
                </a:solidFill>
              </a:rPr>
              <a:t>Fiedler, E. D. (2013). You don’t outgrow it! Giftedness across the lifespan. In C. S. Neville, M. M. Piechowski, &amp; S. S. Tolan (Eds.), </a:t>
            </a:r>
            <a:r>
              <a:rPr lang="en-US" sz="2000" i="1">
                <a:solidFill>
                  <a:schemeClr val="bg1"/>
                </a:solidFill>
              </a:rPr>
              <a:t>Off the charts: Asynchrony and the gifted child, </a:t>
            </a:r>
            <a:r>
              <a:rPr lang="en-US" sz="2000">
                <a:solidFill>
                  <a:schemeClr val="bg1"/>
                </a:solidFill>
              </a:rPr>
              <a:t>pp. 183-210</a:t>
            </a:r>
            <a:r>
              <a:rPr lang="en-US" sz="2000" i="1">
                <a:solidFill>
                  <a:schemeClr val="bg1"/>
                </a:solidFill>
              </a:rPr>
              <a:t>. </a:t>
            </a:r>
            <a:r>
              <a:rPr lang="en-US" sz="2000">
                <a:solidFill>
                  <a:schemeClr val="bg1"/>
                </a:solidFill>
              </a:rPr>
              <a:t>Unionville, NY: Royal Fireworks Press. (Originally published in </a:t>
            </a:r>
            <a:r>
              <a:rPr lang="en-US" sz="2000" i="1">
                <a:solidFill>
                  <a:schemeClr val="bg1"/>
                </a:solidFill>
              </a:rPr>
              <a:t>Advanced Development: </a:t>
            </a:r>
            <a:r>
              <a:rPr lang="en-US" sz="2000">
                <a:solidFill>
                  <a:schemeClr val="bg1"/>
                </a:solidFill>
              </a:rPr>
              <a:t>Fiedler, E. D. (2012). You don’t outgrow it! Giftedness across the lifespan.</a:t>
            </a:r>
            <a:r>
              <a:rPr lang="en-US" sz="2000" i="1">
                <a:solidFill>
                  <a:schemeClr val="bg1"/>
                </a:solidFill>
              </a:rPr>
              <a:t> Advanced Development, 13, </a:t>
            </a:r>
            <a:r>
              <a:rPr lang="en-US" sz="2000">
                <a:solidFill>
                  <a:schemeClr val="bg1"/>
                </a:solidFill>
              </a:rPr>
              <a:t>19-37.</a:t>
            </a:r>
          </a:p>
          <a:p>
            <a:pPr>
              <a:spcAft>
                <a:spcPts val="1200"/>
              </a:spcAft>
            </a:pPr>
            <a:r>
              <a:rPr lang="en-US" sz="2000">
                <a:solidFill>
                  <a:schemeClr val="bg1"/>
                </a:solidFill>
              </a:rPr>
              <a:t>Fiedler, E. D. &amp; Webb, J. (2111, November. </a:t>
            </a:r>
            <a:r>
              <a:rPr lang="en-US" sz="2000" i="1">
                <a:solidFill>
                  <a:schemeClr val="bg1"/>
                </a:solidFill>
              </a:rPr>
              <a:t>Adult gifted: You don’t just outgrow it! Advantages and challenges of lifespan intensity. </a:t>
            </a:r>
            <a:r>
              <a:rPr lang="en-US" sz="2000">
                <a:solidFill>
                  <a:schemeClr val="bg1"/>
                </a:solidFill>
              </a:rPr>
              <a:t>Presentation at the 58</a:t>
            </a:r>
            <a:r>
              <a:rPr lang="en-US" sz="2000" baseline="30000">
                <a:solidFill>
                  <a:schemeClr val="bg1"/>
                </a:solidFill>
              </a:rPr>
              <a:t>th</a:t>
            </a:r>
            <a:r>
              <a:rPr lang="en-US" sz="2000">
                <a:solidFill>
                  <a:schemeClr val="bg1"/>
                </a:solidFill>
              </a:rPr>
              <a:t> Annual Convention of the National Association for Gifted Children New Orleans, LA.</a:t>
            </a:r>
          </a:p>
          <a:p>
            <a:pPr>
              <a:spcAft>
                <a:spcPts val="1200"/>
              </a:spcAft>
            </a:pPr>
            <a:r>
              <a:rPr lang="en-US" sz="2000">
                <a:solidFill>
                  <a:schemeClr val="bg1"/>
                </a:solidFill>
              </a:rPr>
              <a:t>Kane, M. (2009). Annemarie Roeper: Nearly a century with giftedness. In S. Daniels &amp; M. M. Piechowski (Eds.), </a:t>
            </a:r>
            <a:r>
              <a:rPr lang="en-US" sz="2000" i="1">
                <a:solidFill>
                  <a:schemeClr val="bg1"/>
                </a:solidFill>
              </a:rPr>
              <a:t>Living with intensity: Understanding the sensitivity, excitability, and emotional development of gifted children, adolescents, and adults </a:t>
            </a:r>
            <a:r>
              <a:rPr lang="en-US" sz="2000">
                <a:solidFill>
                  <a:schemeClr val="bg1"/>
                </a:solidFill>
              </a:rPr>
              <a:t>(pp. 185-202). Scottsdale, AZ: Great Potential Press.</a:t>
            </a:r>
          </a:p>
          <a:p>
            <a:pPr>
              <a:spcAft>
                <a:spcPts val="1200"/>
              </a:spcAft>
            </a:pPr>
            <a:endParaRPr lang="en-US" sz="2000" dirty="0">
              <a:solidFill>
                <a:schemeClr val="bg1"/>
              </a:solidFill>
            </a:endParaRPr>
          </a:p>
        </p:txBody>
      </p:sp>
    </p:spTree>
    <p:extLst>
      <p:ext uri="{BB962C8B-B14F-4D97-AF65-F5344CB8AC3E}">
        <p14:creationId xmlns:p14="http://schemas.microsoft.com/office/powerpoint/2010/main" val="2329344705"/>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Stars in the sky&#10;&#10;Description automatically generated with low confidence">
            <a:extLst>
              <a:ext uri="{FF2B5EF4-FFF2-40B4-BE49-F238E27FC236}">
                <a16:creationId xmlns:a16="http://schemas.microsoft.com/office/drawing/2014/main" id="{879DDEF2-9432-1248-E4E0-BFC1CD4125A0}"/>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24268" b="19492"/>
          <a:stretch/>
        </p:blipFill>
        <p:spPr>
          <a:xfrm>
            <a:off x="20" y="1282"/>
            <a:ext cx="12191980" cy="6856718"/>
          </a:xfrm>
          <a:prstGeom prst="rect">
            <a:avLst/>
          </a:prstGeom>
        </p:spPr>
      </p:pic>
      <p:sp>
        <p:nvSpPr>
          <p:cNvPr id="4" name="Title 1">
            <a:extLst>
              <a:ext uri="{FF2B5EF4-FFF2-40B4-BE49-F238E27FC236}">
                <a16:creationId xmlns:a16="http://schemas.microsoft.com/office/drawing/2014/main" id="{84045167-97D2-9FCE-DCE8-B22EC13FD81B}"/>
              </a:ext>
            </a:extLst>
          </p:cNvPr>
          <p:cNvSpPr>
            <a:spLocks noGrp="1"/>
          </p:cNvSpPr>
          <p:nvPr>
            <p:ph type="title"/>
          </p:nvPr>
        </p:nvSpPr>
        <p:spPr>
          <a:xfrm>
            <a:off x="1154954" y="973668"/>
            <a:ext cx="8761413" cy="706964"/>
          </a:xfrm>
        </p:spPr>
        <p:txBody>
          <a:bodyPr/>
          <a:lstStyle/>
          <a:p>
            <a:r>
              <a:rPr lang="en-US" b="1" dirty="0">
                <a:solidFill>
                  <a:schemeClr val="bg1"/>
                </a:solidFill>
              </a:rPr>
              <a:t>And a few more . . .</a:t>
            </a:r>
          </a:p>
        </p:txBody>
      </p:sp>
      <p:sp>
        <p:nvSpPr>
          <p:cNvPr id="6" name="Content Placeholder 2">
            <a:extLst>
              <a:ext uri="{FF2B5EF4-FFF2-40B4-BE49-F238E27FC236}">
                <a16:creationId xmlns:a16="http://schemas.microsoft.com/office/drawing/2014/main" id="{A76A13D5-C43B-5987-7D96-5868779A1F0B}"/>
              </a:ext>
            </a:extLst>
          </p:cNvPr>
          <p:cNvSpPr txBox="1">
            <a:spLocks/>
          </p:cNvSpPr>
          <p:nvPr/>
        </p:nvSpPr>
        <p:spPr>
          <a:xfrm>
            <a:off x="572530" y="2136643"/>
            <a:ext cx="11046940" cy="4721357"/>
          </a:xfrm>
          <a:prstGeom prst="rect">
            <a:avLst/>
          </a:prstGeom>
        </p:spPr>
        <p:txBody>
          <a:bodyPr vert="horz" lIns="91440" tIns="45720" rIns="91440" bIns="45720" rtlCol="0">
            <a:normAutofit fontScale="8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20000"/>
              </a:lnSpc>
              <a:spcAft>
                <a:spcPts val="1200"/>
              </a:spcAft>
            </a:pPr>
            <a:r>
              <a:rPr lang="en-US" sz="2000" dirty="0">
                <a:solidFill>
                  <a:schemeClr val="bg1"/>
                </a:solidFill>
              </a:rPr>
              <a:t>Kane, M. &amp; Fiedler, E. D. (2019, April). </a:t>
            </a:r>
            <a:r>
              <a:rPr lang="en-US" sz="2000" i="1" dirty="0">
                <a:solidFill>
                  <a:schemeClr val="bg1"/>
                </a:solidFill>
              </a:rPr>
              <a:t>Giftedness is a lifelong journey. </a:t>
            </a:r>
            <a:r>
              <a:rPr lang="en-US" sz="2000" dirty="0" err="1">
                <a:solidFill>
                  <a:schemeClr val="bg1"/>
                </a:solidFill>
              </a:rPr>
              <a:t>SENGinar</a:t>
            </a:r>
            <a:r>
              <a:rPr lang="en-US" sz="2000" dirty="0">
                <a:solidFill>
                  <a:schemeClr val="bg1"/>
                </a:solidFill>
              </a:rPr>
              <a:t> (webinar) for the SENG organization (Supporting Emotional Needs of the Gifted). </a:t>
            </a:r>
          </a:p>
          <a:p>
            <a:pPr>
              <a:lnSpc>
                <a:spcPct val="120000"/>
              </a:lnSpc>
              <a:spcAft>
                <a:spcPts val="1200"/>
              </a:spcAft>
            </a:pPr>
            <a:r>
              <a:rPr lang="en-US" sz="2000" dirty="0">
                <a:solidFill>
                  <a:schemeClr val="bg1"/>
                </a:solidFill>
              </a:rPr>
              <a:t>Lawrence-Lightfoot, S. (2009).</a:t>
            </a:r>
            <a:r>
              <a:rPr lang="en-US" sz="2000" i="1" dirty="0">
                <a:solidFill>
                  <a:schemeClr val="bg1"/>
                </a:solidFill>
              </a:rPr>
              <a:t> The third chapter: Passion, risk, and adventure in the 25 years after 50. </a:t>
            </a:r>
            <a:r>
              <a:rPr lang="en-US" sz="2000" dirty="0">
                <a:solidFill>
                  <a:schemeClr val="bg1"/>
                </a:solidFill>
              </a:rPr>
              <a:t>New York: Sarah Crichton Books.</a:t>
            </a:r>
          </a:p>
          <a:p>
            <a:pPr>
              <a:lnSpc>
                <a:spcPct val="120000"/>
              </a:lnSpc>
              <a:spcAft>
                <a:spcPts val="1200"/>
              </a:spcAft>
            </a:pPr>
            <a:r>
              <a:rPr lang="en-US" sz="2000" dirty="0">
                <a:solidFill>
                  <a:schemeClr val="bg1"/>
                </a:solidFill>
              </a:rPr>
              <a:t>Maslow, A. H. (1970). </a:t>
            </a:r>
            <a:r>
              <a:rPr lang="en-US" sz="2000" i="1" dirty="0">
                <a:solidFill>
                  <a:schemeClr val="bg1"/>
                </a:solidFill>
              </a:rPr>
              <a:t>Motivation and personality. </a:t>
            </a:r>
            <a:r>
              <a:rPr lang="en-US" sz="2000" dirty="0">
                <a:solidFill>
                  <a:schemeClr val="bg1"/>
                </a:solidFill>
              </a:rPr>
              <a:t>2</a:t>
            </a:r>
            <a:r>
              <a:rPr lang="en-US" sz="2000" baseline="30000" dirty="0">
                <a:solidFill>
                  <a:schemeClr val="bg1"/>
                </a:solidFill>
              </a:rPr>
              <a:t>nd</a:t>
            </a:r>
            <a:r>
              <a:rPr lang="en-US" sz="2000" dirty="0">
                <a:solidFill>
                  <a:schemeClr val="bg1"/>
                </a:solidFill>
              </a:rPr>
              <a:t> ed. New Yor: Harper &amp; Row.</a:t>
            </a:r>
          </a:p>
          <a:p>
            <a:pPr>
              <a:lnSpc>
                <a:spcPct val="120000"/>
              </a:lnSpc>
              <a:spcAft>
                <a:spcPts val="1200"/>
              </a:spcAft>
            </a:pPr>
            <a:r>
              <a:rPr lang="en-US" sz="2000" dirty="0" err="1">
                <a:solidFill>
                  <a:schemeClr val="bg1"/>
                </a:solidFill>
              </a:rPr>
              <a:t>Pipher</a:t>
            </a:r>
            <a:r>
              <a:rPr lang="en-US" sz="2000" dirty="0">
                <a:solidFill>
                  <a:schemeClr val="bg1"/>
                </a:solidFill>
              </a:rPr>
              <a:t>, M. (1999. </a:t>
            </a:r>
            <a:r>
              <a:rPr lang="en-US" sz="2000" i="1" dirty="0">
                <a:solidFill>
                  <a:schemeClr val="bg1"/>
                </a:solidFill>
              </a:rPr>
              <a:t>Another Country: Navigating the emotional terrain of our elders. </a:t>
            </a:r>
            <a:r>
              <a:rPr lang="en-US" sz="2000" dirty="0">
                <a:solidFill>
                  <a:schemeClr val="bg1"/>
                </a:solidFill>
              </a:rPr>
              <a:t>New York: Riverhead Books.</a:t>
            </a:r>
          </a:p>
          <a:p>
            <a:pPr>
              <a:lnSpc>
                <a:spcPct val="120000"/>
              </a:lnSpc>
              <a:spcAft>
                <a:spcPts val="1200"/>
              </a:spcAft>
            </a:pPr>
            <a:r>
              <a:rPr lang="en-US" sz="2000" dirty="0">
                <a:solidFill>
                  <a:schemeClr val="bg1"/>
                </a:solidFill>
              </a:rPr>
              <a:t>Roeper, A. (2011). </a:t>
            </a:r>
            <a:r>
              <a:rPr lang="en-US" sz="2000" i="1" dirty="0">
                <a:solidFill>
                  <a:schemeClr val="bg1"/>
                </a:solidFill>
              </a:rPr>
              <a:t>Beyond old age: Essays on living and dying. </a:t>
            </a:r>
            <a:r>
              <a:rPr lang="en-US" sz="2000" dirty="0">
                <a:solidFill>
                  <a:schemeClr val="bg1"/>
                </a:solidFill>
              </a:rPr>
              <a:t>Berkley, CA: Azalea Art Press.</a:t>
            </a:r>
          </a:p>
          <a:p>
            <a:pPr>
              <a:lnSpc>
                <a:spcPct val="120000"/>
              </a:lnSpc>
              <a:spcAft>
                <a:spcPts val="1200"/>
              </a:spcAft>
            </a:pPr>
            <a:r>
              <a:rPr lang="en-US" sz="2000" dirty="0">
                <a:solidFill>
                  <a:schemeClr val="bg1"/>
                </a:solidFill>
              </a:rPr>
              <a:t>Silverman, L. K. (1993). The </a:t>
            </a:r>
            <a:r>
              <a:rPr lang="en-US" sz="2000" i="1" dirty="0">
                <a:solidFill>
                  <a:schemeClr val="bg1"/>
                </a:solidFill>
              </a:rPr>
              <a:t>gifted individual. In L. K. Silverman (Ed.), Counseling the gifted and talented, </a:t>
            </a:r>
            <a:r>
              <a:rPr lang="en-US" sz="2000" dirty="0">
                <a:solidFill>
                  <a:schemeClr val="bg1"/>
                </a:solidFill>
              </a:rPr>
              <a:t>pp. 3-28. Denver, CO: Love.</a:t>
            </a:r>
          </a:p>
          <a:p>
            <a:pPr>
              <a:lnSpc>
                <a:spcPct val="120000"/>
              </a:lnSpc>
              <a:spcAft>
                <a:spcPts val="1200"/>
              </a:spcAft>
            </a:pPr>
            <a:r>
              <a:rPr lang="en-US" sz="2000" dirty="0">
                <a:solidFill>
                  <a:schemeClr val="bg1"/>
                </a:solidFill>
              </a:rPr>
              <a:t>Taylor, J. B. (2006). </a:t>
            </a:r>
            <a:r>
              <a:rPr lang="en-US" sz="2000" i="1" dirty="0">
                <a:solidFill>
                  <a:schemeClr val="bg1"/>
                </a:solidFill>
              </a:rPr>
              <a:t>My stroke of insight. </a:t>
            </a:r>
            <a:r>
              <a:rPr lang="en-US" sz="2000" dirty="0">
                <a:solidFill>
                  <a:schemeClr val="bg1"/>
                </a:solidFill>
              </a:rPr>
              <a:t>New York: Penguin.</a:t>
            </a:r>
          </a:p>
          <a:p>
            <a:endParaRPr lang="en-US" dirty="0">
              <a:solidFill>
                <a:schemeClr val="bg1"/>
              </a:solidFill>
            </a:endParaRPr>
          </a:p>
        </p:txBody>
      </p:sp>
    </p:spTree>
    <p:extLst>
      <p:ext uri="{BB962C8B-B14F-4D97-AF65-F5344CB8AC3E}">
        <p14:creationId xmlns:p14="http://schemas.microsoft.com/office/powerpoint/2010/main" val="18276636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5" name="Content Placeholder 4" descr="Stars in the sky&#10;&#10;Description automatically generated with low confidence">
            <a:extLst>
              <a:ext uri="{FF2B5EF4-FFF2-40B4-BE49-F238E27FC236}">
                <a16:creationId xmlns:a16="http://schemas.microsoft.com/office/drawing/2014/main" id="{879DDEF2-9432-1248-E4E0-BFC1CD4125A0}"/>
              </a:ext>
            </a:extLst>
          </p:cNvPr>
          <p:cNvPicPr>
            <a:picLocks noGrp="1" noChangeAspect="1"/>
          </p:cNvPicPr>
          <p:nvPr>
            <p:ph idx="1"/>
          </p:nvPr>
        </p:nvPicPr>
        <p:blipFill rotWithShape="1">
          <a:blip r:embed="rId2">
            <a:extLst>
              <a:ext uri="{28A0092B-C50C-407E-A947-70E740481C1C}">
                <a14:useLocalDpi xmlns:a14="http://schemas.microsoft.com/office/drawing/2010/main" val="0"/>
              </a:ext>
            </a:extLst>
          </a:blip>
          <a:srcRect t="24268" b="19492"/>
          <a:stretch/>
        </p:blipFill>
        <p:spPr>
          <a:xfrm>
            <a:off x="20" y="1282"/>
            <a:ext cx="12191980" cy="6856718"/>
          </a:xfrm>
          <a:prstGeom prst="rect">
            <a:avLst/>
          </a:prstGeom>
        </p:spPr>
      </p:pic>
      <p:sp>
        <p:nvSpPr>
          <p:cNvPr id="4" name="Title 1">
            <a:extLst>
              <a:ext uri="{FF2B5EF4-FFF2-40B4-BE49-F238E27FC236}">
                <a16:creationId xmlns:a16="http://schemas.microsoft.com/office/drawing/2014/main" id="{F69C58F1-699E-013D-8339-B1CB3B9982A7}"/>
              </a:ext>
            </a:extLst>
          </p:cNvPr>
          <p:cNvSpPr>
            <a:spLocks noGrp="1"/>
          </p:cNvSpPr>
          <p:nvPr>
            <p:ph type="title"/>
          </p:nvPr>
        </p:nvSpPr>
        <p:spPr>
          <a:xfrm>
            <a:off x="898902" y="973668"/>
            <a:ext cx="10058400" cy="706964"/>
          </a:xfrm>
        </p:spPr>
        <p:txBody>
          <a:bodyPr/>
          <a:lstStyle/>
          <a:p>
            <a:r>
              <a:rPr lang="en-US" dirty="0">
                <a:solidFill>
                  <a:schemeClr val="bg1"/>
                </a:solidFill>
              </a:rPr>
              <a:t>Questions? Comments? Further thoughts?</a:t>
            </a:r>
          </a:p>
        </p:txBody>
      </p:sp>
      <p:sp>
        <p:nvSpPr>
          <p:cNvPr id="6" name="Content Placeholder 2">
            <a:extLst>
              <a:ext uri="{FF2B5EF4-FFF2-40B4-BE49-F238E27FC236}">
                <a16:creationId xmlns:a16="http://schemas.microsoft.com/office/drawing/2014/main" id="{04C50EC2-ADC6-966C-083B-FDC6EA99A7CE}"/>
              </a:ext>
            </a:extLst>
          </p:cNvPr>
          <p:cNvSpPr txBox="1">
            <a:spLocks/>
          </p:cNvSpPr>
          <p:nvPr/>
        </p:nvSpPr>
        <p:spPr>
          <a:xfrm>
            <a:off x="1154954" y="2603500"/>
            <a:ext cx="10205304" cy="3797300"/>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solidFill>
                  <a:schemeClr val="bg1"/>
                </a:solidFill>
              </a:rPr>
              <a:t>Contact me:</a:t>
            </a:r>
            <a:endParaRPr lang="en-US" dirty="0">
              <a:solidFill>
                <a:schemeClr val="bg1"/>
              </a:solidFill>
            </a:endParaRPr>
          </a:p>
        </p:txBody>
      </p:sp>
      <p:pic>
        <p:nvPicPr>
          <p:cNvPr id="7" name="Picture 6" descr="A picture containing person, person, wearing, posing&#10;&#10;Description automatically generated">
            <a:extLst>
              <a:ext uri="{FF2B5EF4-FFF2-40B4-BE49-F238E27FC236}">
                <a16:creationId xmlns:a16="http://schemas.microsoft.com/office/drawing/2014/main" id="{5E198839-D988-41D3-716D-96684E7AE5FD}"/>
              </a:ext>
            </a:extLst>
          </p:cNvPr>
          <p:cNvPicPr>
            <a:picLocks noChangeAspect="1"/>
          </p:cNvPicPr>
          <p:nvPr/>
        </p:nvPicPr>
        <p:blipFill>
          <a:blip r:embed="rId3"/>
          <a:stretch>
            <a:fillRect/>
          </a:stretch>
        </p:blipFill>
        <p:spPr>
          <a:xfrm>
            <a:off x="1154954" y="2685637"/>
            <a:ext cx="2479485" cy="3252025"/>
          </a:xfrm>
          <a:prstGeom prst="rect">
            <a:avLst/>
          </a:prstGeom>
          <a:effectLst>
            <a:outerShdw blurRad="50800" dist="50800" dir="5400000" algn="ctr" rotWithShape="0">
              <a:srgbClr val="000000">
                <a:alpha val="5000"/>
              </a:srgbClr>
            </a:outerShdw>
          </a:effectLst>
        </p:spPr>
      </p:pic>
      <p:sp>
        <p:nvSpPr>
          <p:cNvPr id="8" name="Rectangle 7">
            <a:extLst>
              <a:ext uri="{FF2B5EF4-FFF2-40B4-BE49-F238E27FC236}">
                <a16:creationId xmlns:a16="http://schemas.microsoft.com/office/drawing/2014/main" id="{6D38434B-9363-AFE9-F4DB-90C7D61ECC8E}"/>
              </a:ext>
            </a:extLst>
          </p:cNvPr>
          <p:cNvSpPr/>
          <p:nvPr/>
        </p:nvSpPr>
        <p:spPr>
          <a:xfrm>
            <a:off x="2395945" y="3988484"/>
            <a:ext cx="7723322" cy="1668470"/>
          </a:xfrm>
          <a:prstGeom prst="rect">
            <a:avLst/>
          </a:prstGeom>
        </p:spPr>
        <p:txBody>
          <a:bodyPr wrap="square">
            <a:spAutoFit/>
          </a:bodyPr>
          <a:lstStyle/>
          <a:p>
            <a:pPr algn="r">
              <a:lnSpc>
                <a:spcPct val="150000"/>
              </a:lnSpc>
            </a:pPr>
            <a:r>
              <a:rPr lang="en-US" sz="3600" dirty="0">
                <a:solidFill>
                  <a:schemeClr val="bg1"/>
                </a:solidFill>
              </a:rPr>
              <a:t>Ellen D. Fiedler, Ph.D.</a:t>
            </a:r>
          </a:p>
          <a:p>
            <a:pPr algn="r">
              <a:lnSpc>
                <a:spcPct val="150000"/>
              </a:lnSpc>
            </a:pPr>
            <a:r>
              <a:rPr lang="en-US" sz="3600" dirty="0" err="1">
                <a:solidFill>
                  <a:schemeClr val="bg1"/>
                </a:solidFill>
              </a:rPr>
              <a:t>E-Fiedler@neiu.edu</a:t>
            </a:r>
            <a:endParaRPr lang="en-US" sz="3600" dirty="0">
              <a:solidFill>
                <a:schemeClr val="bg1"/>
              </a:solidFill>
            </a:endParaRPr>
          </a:p>
        </p:txBody>
      </p:sp>
      <p:sp>
        <p:nvSpPr>
          <p:cNvPr id="9" name="TextBox 8">
            <a:extLst>
              <a:ext uri="{FF2B5EF4-FFF2-40B4-BE49-F238E27FC236}">
                <a16:creationId xmlns:a16="http://schemas.microsoft.com/office/drawing/2014/main" id="{4605A5D0-0503-7278-B5C7-2999378FA10B}"/>
              </a:ext>
            </a:extLst>
          </p:cNvPr>
          <p:cNvSpPr txBox="1"/>
          <p:nvPr/>
        </p:nvSpPr>
        <p:spPr>
          <a:xfrm>
            <a:off x="4716873" y="3429000"/>
            <a:ext cx="1939505" cy="523220"/>
          </a:xfrm>
          <a:prstGeom prst="rect">
            <a:avLst/>
          </a:prstGeom>
          <a:noFill/>
        </p:spPr>
        <p:txBody>
          <a:bodyPr wrap="none" rtlCol="0">
            <a:spAutoFit/>
          </a:bodyPr>
          <a:lstStyle/>
          <a:p>
            <a:r>
              <a:rPr lang="en-US" sz="2800" i="1" dirty="0">
                <a:solidFill>
                  <a:schemeClr val="bg1"/>
                </a:solidFill>
              </a:rPr>
              <a:t>Contact me:</a:t>
            </a:r>
          </a:p>
        </p:txBody>
      </p:sp>
    </p:spTree>
    <p:extLst>
      <p:ext uri="{BB962C8B-B14F-4D97-AF65-F5344CB8AC3E}">
        <p14:creationId xmlns:p14="http://schemas.microsoft.com/office/powerpoint/2010/main" val="2535284627"/>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picture containing text, ocean floor, night sky&#10;&#10;Description automatically generated">
            <a:extLst>
              <a:ext uri="{FF2B5EF4-FFF2-40B4-BE49-F238E27FC236}">
                <a16:creationId xmlns:a16="http://schemas.microsoft.com/office/drawing/2014/main" id="{31F22406-B2E6-2263-B3F0-581013789EF6}"/>
              </a:ext>
            </a:extLst>
          </p:cNvPr>
          <p:cNvPicPr>
            <a:picLocks noChangeAspect="1"/>
          </p:cNvPicPr>
          <p:nvPr/>
        </p:nvPicPr>
        <p:blipFill rotWithShape="1">
          <a:blip r:embed="rId2">
            <a:extLst>
              <a:ext uri="{28A0092B-C50C-407E-A947-70E740481C1C}">
                <a14:useLocalDpi xmlns:a14="http://schemas.microsoft.com/office/drawing/2010/main" val="0"/>
              </a:ext>
            </a:extLst>
          </a:blip>
          <a:srcRect r="7110" b="-1"/>
          <a:stretch/>
        </p:blipFill>
        <p:spPr>
          <a:xfrm>
            <a:off x="20" y="10"/>
            <a:ext cx="12191980" cy="6857990"/>
          </a:xfrm>
          <a:prstGeom prst="rect">
            <a:avLst/>
          </a:prstGeom>
        </p:spPr>
      </p:pic>
      <p:sp>
        <p:nvSpPr>
          <p:cNvPr id="65" name="Freeform 5">
            <a:extLst>
              <a:ext uri="{FF2B5EF4-FFF2-40B4-BE49-F238E27FC236}">
                <a16:creationId xmlns:a16="http://schemas.microsoft.com/office/drawing/2014/main" id="{87CC2527-562A-4F69-B487-4371E5B243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7488621" y="2277613"/>
            <a:ext cx="4703379" cy="4580387"/>
          </a:xfrm>
          <a:custGeom>
            <a:avLst/>
            <a:gdLst>
              <a:gd name="T0" fmla="*/ 1333 w 1333"/>
              <a:gd name="T1" fmla="*/ 1031 h 1298"/>
              <a:gd name="T2" fmla="*/ 1333 w 1333"/>
              <a:gd name="T3" fmla="*/ 380 h 1298"/>
              <a:gd name="T4" fmla="*/ 706 w 1333"/>
              <a:gd name="T5" fmla="*/ 0 h 1298"/>
              <a:gd name="T6" fmla="*/ 0 w 1333"/>
              <a:gd name="T7" fmla="*/ 706 h 1298"/>
              <a:gd name="T8" fmla="*/ 323 w 1333"/>
              <a:gd name="T9" fmla="*/ 1298 h 1298"/>
              <a:gd name="T10" fmla="*/ 1090 w 1333"/>
              <a:gd name="T11" fmla="*/ 1298 h 1298"/>
              <a:gd name="T12" fmla="*/ 1333 w 1333"/>
              <a:gd name="T13" fmla="*/ 1031 h 1298"/>
            </a:gdLst>
            <a:ahLst/>
            <a:cxnLst>
              <a:cxn ang="0">
                <a:pos x="T0" y="T1"/>
              </a:cxn>
              <a:cxn ang="0">
                <a:pos x="T2" y="T3"/>
              </a:cxn>
              <a:cxn ang="0">
                <a:pos x="T4" y="T5"/>
              </a:cxn>
              <a:cxn ang="0">
                <a:pos x="T6" y="T7"/>
              </a:cxn>
              <a:cxn ang="0">
                <a:pos x="T8" y="T9"/>
              </a:cxn>
              <a:cxn ang="0">
                <a:pos x="T10" y="T11"/>
              </a:cxn>
              <a:cxn ang="0">
                <a:pos x="T12" y="T13"/>
              </a:cxn>
            </a:cxnLst>
            <a:rect l="0" t="0" r="r" b="b"/>
            <a:pathLst>
              <a:path w="1333" h="1298">
                <a:moveTo>
                  <a:pt x="1333" y="1031"/>
                </a:moveTo>
                <a:cubicBezTo>
                  <a:pt x="1333" y="380"/>
                  <a:pt x="1333" y="380"/>
                  <a:pt x="1333" y="380"/>
                </a:cubicBezTo>
                <a:cubicBezTo>
                  <a:pt x="1215" y="154"/>
                  <a:pt x="979" y="0"/>
                  <a:pt x="706" y="0"/>
                </a:cubicBezTo>
                <a:cubicBezTo>
                  <a:pt x="317" y="0"/>
                  <a:pt x="0" y="316"/>
                  <a:pt x="0" y="706"/>
                </a:cubicBezTo>
                <a:cubicBezTo>
                  <a:pt x="0" y="954"/>
                  <a:pt x="129" y="1172"/>
                  <a:pt x="323" y="1298"/>
                </a:cubicBezTo>
                <a:cubicBezTo>
                  <a:pt x="1090" y="1298"/>
                  <a:pt x="1090" y="1298"/>
                  <a:pt x="1090" y="1298"/>
                </a:cubicBezTo>
                <a:cubicBezTo>
                  <a:pt x="1193" y="1232"/>
                  <a:pt x="1276" y="1140"/>
                  <a:pt x="1333" y="1031"/>
                </a:cubicBezTo>
                <a:close/>
              </a:path>
            </a:pathLst>
          </a:custGeom>
          <a:solidFill>
            <a:schemeClr val="bg1">
              <a:alpha val="70000"/>
            </a:schemeClr>
          </a:solidFill>
          <a:ln w="50800" cap="sq" cmpd="dbl">
            <a:noFill/>
            <a:miter lim="800000"/>
          </a:ln>
          <a:effectLst/>
        </p:spPr>
        <p:txBody>
          <a:bodyPr vert="horz" lIns="91440" tIns="45720" rIns="91440" bIns="45720" rtlCol="0" anchor="t">
            <a:normAutofit/>
          </a:bodyPr>
          <a:lstStyle/>
          <a:p>
            <a:pPr algn="ctr">
              <a:spcAft>
                <a:spcPts val="1000"/>
              </a:spcAft>
              <a:buClr>
                <a:schemeClr val="tx1"/>
              </a:buClr>
              <a:buSzPct val="100000"/>
              <a:buFont typeface="Arial"/>
              <a:buNone/>
            </a:pPr>
            <a:endParaRPr lang="en-US" sz="1600" cap="all"/>
          </a:p>
        </p:txBody>
      </p:sp>
      <p:sp>
        <p:nvSpPr>
          <p:cNvPr id="2" name="Title 1">
            <a:extLst>
              <a:ext uri="{FF2B5EF4-FFF2-40B4-BE49-F238E27FC236}">
                <a16:creationId xmlns:a16="http://schemas.microsoft.com/office/drawing/2014/main" id="{3D89BC7F-F028-E4E7-33A9-27BBC3B181F3}"/>
              </a:ext>
            </a:extLst>
          </p:cNvPr>
          <p:cNvSpPr>
            <a:spLocks noGrp="1"/>
          </p:cNvSpPr>
          <p:nvPr>
            <p:ph type="ctrTitle"/>
          </p:nvPr>
        </p:nvSpPr>
        <p:spPr>
          <a:xfrm>
            <a:off x="8022021" y="3231931"/>
            <a:ext cx="3852041" cy="1834056"/>
          </a:xfrm>
        </p:spPr>
        <p:txBody>
          <a:bodyPr>
            <a:normAutofit/>
          </a:bodyPr>
          <a:lstStyle/>
          <a:p>
            <a:r>
              <a:rPr lang="en-US" sz="4000" dirty="0"/>
              <a:t>10 Minute Break</a:t>
            </a:r>
          </a:p>
        </p:txBody>
      </p:sp>
      <p:sp>
        <p:nvSpPr>
          <p:cNvPr id="3" name="Subtitle 2">
            <a:extLst>
              <a:ext uri="{FF2B5EF4-FFF2-40B4-BE49-F238E27FC236}">
                <a16:creationId xmlns:a16="http://schemas.microsoft.com/office/drawing/2014/main" id="{49CD5C29-BA30-553E-A76A-B2E91A1449D8}"/>
              </a:ext>
            </a:extLst>
          </p:cNvPr>
          <p:cNvSpPr>
            <a:spLocks noGrp="1"/>
          </p:cNvSpPr>
          <p:nvPr>
            <p:ph type="subTitle" idx="1"/>
          </p:nvPr>
        </p:nvSpPr>
        <p:spPr>
          <a:xfrm>
            <a:off x="7782910" y="5242675"/>
            <a:ext cx="4330262" cy="683284"/>
          </a:xfrm>
        </p:spPr>
        <p:txBody>
          <a:bodyPr>
            <a:normAutofit/>
          </a:bodyPr>
          <a:lstStyle/>
          <a:p>
            <a:r>
              <a:rPr lang="en-US" sz="2000" dirty="0"/>
              <a:t>Next up: Panel Discussion</a:t>
            </a:r>
          </a:p>
        </p:txBody>
      </p:sp>
      <p:cxnSp>
        <p:nvCxnSpPr>
          <p:cNvPr id="67" name="Straight Connector 66">
            <a:extLst>
              <a:ext uri="{FF2B5EF4-FFF2-40B4-BE49-F238E27FC236}">
                <a16:creationId xmlns:a16="http://schemas.microsoft.com/office/drawing/2014/main" id="{BCDAEC91-5BCE-4B55-9CC0-43EF94CB734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80331" y="5123793"/>
            <a:ext cx="935420" cy="0"/>
          </a:xfrm>
          <a:prstGeom prst="line">
            <a:avLst/>
          </a:prstGeom>
          <a:ln w="25400" cap="sq">
            <a:solidFill>
              <a:schemeClr val="tx1">
                <a:lumMod val="85000"/>
                <a:lumOff val="15000"/>
              </a:schemeClr>
            </a:solidFill>
            <a:beve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2342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400"/>
                                        <p:tgtEl>
                                          <p:spTgt spid="3">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Stars in the sky&#10;&#10;Description automatically generated with low confidence">
            <a:extLst>
              <a:ext uri="{FF2B5EF4-FFF2-40B4-BE49-F238E27FC236}">
                <a16:creationId xmlns:a16="http://schemas.microsoft.com/office/drawing/2014/main" id="{98DD3863-D455-FFB5-D923-254F14C7EF2A}"/>
              </a:ext>
            </a:extLst>
          </p:cNvPr>
          <p:cNvPicPr>
            <a:picLocks noChangeAspect="1"/>
          </p:cNvPicPr>
          <p:nvPr/>
        </p:nvPicPr>
        <p:blipFill rotWithShape="1">
          <a:blip r:embed="rId2">
            <a:alphaModFix amt="35000"/>
            <a:extLst>
              <a:ext uri="{28A0092B-C50C-407E-A947-70E740481C1C}">
                <a14:useLocalDpi xmlns:a14="http://schemas.microsoft.com/office/drawing/2010/main" val="0"/>
              </a:ext>
            </a:extLst>
          </a:blip>
          <a:srcRect t="24271" b="19495"/>
          <a:stretch/>
        </p:blipFill>
        <p:spPr>
          <a:xfrm>
            <a:off x="0" y="-149305"/>
            <a:ext cx="12192000" cy="6855958"/>
          </a:xfrm>
          <a:prstGeom prst="rect">
            <a:avLst/>
          </a:prstGeom>
        </p:spPr>
      </p:pic>
      <p:sp>
        <p:nvSpPr>
          <p:cNvPr id="2" name="Title 1">
            <a:extLst>
              <a:ext uri="{FF2B5EF4-FFF2-40B4-BE49-F238E27FC236}">
                <a16:creationId xmlns:a16="http://schemas.microsoft.com/office/drawing/2014/main" id="{3D89BC7F-F028-E4E7-33A9-27BBC3B181F3}"/>
              </a:ext>
            </a:extLst>
          </p:cNvPr>
          <p:cNvSpPr>
            <a:spLocks noGrp="1"/>
          </p:cNvSpPr>
          <p:nvPr>
            <p:ph type="ctrTitle"/>
          </p:nvPr>
        </p:nvSpPr>
        <p:spPr>
          <a:xfrm>
            <a:off x="3894664" y="4075156"/>
            <a:ext cx="5304664" cy="654317"/>
          </a:xfrm>
        </p:spPr>
        <p:txBody>
          <a:bodyPr anchor="t">
            <a:noAutofit/>
          </a:bodyPr>
          <a:lstStyle/>
          <a:p>
            <a:pPr algn="l"/>
            <a:r>
              <a:rPr lang="en-US" b="1" dirty="0"/>
              <a:t>Panel Discussion</a:t>
            </a:r>
          </a:p>
        </p:txBody>
      </p:sp>
      <p:sp>
        <p:nvSpPr>
          <p:cNvPr id="33" name="Freeform: Shape 32">
            <a:extLst>
              <a:ext uri="{FF2B5EF4-FFF2-40B4-BE49-F238E27FC236}">
                <a16:creationId xmlns:a16="http://schemas.microsoft.com/office/drawing/2014/main" id="{F6E384F5-137A-40B1-97F0-694CC6ECD59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122218"/>
            <a:ext cx="3730752" cy="4735782"/>
          </a:xfrm>
          <a:custGeom>
            <a:avLst/>
            <a:gdLst>
              <a:gd name="connsiteX0" fmla="*/ 640080 w 3730752"/>
              <a:gd name="connsiteY0" fmla="*/ 0 h 4735782"/>
              <a:gd name="connsiteX1" fmla="*/ 3730752 w 3730752"/>
              <a:gd name="connsiteY1" fmla="*/ 3090672 h 4735782"/>
              <a:gd name="connsiteX2" fmla="*/ 3357725 w 3730752"/>
              <a:gd name="connsiteY2" fmla="*/ 4563870 h 4735782"/>
              <a:gd name="connsiteX3" fmla="*/ 3253285 w 3730752"/>
              <a:gd name="connsiteY3" fmla="*/ 4735782 h 4735782"/>
              <a:gd name="connsiteX4" fmla="*/ 0 w 3730752"/>
              <a:gd name="connsiteY4" fmla="*/ 4735782 h 4735782"/>
              <a:gd name="connsiteX5" fmla="*/ 0 w 3730752"/>
              <a:gd name="connsiteY5" fmla="*/ 67215 h 4735782"/>
              <a:gd name="connsiteX6" fmla="*/ 17202 w 3730752"/>
              <a:gd name="connsiteY6" fmla="*/ 62792 h 4735782"/>
              <a:gd name="connsiteX7" fmla="*/ 640080 w 3730752"/>
              <a:gd name="connsiteY7" fmla="*/ 0 h 47357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730752" h="4735782">
                <a:moveTo>
                  <a:pt x="640080" y="0"/>
                </a:moveTo>
                <a:cubicBezTo>
                  <a:pt x="2347011" y="0"/>
                  <a:pt x="3730752" y="1383741"/>
                  <a:pt x="3730752" y="3090672"/>
                </a:cubicBezTo>
                <a:cubicBezTo>
                  <a:pt x="3730752" y="3624088"/>
                  <a:pt x="3595621" y="4125943"/>
                  <a:pt x="3357725" y="4563870"/>
                </a:cubicBezTo>
                <a:lnTo>
                  <a:pt x="3253285" y="4735782"/>
                </a:lnTo>
                <a:lnTo>
                  <a:pt x="0" y="4735782"/>
                </a:lnTo>
                <a:lnTo>
                  <a:pt x="0" y="67215"/>
                </a:lnTo>
                <a:lnTo>
                  <a:pt x="17202" y="62792"/>
                </a:lnTo>
                <a:cubicBezTo>
                  <a:pt x="218397" y="21621"/>
                  <a:pt x="426714" y="0"/>
                  <a:pt x="640080"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Freeform: Shape 34">
            <a:extLst>
              <a:ext uri="{FF2B5EF4-FFF2-40B4-BE49-F238E27FC236}">
                <a16:creationId xmlns:a16="http://schemas.microsoft.com/office/drawing/2014/main" id="{9DBC4630-03DA-474F-BBCB-BA3AE6B317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081982" y="-4332"/>
            <a:ext cx="4242816" cy="2454158"/>
          </a:xfrm>
          <a:custGeom>
            <a:avLst/>
            <a:gdLst>
              <a:gd name="connsiteX0" fmla="*/ 28633 w 4242816"/>
              <a:gd name="connsiteY0" fmla="*/ 0 h 2454158"/>
              <a:gd name="connsiteX1" fmla="*/ 4214183 w 4242816"/>
              <a:gd name="connsiteY1" fmla="*/ 0 h 2454158"/>
              <a:gd name="connsiteX2" fmla="*/ 4231864 w 4242816"/>
              <a:gd name="connsiteY2" fmla="*/ 115848 h 2454158"/>
              <a:gd name="connsiteX3" fmla="*/ 4242816 w 4242816"/>
              <a:gd name="connsiteY3" fmla="*/ 332750 h 2454158"/>
              <a:gd name="connsiteX4" fmla="*/ 2121408 w 4242816"/>
              <a:gd name="connsiteY4" fmla="*/ 2454158 h 2454158"/>
              <a:gd name="connsiteX5" fmla="*/ 0 w 4242816"/>
              <a:gd name="connsiteY5" fmla="*/ 332750 h 2454158"/>
              <a:gd name="connsiteX6" fmla="*/ 10953 w 4242816"/>
              <a:gd name="connsiteY6" fmla="*/ 115848 h 24541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242816" h="2454158">
                <a:moveTo>
                  <a:pt x="28633" y="0"/>
                </a:moveTo>
                <a:lnTo>
                  <a:pt x="4214183" y="0"/>
                </a:lnTo>
                <a:lnTo>
                  <a:pt x="4231864" y="115848"/>
                </a:lnTo>
                <a:cubicBezTo>
                  <a:pt x="4239106" y="187164"/>
                  <a:pt x="4242816" y="259524"/>
                  <a:pt x="4242816" y="332750"/>
                </a:cubicBezTo>
                <a:cubicBezTo>
                  <a:pt x="4242816" y="1504371"/>
                  <a:pt x="3293029" y="2454158"/>
                  <a:pt x="2121408" y="2454158"/>
                </a:cubicBezTo>
                <a:cubicBezTo>
                  <a:pt x="949787" y="2454158"/>
                  <a:pt x="0" y="1504371"/>
                  <a:pt x="0" y="332750"/>
                </a:cubicBezTo>
                <a:cubicBezTo>
                  <a:pt x="0" y="259524"/>
                  <a:pt x="3710" y="187164"/>
                  <a:pt x="10953" y="115848"/>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descr="A picture containing person, person, indoor, wearing&#10;&#10;Description automatically generated">
            <a:extLst>
              <a:ext uri="{FF2B5EF4-FFF2-40B4-BE49-F238E27FC236}">
                <a16:creationId xmlns:a16="http://schemas.microsoft.com/office/drawing/2014/main" id="{69707AB8-AD69-3FB9-9FA0-F4B3176737BA}"/>
              </a:ext>
            </a:extLst>
          </p:cNvPr>
          <p:cNvPicPr>
            <a:picLocks noChangeAspect="1"/>
          </p:cNvPicPr>
          <p:nvPr/>
        </p:nvPicPr>
        <p:blipFill rotWithShape="1">
          <a:blip r:embed="rId3">
            <a:extLst>
              <a:ext uri="{28A0092B-C50C-407E-A947-70E740481C1C}">
                <a14:useLocalDpi xmlns:a14="http://schemas.microsoft.com/office/drawing/2010/main" val="0"/>
              </a:ext>
            </a:extLst>
          </a:blip>
          <a:srcRect t="25704" r="-1" b="29775"/>
          <a:stretch/>
        </p:blipFill>
        <p:spPr>
          <a:xfrm>
            <a:off x="1246573" y="10"/>
            <a:ext cx="3913632" cy="2285224"/>
          </a:xfrm>
          <a:custGeom>
            <a:avLst/>
            <a:gdLst/>
            <a:ahLst/>
            <a:cxnLst/>
            <a:rect l="l" t="t" r="r" b="b"/>
            <a:pathLst>
              <a:path w="3913632" h="2285234">
                <a:moveTo>
                  <a:pt x="29691" y="0"/>
                </a:moveTo>
                <a:lnTo>
                  <a:pt x="3883942" y="0"/>
                </a:lnTo>
                <a:lnTo>
                  <a:pt x="3903529" y="128345"/>
                </a:lnTo>
                <a:cubicBezTo>
                  <a:pt x="3910210" y="194127"/>
                  <a:pt x="3913632" y="260873"/>
                  <a:pt x="3913632" y="328418"/>
                </a:cubicBezTo>
                <a:cubicBezTo>
                  <a:pt x="3913632" y="1409138"/>
                  <a:pt x="3037536" y="2285234"/>
                  <a:pt x="1956816" y="2285234"/>
                </a:cubicBezTo>
                <a:cubicBezTo>
                  <a:pt x="876096" y="2285234"/>
                  <a:pt x="0" y="1409138"/>
                  <a:pt x="0" y="328418"/>
                </a:cubicBezTo>
                <a:cubicBezTo>
                  <a:pt x="0" y="260873"/>
                  <a:pt x="3422" y="194127"/>
                  <a:pt x="10103" y="128345"/>
                </a:cubicBezTo>
                <a:close/>
              </a:path>
            </a:pathLst>
          </a:custGeom>
        </p:spPr>
      </p:pic>
      <p:pic>
        <p:nvPicPr>
          <p:cNvPr id="4" name="Picture 3" descr="A person wearing glasses&#10;&#10;Description automatically generated with low confidence">
            <a:extLst>
              <a:ext uri="{FF2B5EF4-FFF2-40B4-BE49-F238E27FC236}">
                <a16:creationId xmlns:a16="http://schemas.microsoft.com/office/drawing/2014/main" id="{F8166BEC-4EEE-8723-5B84-B3F9BB70F1B1}"/>
              </a:ext>
            </a:extLst>
          </p:cNvPr>
          <p:cNvPicPr>
            <a:picLocks noChangeAspect="1"/>
          </p:cNvPicPr>
          <p:nvPr/>
        </p:nvPicPr>
        <p:blipFill rotWithShape="1">
          <a:blip r:embed="rId4">
            <a:extLst>
              <a:ext uri="{28A0092B-C50C-407E-A947-70E740481C1C}">
                <a14:useLocalDpi xmlns:a14="http://schemas.microsoft.com/office/drawing/2010/main" val="0"/>
              </a:ext>
            </a:extLst>
          </a:blip>
          <a:srcRect r="-2" b="10261"/>
          <a:stretch/>
        </p:blipFill>
        <p:spPr>
          <a:xfrm>
            <a:off x="20" y="2288331"/>
            <a:ext cx="3564618" cy="4569668"/>
          </a:xfrm>
          <a:custGeom>
            <a:avLst/>
            <a:gdLst/>
            <a:ahLst/>
            <a:cxnLst/>
            <a:rect l="l" t="t" r="r" b="b"/>
            <a:pathLst>
              <a:path w="3564638" h="4569668">
                <a:moveTo>
                  <a:pt x="640080" y="0"/>
                </a:moveTo>
                <a:cubicBezTo>
                  <a:pt x="2255269" y="0"/>
                  <a:pt x="3564638" y="1309369"/>
                  <a:pt x="3564638" y="2924558"/>
                </a:cubicBezTo>
                <a:cubicBezTo>
                  <a:pt x="3564638" y="3530254"/>
                  <a:pt x="3380508" y="4092944"/>
                  <a:pt x="3065170" y="4559707"/>
                </a:cubicBezTo>
                <a:lnTo>
                  <a:pt x="3057720" y="4569668"/>
                </a:lnTo>
                <a:lnTo>
                  <a:pt x="0" y="4569668"/>
                </a:lnTo>
                <a:lnTo>
                  <a:pt x="0" y="72448"/>
                </a:lnTo>
                <a:lnTo>
                  <a:pt x="50679" y="59417"/>
                </a:lnTo>
                <a:cubicBezTo>
                  <a:pt x="241061" y="20459"/>
                  <a:pt x="438181" y="0"/>
                  <a:pt x="640080" y="0"/>
                </a:cubicBezTo>
                <a:close/>
              </a:path>
            </a:pathLst>
          </a:custGeom>
        </p:spPr>
      </p:pic>
      <p:sp>
        <p:nvSpPr>
          <p:cNvPr id="37" name="Oval 36">
            <a:extLst>
              <a:ext uri="{FF2B5EF4-FFF2-40B4-BE49-F238E27FC236}">
                <a16:creationId xmlns:a16="http://schemas.microsoft.com/office/drawing/2014/main" id="{78418A25-6EAC-4140-BFE6-284E1925B5E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360967" y="561316"/>
            <a:ext cx="3182112" cy="3182112"/>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3" name="Picture 12" descr="A person wearing glasses&#10;&#10;Description automatically generated with low confidence">
            <a:extLst>
              <a:ext uri="{FF2B5EF4-FFF2-40B4-BE49-F238E27FC236}">
                <a16:creationId xmlns:a16="http://schemas.microsoft.com/office/drawing/2014/main" id="{800B863D-222E-B669-3775-81D93B937F40}"/>
              </a:ext>
            </a:extLst>
          </p:cNvPr>
          <p:cNvPicPr>
            <a:picLocks noChangeAspect="1"/>
          </p:cNvPicPr>
          <p:nvPr/>
        </p:nvPicPr>
        <p:blipFill rotWithShape="1">
          <a:blip r:embed="rId5">
            <a:extLst>
              <a:ext uri="{28A0092B-C50C-407E-A947-70E740481C1C}">
                <a14:useLocalDpi xmlns:a14="http://schemas.microsoft.com/office/drawing/2010/main" val="0"/>
              </a:ext>
            </a:extLst>
          </a:blip>
          <a:srcRect r="3" b="3"/>
          <a:stretch/>
        </p:blipFill>
        <p:spPr>
          <a:xfrm>
            <a:off x="5525559" y="725908"/>
            <a:ext cx="2852928" cy="2852928"/>
          </a:xfrm>
          <a:custGeom>
            <a:avLst/>
            <a:gdLst/>
            <a:ahLst/>
            <a:cxnLst/>
            <a:rect l="l" t="t" r="r" b="b"/>
            <a:pathLst>
              <a:path w="2852928" h="2852928">
                <a:moveTo>
                  <a:pt x="1426464" y="0"/>
                </a:moveTo>
                <a:cubicBezTo>
                  <a:pt x="2214278" y="0"/>
                  <a:pt x="2852928" y="638650"/>
                  <a:pt x="2852928" y="1426464"/>
                </a:cubicBezTo>
                <a:cubicBezTo>
                  <a:pt x="2852928" y="2214278"/>
                  <a:pt x="2214278" y="2852928"/>
                  <a:pt x="1426464" y="2852928"/>
                </a:cubicBezTo>
                <a:cubicBezTo>
                  <a:pt x="638650" y="2852928"/>
                  <a:pt x="0" y="2214278"/>
                  <a:pt x="0" y="1426464"/>
                </a:cubicBezTo>
                <a:cubicBezTo>
                  <a:pt x="0" y="638650"/>
                  <a:pt x="638650" y="0"/>
                  <a:pt x="1426464" y="0"/>
                </a:cubicBezTo>
                <a:close/>
              </a:path>
            </a:pathLst>
          </a:custGeom>
        </p:spPr>
      </p:pic>
      <p:sp>
        <p:nvSpPr>
          <p:cNvPr id="39" name="Freeform: Shape 38">
            <a:extLst>
              <a:ext uri="{FF2B5EF4-FFF2-40B4-BE49-F238E27FC236}">
                <a16:creationId xmlns:a16="http://schemas.microsoft.com/office/drawing/2014/main" id="{6B9D64DB-4D5C-4A91-B45F-F301E3174F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752568" y="-4332"/>
            <a:ext cx="3439432" cy="3550083"/>
          </a:xfrm>
          <a:custGeom>
            <a:avLst/>
            <a:gdLst>
              <a:gd name="connsiteX0" fmla="*/ 115336 w 3439432"/>
              <a:gd name="connsiteY0" fmla="*/ 0 h 3550083"/>
              <a:gd name="connsiteX1" fmla="*/ 3439432 w 3439432"/>
              <a:gd name="connsiteY1" fmla="*/ 0 h 3550083"/>
              <a:gd name="connsiteX2" fmla="*/ 3439432 w 3439432"/>
              <a:gd name="connsiteY2" fmla="*/ 3462762 h 3550083"/>
              <a:gd name="connsiteX3" fmla="*/ 3318024 w 3439432"/>
              <a:gd name="connsiteY3" fmla="*/ 3493980 h 3550083"/>
              <a:gd name="connsiteX4" fmla="*/ 2761488 w 3439432"/>
              <a:gd name="connsiteY4" fmla="*/ 3550083 h 3550083"/>
              <a:gd name="connsiteX5" fmla="*/ 0 w 3439432"/>
              <a:gd name="connsiteY5" fmla="*/ 788595 h 3550083"/>
              <a:gd name="connsiteX6" fmla="*/ 70713 w 3439432"/>
              <a:gd name="connsiteY6" fmla="*/ 164949 h 35500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439432" h="3550083">
                <a:moveTo>
                  <a:pt x="115336" y="0"/>
                </a:moveTo>
                <a:lnTo>
                  <a:pt x="3439432" y="0"/>
                </a:lnTo>
                <a:lnTo>
                  <a:pt x="3439432" y="3462762"/>
                </a:lnTo>
                <a:lnTo>
                  <a:pt x="3318024" y="3493980"/>
                </a:lnTo>
                <a:cubicBezTo>
                  <a:pt x="3138258" y="3530765"/>
                  <a:pt x="2952129" y="3550083"/>
                  <a:pt x="2761488" y="3550083"/>
                </a:cubicBezTo>
                <a:cubicBezTo>
                  <a:pt x="1236360" y="3550083"/>
                  <a:pt x="0" y="2313723"/>
                  <a:pt x="0" y="788595"/>
                </a:cubicBezTo>
                <a:cubicBezTo>
                  <a:pt x="0" y="574124"/>
                  <a:pt x="24450" y="365364"/>
                  <a:pt x="70713" y="164949"/>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9" name="Picture 8" descr="A person with white hair&#10;&#10;Description automatically generated with low confidence">
            <a:extLst>
              <a:ext uri="{FF2B5EF4-FFF2-40B4-BE49-F238E27FC236}">
                <a16:creationId xmlns:a16="http://schemas.microsoft.com/office/drawing/2014/main" id="{CEC144DD-52E9-996F-B1B0-F63753A675FE}"/>
              </a:ext>
            </a:extLst>
          </p:cNvPr>
          <p:cNvPicPr>
            <a:picLocks noChangeAspect="1"/>
          </p:cNvPicPr>
          <p:nvPr/>
        </p:nvPicPr>
        <p:blipFill rotWithShape="1">
          <a:blip r:embed="rId6">
            <a:extLst>
              <a:ext uri="{28A0092B-C50C-407E-A947-70E740481C1C}">
                <a14:useLocalDpi xmlns:a14="http://schemas.microsoft.com/office/drawing/2010/main" val="0"/>
              </a:ext>
            </a:extLst>
          </a:blip>
          <a:srcRect t="4417" r="4" b="6421"/>
          <a:stretch/>
        </p:blipFill>
        <p:spPr>
          <a:xfrm>
            <a:off x="8918761" y="-4331"/>
            <a:ext cx="3273238" cy="3383891"/>
          </a:xfrm>
          <a:custGeom>
            <a:avLst/>
            <a:gdLst/>
            <a:ahLst/>
            <a:cxnLst/>
            <a:rect l="l" t="t" r="r" b="b"/>
            <a:pathLst>
              <a:path w="3273238" h="3383891">
                <a:moveTo>
                  <a:pt x="122841" y="0"/>
                </a:moveTo>
                <a:lnTo>
                  <a:pt x="3273238" y="0"/>
                </a:lnTo>
                <a:lnTo>
                  <a:pt x="3273238" y="3291335"/>
                </a:lnTo>
                <a:lnTo>
                  <a:pt x="3118338" y="3331164"/>
                </a:lnTo>
                <a:cubicBezTo>
                  <a:pt x="2949390" y="3365736"/>
                  <a:pt x="2774463" y="3383891"/>
                  <a:pt x="2595295" y="3383891"/>
                </a:cubicBezTo>
                <a:cubicBezTo>
                  <a:pt x="1161953" y="3383891"/>
                  <a:pt x="0" y="2221938"/>
                  <a:pt x="0" y="788596"/>
                </a:cubicBezTo>
                <a:cubicBezTo>
                  <a:pt x="0" y="519845"/>
                  <a:pt x="40850" y="260634"/>
                  <a:pt x="116679" y="16835"/>
                </a:cubicBezTo>
                <a:close/>
              </a:path>
            </a:pathLst>
          </a:custGeom>
        </p:spPr>
      </p:pic>
      <p:sp>
        <p:nvSpPr>
          <p:cNvPr id="41" name="Freeform: Shape 40">
            <a:extLst>
              <a:ext uri="{FF2B5EF4-FFF2-40B4-BE49-F238E27FC236}">
                <a16:creationId xmlns:a16="http://schemas.microsoft.com/office/drawing/2014/main" id="{CB14CE1B-4BC5-4EF2-BE3D-05E4F580B3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9199331" y="3907418"/>
            <a:ext cx="2992669" cy="2950582"/>
          </a:xfrm>
          <a:custGeom>
            <a:avLst/>
            <a:gdLst>
              <a:gd name="connsiteX0" fmla="*/ 2052140 w 2992669"/>
              <a:gd name="connsiteY0" fmla="*/ 0 h 2950582"/>
              <a:gd name="connsiteX1" fmla="*/ 2850926 w 2992669"/>
              <a:gd name="connsiteY1" fmla="*/ 161267 h 2950582"/>
              <a:gd name="connsiteX2" fmla="*/ 2992669 w 2992669"/>
              <a:gd name="connsiteY2" fmla="*/ 229549 h 2950582"/>
              <a:gd name="connsiteX3" fmla="*/ 2992669 w 2992669"/>
              <a:gd name="connsiteY3" fmla="*/ 2950582 h 2950582"/>
              <a:gd name="connsiteX4" fmla="*/ 209274 w 2992669"/>
              <a:gd name="connsiteY4" fmla="*/ 2950582 h 2950582"/>
              <a:gd name="connsiteX5" fmla="*/ 161267 w 2992669"/>
              <a:gd name="connsiteY5" fmla="*/ 2850926 h 2950582"/>
              <a:gd name="connsiteX6" fmla="*/ 0 w 2992669"/>
              <a:gd name="connsiteY6" fmla="*/ 2052140 h 2950582"/>
              <a:gd name="connsiteX7" fmla="*/ 2052140 w 2992669"/>
              <a:gd name="connsiteY7" fmla="*/ 0 h 29505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92669" h="2950582">
                <a:moveTo>
                  <a:pt x="2052140" y="0"/>
                </a:moveTo>
                <a:cubicBezTo>
                  <a:pt x="2335482" y="0"/>
                  <a:pt x="2605411" y="57424"/>
                  <a:pt x="2850926" y="161267"/>
                </a:cubicBezTo>
                <a:lnTo>
                  <a:pt x="2992669" y="229549"/>
                </a:lnTo>
                <a:lnTo>
                  <a:pt x="2992669" y="2950582"/>
                </a:lnTo>
                <a:lnTo>
                  <a:pt x="209274" y="2950582"/>
                </a:lnTo>
                <a:lnTo>
                  <a:pt x="161267" y="2850926"/>
                </a:lnTo>
                <a:cubicBezTo>
                  <a:pt x="57423" y="2605411"/>
                  <a:pt x="0" y="2335482"/>
                  <a:pt x="0" y="2052140"/>
                </a:cubicBezTo>
                <a:cubicBezTo>
                  <a:pt x="0" y="918774"/>
                  <a:pt x="918774" y="0"/>
                  <a:pt x="2052140"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15" name="Picture 14" descr="A person wearing glasses&#10;&#10;Description automatically generated with low confidence">
            <a:extLst>
              <a:ext uri="{FF2B5EF4-FFF2-40B4-BE49-F238E27FC236}">
                <a16:creationId xmlns:a16="http://schemas.microsoft.com/office/drawing/2014/main" id="{DFB8A71C-ED64-A5DA-8447-9B02D7665C40}"/>
              </a:ext>
            </a:extLst>
          </p:cNvPr>
          <p:cNvPicPr>
            <a:picLocks noChangeAspect="1"/>
          </p:cNvPicPr>
          <p:nvPr/>
        </p:nvPicPr>
        <p:blipFill rotWithShape="1">
          <a:blip r:embed="rId7">
            <a:extLst>
              <a:ext uri="{28A0092B-C50C-407E-A947-70E740481C1C}">
                <a14:useLocalDpi xmlns:a14="http://schemas.microsoft.com/office/drawing/2010/main" val="0"/>
              </a:ext>
            </a:extLst>
          </a:blip>
          <a:srcRect t="1144" r="-1" b="343"/>
          <a:stretch/>
        </p:blipFill>
        <p:spPr>
          <a:xfrm>
            <a:off x="9363238" y="4071322"/>
            <a:ext cx="2828765" cy="2786678"/>
          </a:xfrm>
          <a:custGeom>
            <a:avLst/>
            <a:gdLst/>
            <a:ahLst/>
            <a:cxnLst/>
            <a:rect l="l" t="t" r="r" b="b"/>
            <a:pathLst>
              <a:path w="2828765" h="2786678">
                <a:moveTo>
                  <a:pt x="1888236" y="0"/>
                </a:moveTo>
                <a:cubicBezTo>
                  <a:pt x="2214125" y="0"/>
                  <a:pt x="2520731" y="82558"/>
                  <a:pt x="2788281" y="227900"/>
                </a:cubicBezTo>
                <a:lnTo>
                  <a:pt x="2828765" y="252495"/>
                </a:lnTo>
                <a:lnTo>
                  <a:pt x="2828765" y="2786678"/>
                </a:lnTo>
                <a:lnTo>
                  <a:pt x="227128" y="2786678"/>
                </a:lnTo>
                <a:lnTo>
                  <a:pt x="148387" y="2623223"/>
                </a:lnTo>
                <a:cubicBezTo>
                  <a:pt x="52837" y="2397318"/>
                  <a:pt x="0" y="2148947"/>
                  <a:pt x="0" y="1888236"/>
                </a:cubicBezTo>
                <a:cubicBezTo>
                  <a:pt x="0" y="845392"/>
                  <a:pt x="845392" y="0"/>
                  <a:pt x="1888236" y="0"/>
                </a:cubicBezTo>
                <a:close/>
              </a:path>
            </a:pathLst>
          </a:custGeom>
        </p:spPr>
      </p:pic>
      <p:pic>
        <p:nvPicPr>
          <p:cNvPr id="14" name="Picture 13" descr="A black and white sign&#10;&#10;Description automatically generated with low confidence">
            <a:extLst>
              <a:ext uri="{FF2B5EF4-FFF2-40B4-BE49-F238E27FC236}">
                <a16:creationId xmlns:a16="http://schemas.microsoft.com/office/drawing/2014/main" id="{271A30BF-B68B-081F-7E39-5F1BA6EAD3CE}"/>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924274" y="5517930"/>
            <a:ext cx="3081534" cy="847346"/>
          </a:xfrm>
          <a:prstGeom prst="rect">
            <a:avLst/>
          </a:prstGeom>
        </p:spPr>
      </p:pic>
    </p:spTree>
    <p:extLst>
      <p:ext uri="{BB962C8B-B14F-4D97-AF65-F5344CB8AC3E}">
        <p14:creationId xmlns:p14="http://schemas.microsoft.com/office/powerpoint/2010/main" val="1385145484"/>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4745</TotalTime>
  <Words>5461</Words>
  <Application>Microsoft Office PowerPoint</Application>
  <PresentationFormat>Widescreen</PresentationFormat>
  <Paragraphs>687</Paragraphs>
  <Slides>93</Slides>
  <Notes>0</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93</vt:i4>
      </vt:variant>
    </vt:vector>
  </HeadingPairs>
  <TitlesOfParts>
    <vt:vector size="106" baseType="lpstr">
      <vt:lpstr>Agency FB</vt:lpstr>
      <vt:lpstr>Arial</vt:lpstr>
      <vt:lpstr>Bahnschrift SemiLight Condensed</vt:lpstr>
      <vt:lpstr>Book Antiqua</vt:lpstr>
      <vt:lpstr>Bradley Hand Bold</vt:lpstr>
      <vt:lpstr>Calibri</vt:lpstr>
      <vt:lpstr>Calibri Light</vt:lpstr>
      <vt:lpstr>Monotype Corsiva</vt:lpstr>
      <vt:lpstr>Segoe UI</vt:lpstr>
      <vt:lpstr>Times New Roman</vt:lpstr>
      <vt:lpstr>Univers</vt:lpstr>
      <vt:lpstr>Wingdings</vt:lpstr>
      <vt:lpstr>Office Theme</vt:lpstr>
      <vt:lpstr>PowerPoint Presentation</vt:lpstr>
      <vt:lpstr>Charlie Steinhice, Mensa Foundation President </vt:lpstr>
      <vt:lpstr>Engaging the World and Building the Self</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10 Minute Break</vt:lpstr>
      <vt:lpstr>Gifted Adults at Work </vt:lpstr>
      <vt:lpstr>Background Information</vt:lpstr>
      <vt:lpstr>My Personal Story</vt:lpstr>
      <vt:lpstr>Gifted Adults: How are they doing?</vt:lpstr>
      <vt:lpstr>PowerPoint Presentation</vt:lpstr>
      <vt:lpstr>The importance of identification</vt:lpstr>
      <vt:lpstr>The not-so-successful group </vt:lpstr>
      <vt:lpstr>Gifted at Work</vt:lpstr>
      <vt:lpstr>Gifted at Work – Qualities</vt:lpstr>
      <vt:lpstr>Gifted at Work – Problems</vt:lpstr>
      <vt:lpstr>Gifted at Work  – Skills to Improve</vt:lpstr>
      <vt:lpstr>Gifted at Work  - Needs</vt:lpstr>
      <vt:lpstr>Gifted Careers</vt:lpstr>
      <vt:lpstr>PowerPoint Presentation</vt:lpstr>
      <vt:lpstr>PowerPoint Presentation</vt:lpstr>
      <vt:lpstr>Lunch Break   Back at 1:30 PM PDT</vt:lpstr>
      <vt:lpstr>Adults: Intelligence, Gifts, &amp; Wellbeing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10 Minute Break</vt:lpstr>
      <vt:lpstr>Stormy Seas or Smooth Sailing? Being Gifted During Life’s Later Years</vt:lpstr>
      <vt:lpstr>Why do I care about gifted adults, including those who are “older?”</vt:lpstr>
      <vt:lpstr>You don’t outgrow giftedness!</vt:lpstr>
      <vt:lpstr>Looking at Perspectives on Giftedness: Food for Thought and Discussion</vt:lpstr>
      <vt:lpstr>Then and now ? ? ?</vt:lpstr>
      <vt:lpstr>You Don’t Outgrow It! The Journey Through Life’s Later Years</vt:lpstr>
      <vt:lpstr>One more category:  The Invisible Ones</vt:lpstr>
      <vt:lpstr>One more category:  The Invisible Ones</vt:lpstr>
      <vt:lpstr>One stage at a time: Issues and more…</vt:lpstr>
      <vt:lpstr>PowerPoint Presentation</vt:lpstr>
      <vt:lpstr>Navigators (ages 50-65) – a few real-life examples</vt:lpstr>
      <vt:lpstr>Some Key Issues for Actualizers:  Mid-life “crisis” or mid-life quest?</vt:lpstr>
      <vt:lpstr>Actualizers (ages 50-65): A few real-life examples</vt:lpstr>
      <vt:lpstr>Some Key Issues for Cruisers (age 80 and beyond)</vt:lpstr>
      <vt:lpstr>Cruisers (age 80 and beyond):  A few real-life examples</vt:lpstr>
      <vt:lpstr>PowerPoint Presentation</vt:lpstr>
      <vt:lpstr>Insights from Annemarie Roeper,  an ageless  elder in gifted education: </vt:lpstr>
      <vt:lpstr>Ageless…..</vt:lpstr>
      <vt:lpstr>The Third Chapter: 25 Years After 50</vt:lpstr>
      <vt:lpstr>Distinction between “young-old” and “old-old”*</vt:lpstr>
      <vt:lpstr>PowerPoint Presentation</vt:lpstr>
      <vt:lpstr>PowerPoint Presentation</vt:lpstr>
      <vt:lpstr>The Invisible Ones – Complex Causes</vt:lpstr>
      <vt:lpstr>The Invisible Ones –  a few real-life examples</vt:lpstr>
      <vt:lpstr>Setting a Course in Turbulent Times</vt:lpstr>
      <vt:lpstr>Some Coping Strategies during Turbulent Times</vt:lpstr>
      <vt:lpstr>Issues &amp; Needs for Gifted Adults Throughout Their Lives</vt:lpstr>
      <vt:lpstr>A thought to ponder as we “stop for now” . . .</vt:lpstr>
      <vt:lpstr>You can’t help getting older . . .  </vt:lpstr>
      <vt:lpstr>Some Books with Stories of Successful Aging</vt:lpstr>
      <vt:lpstr>A few selected references</vt:lpstr>
      <vt:lpstr>And a few more . . .</vt:lpstr>
      <vt:lpstr>Questions? Comments? Further thoughts?</vt:lpstr>
      <vt:lpstr>10 Minute Break</vt:lpstr>
      <vt:lpstr>Panel Discussion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 Thompson</dc:creator>
  <cp:lastModifiedBy>John Thompson</cp:lastModifiedBy>
  <cp:revision>8</cp:revision>
  <dcterms:created xsi:type="dcterms:W3CDTF">2022-06-20T15:16:39Z</dcterms:created>
  <dcterms:modified xsi:type="dcterms:W3CDTF">2022-08-01T18:21:17Z</dcterms:modified>
</cp:coreProperties>
</file>